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49"/>
  </p:notesMasterIdLst>
  <p:sldIdLst>
    <p:sldId id="756" r:id="rId2"/>
    <p:sldId id="760" r:id="rId3"/>
    <p:sldId id="869" r:id="rId4"/>
    <p:sldId id="870" r:id="rId5"/>
    <p:sldId id="836" r:id="rId6"/>
    <p:sldId id="837" r:id="rId7"/>
    <p:sldId id="838" r:id="rId8"/>
    <p:sldId id="839" r:id="rId9"/>
    <p:sldId id="840" r:id="rId10"/>
    <p:sldId id="841" r:id="rId11"/>
    <p:sldId id="842" r:id="rId12"/>
    <p:sldId id="843" r:id="rId13"/>
    <p:sldId id="844" r:id="rId14"/>
    <p:sldId id="845" r:id="rId15"/>
    <p:sldId id="846" r:id="rId16"/>
    <p:sldId id="847" r:id="rId17"/>
    <p:sldId id="848" r:id="rId18"/>
    <p:sldId id="849" r:id="rId19"/>
    <p:sldId id="850" r:id="rId20"/>
    <p:sldId id="851" r:id="rId21"/>
    <p:sldId id="852" r:id="rId22"/>
    <p:sldId id="853" r:id="rId23"/>
    <p:sldId id="854" r:id="rId24"/>
    <p:sldId id="855" r:id="rId25"/>
    <p:sldId id="856" r:id="rId26"/>
    <p:sldId id="857" r:id="rId27"/>
    <p:sldId id="858" r:id="rId28"/>
    <p:sldId id="859" r:id="rId29"/>
    <p:sldId id="860" r:id="rId30"/>
    <p:sldId id="861" r:id="rId31"/>
    <p:sldId id="862" r:id="rId32"/>
    <p:sldId id="863" r:id="rId33"/>
    <p:sldId id="864" r:id="rId34"/>
    <p:sldId id="865" r:id="rId35"/>
    <p:sldId id="868" r:id="rId36"/>
    <p:sldId id="888" r:id="rId37"/>
    <p:sldId id="803" r:id="rId38"/>
    <p:sldId id="725" r:id="rId39"/>
    <p:sldId id="733" r:id="rId40"/>
    <p:sldId id="727" r:id="rId41"/>
    <p:sldId id="890" r:id="rId42"/>
    <p:sldId id="891" r:id="rId43"/>
    <p:sldId id="889" r:id="rId44"/>
    <p:sldId id="892" r:id="rId45"/>
    <p:sldId id="894" r:id="rId46"/>
    <p:sldId id="670" r:id="rId47"/>
    <p:sldId id="893"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Lucida Sans Unicode" pitchFamily="34" charset="0"/>
        <a:ea typeface="+mn-ea"/>
        <a:cs typeface="Arial" pitchFamily="34" charset="0"/>
      </a:defRPr>
    </a:lvl1pPr>
    <a:lvl2pPr marL="457200" algn="l" rtl="0" fontAlgn="base">
      <a:spcBef>
        <a:spcPct val="0"/>
      </a:spcBef>
      <a:spcAft>
        <a:spcPct val="0"/>
      </a:spcAft>
      <a:defRPr kern="1200">
        <a:solidFill>
          <a:schemeClr val="tx1"/>
        </a:solidFill>
        <a:latin typeface="Lucida Sans Unicode" pitchFamily="34" charset="0"/>
        <a:ea typeface="+mn-ea"/>
        <a:cs typeface="Arial" pitchFamily="34" charset="0"/>
      </a:defRPr>
    </a:lvl2pPr>
    <a:lvl3pPr marL="914400" algn="l" rtl="0" fontAlgn="base">
      <a:spcBef>
        <a:spcPct val="0"/>
      </a:spcBef>
      <a:spcAft>
        <a:spcPct val="0"/>
      </a:spcAft>
      <a:defRPr kern="1200">
        <a:solidFill>
          <a:schemeClr val="tx1"/>
        </a:solidFill>
        <a:latin typeface="Lucida Sans Unicode" pitchFamily="34" charset="0"/>
        <a:ea typeface="+mn-ea"/>
        <a:cs typeface="Arial" pitchFamily="34" charset="0"/>
      </a:defRPr>
    </a:lvl3pPr>
    <a:lvl4pPr marL="1371600" algn="l" rtl="0" fontAlgn="base">
      <a:spcBef>
        <a:spcPct val="0"/>
      </a:spcBef>
      <a:spcAft>
        <a:spcPct val="0"/>
      </a:spcAft>
      <a:defRPr kern="1200">
        <a:solidFill>
          <a:schemeClr val="tx1"/>
        </a:solidFill>
        <a:latin typeface="Lucida Sans Unicode" pitchFamily="34" charset="0"/>
        <a:ea typeface="+mn-ea"/>
        <a:cs typeface="Arial" pitchFamily="34" charset="0"/>
      </a:defRPr>
    </a:lvl4pPr>
    <a:lvl5pPr marL="1828800" algn="l" rtl="0" fontAlgn="base">
      <a:spcBef>
        <a:spcPct val="0"/>
      </a:spcBef>
      <a:spcAft>
        <a:spcPct val="0"/>
      </a:spcAft>
      <a:defRPr kern="1200">
        <a:solidFill>
          <a:schemeClr val="tx1"/>
        </a:solidFill>
        <a:latin typeface="Lucida Sans Unicode" pitchFamily="34" charset="0"/>
        <a:ea typeface="+mn-ea"/>
        <a:cs typeface="Arial" pitchFamily="34" charset="0"/>
      </a:defRPr>
    </a:lvl5pPr>
    <a:lvl6pPr marL="2286000" algn="l" defTabSz="914400" rtl="0" eaLnBrk="1" latinLnBrk="0" hangingPunct="1">
      <a:defRPr kern="1200">
        <a:solidFill>
          <a:schemeClr val="tx1"/>
        </a:solidFill>
        <a:latin typeface="Lucida Sans Unicode" pitchFamily="34" charset="0"/>
        <a:ea typeface="+mn-ea"/>
        <a:cs typeface="Arial" pitchFamily="34" charset="0"/>
      </a:defRPr>
    </a:lvl6pPr>
    <a:lvl7pPr marL="2743200" algn="l" defTabSz="914400" rtl="0" eaLnBrk="1" latinLnBrk="0" hangingPunct="1">
      <a:defRPr kern="1200">
        <a:solidFill>
          <a:schemeClr val="tx1"/>
        </a:solidFill>
        <a:latin typeface="Lucida Sans Unicode" pitchFamily="34" charset="0"/>
        <a:ea typeface="+mn-ea"/>
        <a:cs typeface="Arial" pitchFamily="34" charset="0"/>
      </a:defRPr>
    </a:lvl7pPr>
    <a:lvl8pPr marL="3200400" algn="l" defTabSz="914400" rtl="0" eaLnBrk="1" latinLnBrk="0" hangingPunct="1">
      <a:defRPr kern="1200">
        <a:solidFill>
          <a:schemeClr val="tx1"/>
        </a:solidFill>
        <a:latin typeface="Lucida Sans Unicode" pitchFamily="34" charset="0"/>
        <a:ea typeface="+mn-ea"/>
        <a:cs typeface="Arial" pitchFamily="34" charset="0"/>
      </a:defRPr>
    </a:lvl8pPr>
    <a:lvl9pPr marL="3657600" algn="l" defTabSz="914400" rtl="0" eaLnBrk="1" latinLnBrk="0" hangingPunct="1">
      <a:defRPr kern="1200">
        <a:solidFill>
          <a:schemeClr val="tx1"/>
        </a:solidFill>
        <a:latin typeface="Lucida Sans Unicode"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660"/>
  </p:normalViewPr>
  <p:slideViewPr>
    <p:cSldViewPr>
      <p:cViewPr varScale="1">
        <p:scale>
          <a:sx n="81" d="100"/>
          <a:sy n="81" d="100"/>
        </p:scale>
        <p:origin x="773" y="67"/>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34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DEF93B4-567D-4F39-BA82-CB48E6A062F7}" type="datetimeFigureOut">
              <a:rPr lang="en-US"/>
              <a:pPr>
                <a:defRPr/>
              </a:pPr>
              <a:t>11/12/2018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40F8973E-CEC6-439E-92A8-BB86554F6BD1}" type="slidenum">
              <a:rPr lang="en-US"/>
              <a:pPr>
                <a:defRPr/>
              </a:pPr>
              <a:t>‹#›</a:t>
            </a:fld>
            <a:endParaRPr lang="en-US"/>
          </a:p>
        </p:txBody>
      </p:sp>
    </p:spTree>
    <p:extLst>
      <p:ext uri="{BB962C8B-B14F-4D97-AF65-F5344CB8AC3E}">
        <p14:creationId xmlns:p14="http://schemas.microsoft.com/office/powerpoint/2010/main" val="10771710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denverpost.com/2017/01/23/oil-well-blowout-closes-road-denver-anadarko/"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fld id="{7BD1F81F-5407-4B92-98AF-E38B33EF08E7}" type="slidenum">
              <a:rPr lang="en-US" smtClean="0">
                <a:latin typeface="Times" charset="0"/>
              </a:rPr>
              <a:pPr>
                <a:defRPr/>
              </a:pPr>
              <a:t>12</a:t>
            </a:fld>
            <a:endParaRPr lang="en-US" dirty="0">
              <a:latin typeface="Times" charset="0"/>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hlinkClick r:id="rId3"/>
              </a:rPr>
              <a:t>Three weeks ago Anadarko Petroleum Corporation oil well that blew out of control </a:t>
            </a:r>
            <a:r>
              <a:rPr lang="en-US" dirty="0"/>
              <a:t>northeast of Denver near Hudson, forcing closure of Weld County roads for two days, sprayed at least 28,000 gallons of oil, gas and drilling waste water onto surrounding land before fluids were re-directed into tanks</a:t>
            </a:r>
          </a:p>
          <a:p>
            <a:pPr eaLnBrk="1" hangingPunct="1"/>
            <a:r>
              <a:rPr lang="en-US" dirty="0"/>
              <a:t>Oil and gas companies operating in Colorado reported 615 spills in 2015, about 15 percent of them affecting groundwater.</a:t>
            </a:r>
          </a:p>
        </p:txBody>
      </p:sp>
    </p:spTree>
    <p:extLst>
      <p:ext uri="{BB962C8B-B14F-4D97-AF65-F5344CB8AC3E}">
        <p14:creationId xmlns:p14="http://schemas.microsoft.com/office/powerpoint/2010/main" val="3484237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fld id="{2EBD2B07-DC1E-4D19-9DFB-F33529273976}" type="slidenum">
              <a:rPr lang="en-US" smtClean="0">
                <a:latin typeface="Times" charset="0"/>
              </a:rPr>
              <a:pPr>
                <a:defRPr/>
              </a:pPr>
              <a:t>13</a:t>
            </a:fld>
            <a:endParaRPr lang="en-US" dirty="0">
              <a:latin typeface="Times" charset="0"/>
            </a:endParaRPr>
          </a:p>
        </p:txBody>
      </p:sp>
      <p:sp>
        <p:nvSpPr>
          <p:cNvPr id="757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57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935821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fld id="{BD9C469E-F4AE-4B16-AC64-01A2C46481C8}" type="slidenum">
              <a:rPr lang="en-US" smtClean="0">
                <a:latin typeface="Times" charset="0"/>
              </a:rPr>
              <a:pPr>
                <a:defRPr/>
              </a:pPr>
              <a:t>21</a:t>
            </a:fld>
            <a:endParaRPr lang="en-US">
              <a:latin typeface="Times" charset="0"/>
            </a:endParaRPr>
          </a:p>
        </p:txBody>
      </p:sp>
      <p:sp>
        <p:nvSpPr>
          <p:cNvPr id="8192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710074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E2332C-DB69-4AC6-B9FD-109DAC937936}" type="slidenum">
              <a:rPr lang="en-US" altLang="en-US"/>
              <a:pPr/>
              <a:t>23</a:t>
            </a:fld>
            <a:endParaRPr lang="en-US" altLang="en-US"/>
          </a:p>
        </p:txBody>
      </p:sp>
      <p:sp>
        <p:nvSpPr>
          <p:cNvPr id="542722" name="Rectangle 2"/>
          <p:cNvSpPr>
            <a:spLocks noGrp="1" noRot="1" noChangeAspect="1" noChangeArrowheads="1" noTextEdit="1"/>
          </p:cNvSpPr>
          <p:nvPr>
            <p:ph type="sldImg"/>
          </p:nvPr>
        </p:nvSpPr>
        <p:spPr>
          <a:xfrm>
            <a:off x="1143000" y="685800"/>
            <a:ext cx="4572000" cy="3430588"/>
          </a:xfrm>
          <a:ln/>
        </p:spPr>
      </p:sp>
      <p:sp>
        <p:nvSpPr>
          <p:cNvPr id="542723" name="Rectangle 3"/>
          <p:cNvSpPr>
            <a:spLocks noGrp="1" noChangeArrowheads="1"/>
          </p:cNvSpPr>
          <p:nvPr>
            <p:ph type="body" idx="1"/>
          </p:nvPr>
        </p:nvSpPr>
        <p:spPr>
          <a:xfrm>
            <a:off x="687389" y="4343320"/>
            <a:ext cx="5483225" cy="4114641"/>
          </a:xfrm>
        </p:spPr>
        <p:txBody>
          <a:bodyPr/>
          <a:lstStyle/>
          <a:p>
            <a:r>
              <a:rPr lang="en-US" altLang="en-US" sz="1000">
                <a:solidFill>
                  <a:schemeClr val="tx2"/>
                </a:solidFill>
              </a:rPr>
              <a:t>Compress natural gas for transmission, storage, processing</a:t>
            </a:r>
          </a:p>
          <a:p>
            <a:r>
              <a:rPr lang="en-US" altLang="en-US" sz="1000">
                <a:solidFill>
                  <a:schemeClr val="tx2"/>
                </a:solidFill>
              </a:rPr>
              <a:t>Large engines can be upwards of 5,000 horsepower, </a:t>
            </a:r>
            <a:r>
              <a:rPr lang="en-US" altLang="en-US" sz="1000" u="sng">
                <a:solidFill>
                  <a:schemeClr val="tx2"/>
                </a:solidFill>
              </a:rPr>
              <a:t>equivalent to horsepower of 20 standard Dodge Ram pickups</a:t>
            </a:r>
            <a:endParaRPr lang="en-US" altLang="en-US" sz="1000">
              <a:solidFill>
                <a:schemeClr val="tx2"/>
              </a:solidFill>
            </a:endParaRPr>
          </a:p>
          <a:p>
            <a:pPr>
              <a:lnSpc>
                <a:spcPct val="50000"/>
              </a:lnSpc>
            </a:pPr>
            <a:r>
              <a:rPr lang="en-US" altLang="en-US" sz="1000">
                <a:solidFill>
                  <a:schemeClr val="tx2"/>
                </a:solidFill>
              </a:rPr>
              <a:t>Significant source of nitrogen oxides (NOx), carbon monoxide (CO), VOCs, including formaldehyde</a:t>
            </a:r>
          </a:p>
          <a:p>
            <a:r>
              <a:rPr lang="en-US" altLang="en-US"/>
              <a:t>800 existing compressor engines in western Colorado that are at least 500hp</a:t>
            </a:r>
          </a:p>
          <a:p>
            <a:r>
              <a:rPr lang="en-US" altLang="en-US" sz="1000">
                <a:solidFill>
                  <a:schemeClr val="tx2"/>
                </a:solidFill>
              </a:rPr>
              <a:t>According to CDPHE, one 2000hp </a:t>
            </a:r>
          </a:p>
          <a:p>
            <a:r>
              <a:rPr lang="en-US" altLang="en-US" sz="1000">
                <a:solidFill>
                  <a:schemeClr val="tx2"/>
                </a:solidFill>
              </a:rPr>
              <a:t>compressor station in Rio Blanco </a:t>
            </a:r>
          </a:p>
          <a:p>
            <a:r>
              <a:rPr lang="en-US" altLang="en-US" sz="1000">
                <a:solidFill>
                  <a:schemeClr val="tx2"/>
                </a:solidFill>
              </a:rPr>
              <a:t>County is permitted to emit:</a:t>
            </a:r>
          </a:p>
          <a:p>
            <a:pPr>
              <a:lnSpc>
                <a:spcPct val="50000"/>
              </a:lnSpc>
            </a:pPr>
            <a:endParaRPr lang="en-US" altLang="en-US" sz="1000">
              <a:solidFill>
                <a:schemeClr val="tx2"/>
              </a:solidFill>
            </a:endParaRPr>
          </a:p>
          <a:p>
            <a:pPr lvl="1"/>
            <a:r>
              <a:rPr lang="en-US" altLang="en-US">
                <a:solidFill>
                  <a:schemeClr val="tx2"/>
                </a:solidFill>
              </a:rPr>
              <a:t>341.6 tons of NOx a year </a:t>
            </a:r>
            <a:r>
              <a:rPr lang="en-US" altLang="en-US">
                <a:solidFill>
                  <a:schemeClr val="tx2"/>
                </a:solidFill>
                <a:sym typeface="Wingdings" pitchFamily="2" charset="2"/>
              </a:rPr>
              <a:t> </a:t>
            </a:r>
            <a:r>
              <a:rPr lang="en-US" altLang="en-US">
                <a:solidFill>
                  <a:schemeClr val="tx2"/>
                </a:solidFill>
              </a:rPr>
              <a:t>equivalent to NOx released by 17,884 cars each driven 12,500 miles a year</a:t>
            </a:r>
          </a:p>
          <a:p>
            <a:pPr lvl="1"/>
            <a:endParaRPr lang="en-US" altLang="en-US" sz="400">
              <a:solidFill>
                <a:schemeClr val="tx2"/>
              </a:solidFill>
            </a:endParaRPr>
          </a:p>
          <a:p>
            <a:pPr lvl="1"/>
            <a:r>
              <a:rPr lang="en-US" altLang="en-US">
                <a:solidFill>
                  <a:schemeClr val="tx2"/>
                </a:solidFill>
              </a:rPr>
              <a:t>10.75 tons of VOCs a year </a:t>
            </a:r>
            <a:r>
              <a:rPr lang="en-US" altLang="en-US">
                <a:solidFill>
                  <a:schemeClr val="tx2"/>
                </a:solidFill>
                <a:sym typeface="Wingdings" pitchFamily="2" charset="2"/>
              </a:rPr>
              <a:t> </a:t>
            </a:r>
            <a:r>
              <a:rPr lang="en-US" altLang="en-US">
                <a:solidFill>
                  <a:schemeClr val="tx2"/>
                </a:solidFill>
              </a:rPr>
              <a:t>equivalent to VOCs released by 278 cars each driven 12,500 miles a year</a:t>
            </a:r>
          </a:p>
          <a:p>
            <a:pPr lvl="1"/>
            <a:endParaRPr lang="en-US" altLang="en-US" sz="400">
              <a:solidFill>
                <a:schemeClr val="tx2"/>
              </a:solidFill>
            </a:endParaRPr>
          </a:p>
          <a:p>
            <a:pPr lvl="1"/>
            <a:r>
              <a:rPr lang="en-US" altLang="en-US">
                <a:solidFill>
                  <a:schemeClr val="tx2"/>
                </a:solidFill>
              </a:rPr>
              <a:t>48.075 tons of CO a year: CO at any level is toxic</a:t>
            </a:r>
          </a:p>
          <a:p>
            <a:endParaRPr lang="en-US" altLang="en-US"/>
          </a:p>
        </p:txBody>
      </p:sp>
    </p:spTree>
    <p:extLst>
      <p:ext uri="{BB962C8B-B14F-4D97-AF65-F5344CB8AC3E}">
        <p14:creationId xmlns:p14="http://schemas.microsoft.com/office/powerpoint/2010/main" val="3473433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2AC8A7-1D34-4581-851B-E365ECA487AD}" type="slidenum">
              <a:rPr lang="en-US" altLang="en-US"/>
              <a:pPr/>
              <a:t>24</a:t>
            </a:fld>
            <a:endParaRPr lang="en-US" altLang="en-US"/>
          </a:p>
        </p:txBody>
      </p:sp>
      <p:sp>
        <p:nvSpPr>
          <p:cNvPr id="546818" name="Rectangle 2"/>
          <p:cNvSpPr>
            <a:spLocks noGrp="1" noRot="1" noChangeAspect="1" noChangeArrowheads="1" noTextEdit="1"/>
          </p:cNvSpPr>
          <p:nvPr>
            <p:ph type="sldImg"/>
          </p:nvPr>
        </p:nvSpPr>
        <p:spPr>
          <a:xfrm>
            <a:off x="1143000" y="685800"/>
            <a:ext cx="4572000" cy="3430588"/>
          </a:xfrm>
          <a:ln/>
        </p:spPr>
      </p:sp>
      <p:sp>
        <p:nvSpPr>
          <p:cNvPr id="546819" name="Rectangle 3"/>
          <p:cNvSpPr>
            <a:spLocks noGrp="1" noChangeArrowheads="1"/>
          </p:cNvSpPr>
          <p:nvPr>
            <p:ph type="body" idx="1"/>
          </p:nvPr>
        </p:nvSpPr>
        <p:spPr>
          <a:xfrm>
            <a:off x="687389" y="4343320"/>
            <a:ext cx="5483225" cy="4114641"/>
          </a:xfrm>
        </p:spPr>
        <p:txBody>
          <a:bodyPr/>
          <a:lstStyle/>
          <a:p>
            <a:pPr>
              <a:lnSpc>
                <a:spcPct val="75000"/>
              </a:lnSpc>
            </a:pPr>
            <a:r>
              <a:rPr lang="en-US" altLang="en-US">
                <a:solidFill>
                  <a:schemeClr val="tx2"/>
                </a:solidFill>
              </a:rPr>
              <a:t>Located at producing wells, compressor stations, and processing plants </a:t>
            </a:r>
          </a:p>
          <a:p>
            <a:pPr>
              <a:lnSpc>
                <a:spcPct val="75000"/>
              </a:lnSpc>
            </a:pPr>
            <a:r>
              <a:rPr lang="en-US" altLang="en-US">
                <a:solidFill>
                  <a:schemeClr val="tx2"/>
                </a:solidFill>
              </a:rPr>
              <a:t>Pollution from “flashing,” or evaporation of condensate.</a:t>
            </a:r>
          </a:p>
          <a:p>
            <a:pPr>
              <a:lnSpc>
                <a:spcPct val="75000"/>
              </a:lnSpc>
            </a:pPr>
            <a:r>
              <a:rPr lang="en-US" altLang="en-US">
                <a:solidFill>
                  <a:schemeClr val="tx2"/>
                </a:solidFill>
              </a:rPr>
              <a:t>VOCs released include formaldehyde, benzene, other toxic air pollutants</a:t>
            </a:r>
          </a:p>
          <a:p>
            <a:endParaRPr lang="en-US" altLang="en-US"/>
          </a:p>
        </p:txBody>
      </p:sp>
    </p:spTree>
    <p:extLst>
      <p:ext uri="{BB962C8B-B14F-4D97-AF65-F5344CB8AC3E}">
        <p14:creationId xmlns:p14="http://schemas.microsoft.com/office/powerpoint/2010/main" val="3951138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7" name="Freeform 18"/>
            <p:cNvSpPr>
              <a:spLocks/>
            </p:cNvSpPr>
            <p:nvPr/>
          </p:nvSpPr>
          <p:spPr bwMode="auto">
            <a:xfrm>
              <a:off x="35926" y="5135025"/>
              <a:ext cx="9108074" cy="838869"/>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fld id="{D892009E-D65D-4ABA-AE96-55542828AC44}" type="datetimeFigureOut">
              <a:rPr lang="en-US"/>
              <a:pPr>
                <a:defRPr/>
              </a:pPr>
              <a:t>11/12/2018</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50760C93-1160-49E7-A9B1-97B1175F51CD}" type="slidenum">
              <a:rPr lang="en-US"/>
              <a:pPr>
                <a:defRPr/>
              </a:pPr>
              <a:t>‹#›</a:t>
            </a:fld>
            <a:endParaRPr lang="en-US"/>
          </a:p>
        </p:txBody>
      </p:sp>
    </p:spTree>
    <p:extLst>
      <p:ext uri="{BB962C8B-B14F-4D97-AF65-F5344CB8AC3E}">
        <p14:creationId xmlns:p14="http://schemas.microsoft.com/office/powerpoint/2010/main" val="117872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D1BBF7CC-3176-4FDC-B542-F31E4B283FDF}" type="datetimeFigureOut">
              <a:rPr lang="en-US"/>
              <a:pPr>
                <a:defRPr/>
              </a:pPr>
              <a:t>11/12/2018</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E5A7C8C6-1C47-40DA-B5F0-B3DF444474D9}" type="slidenum">
              <a:rPr lang="en-US"/>
              <a:pPr>
                <a:defRPr/>
              </a:pPr>
              <a:t>‹#›</a:t>
            </a:fld>
            <a:endParaRPr lang="en-US"/>
          </a:p>
        </p:txBody>
      </p:sp>
    </p:spTree>
    <p:extLst>
      <p:ext uri="{BB962C8B-B14F-4D97-AF65-F5344CB8AC3E}">
        <p14:creationId xmlns:p14="http://schemas.microsoft.com/office/powerpoint/2010/main" val="1908843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2850C950-24FE-41D9-A001-88082F996F37}" type="datetimeFigureOut">
              <a:rPr lang="en-US"/>
              <a:pPr>
                <a:defRPr/>
              </a:pPr>
              <a:t>11/12/2018</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3133219-2DA6-4295-87C5-032AE88F50C0}" type="slidenum">
              <a:rPr lang="en-US"/>
              <a:pPr>
                <a:defRPr/>
              </a:pPr>
              <a:t>‹#›</a:t>
            </a:fld>
            <a:endParaRPr lang="en-US"/>
          </a:p>
        </p:txBody>
      </p:sp>
    </p:spTree>
    <p:extLst>
      <p:ext uri="{BB962C8B-B14F-4D97-AF65-F5344CB8AC3E}">
        <p14:creationId xmlns:p14="http://schemas.microsoft.com/office/powerpoint/2010/main" val="2344916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8229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114800"/>
            <a:ext cx="8229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807B322-43C2-4FC9-8272-0D4F1A1A5C8E}" type="slidenum">
              <a:rPr lang="en-US"/>
              <a:pPr>
                <a:defRPr/>
              </a:pPr>
              <a:t>‹#›</a:t>
            </a:fld>
            <a:endParaRPr lang="en-US" dirty="0"/>
          </a:p>
        </p:txBody>
      </p:sp>
    </p:spTree>
    <p:extLst>
      <p:ext uri="{BB962C8B-B14F-4D97-AF65-F5344CB8AC3E}">
        <p14:creationId xmlns:p14="http://schemas.microsoft.com/office/powerpoint/2010/main" val="412067739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pPr>
              <a:defRPr/>
            </a:pPr>
            <a:fld id="{842F6EA2-C4CC-40DD-B38A-B0F0CB455D16}" type="datetimeFigureOut">
              <a:rPr lang="en-US"/>
              <a:pPr>
                <a:defRPr/>
              </a:pPr>
              <a:t>11/12/2018</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EB907F9D-7ED7-4BA9-AEA0-EB54FB61A10D}" type="slidenum">
              <a:rPr lang="en-US"/>
              <a:pPr>
                <a:defRPr/>
              </a:pPr>
              <a:t>‹#›</a:t>
            </a:fld>
            <a:endParaRPr lang="en-US"/>
          </a:p>
        </p:txBody>
      </p:sp>
    </p:spTree>
    <p:extLst>
      <p:ext uri="{BB962C8B-B14F-4D97-AF65-F5344CB8AC3E}">
        <p14:creationId xmlns:p14="http://schemas.microsoft.com/office/powerpoint/2010/main" val="2922434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135A9739-3A90-4B71-BB8B-4AF8AC346259}" type="datetimeFigureOut">
              <a:rPr lang="en-US"/>
              <a:pPr>
                <a:defRPr/>
              </a:pPr>
              <a:t>11/12/2018</a:t>
            </a:fld>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extLst/>
          </a:lstStyle>
          <a:p>
            <a:pPr>
              <a:defRPr/>
            </a:pPr>
            <a:fld id="{ED4116EC-C88B-4EE9-A7B0-94643CD30B6F}" type="slidenum">
              <a:rPr lang="en-US"/>
              <a:pPr>
                <a:defRPr/>
              </a:pPr>
              <a:t>‹#›</a:t>
            </a:fld>
            <a:endParaRPr lang="en-US"/>
          </a:p>
        </p:txBody>
      </p:sp>
    </p:spTree>
    <p:extLst>
      <p:ext uri="{BB962C8B-B14F-4D97-AF65-F5344CB8AC3E}">
        <p14:creationId xmlns:p14="http://schemas.microsoft.com/office/powerpoint/2010/main" val="259761758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fld id="{2D7BA15C-696A-4767-AD67-FAC131797BE0}" type="datetimeFigureOut">
              <a:rPr lang="en-US"/>
              <a:pPr>
                <a:defRPr/>
              </a:pPr>
              <a:t>11/12/2018</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3542C1F6-F352-4356-A8D6-A026B2EAF26D}" type="slidenum">
              <a:rPr lang="en-US"/>
              <a:pPr>
                <a:defRPr/>
              </a:pPr>
              <a:t>‹#›</a:t>
            </a:fld>
            <a:endParaRPr lang="en-US"/>
          </a:p>
        </p:txBody>
      </p:sp>
    </p:spTree>
    <p:extLst>
      <p:ext uri="{BB962C8B-B14F-4D97-AF65-F5344CB8AC3E}">
        <p14:creationId xmlns:p14="http://schemas.microsoft.com/office/powerpoint/2010/main" val="306988546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fld id="{12055F3D-39B2-4A77-A04F-ABE167B38A1F}" type="datetimeFigureOut">
              <a:rPr lang="en-US"/>
              <a:pPr>
                <a:defRPr/>
              </a:pPr>
              <a:t>11/12/2018</a:t>
            </a:fld>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9C919F46-5877-4F12-85A0-3C6A91A4F70C}" type="slidenum">
              <a:rPr lang="en-US"/>
              <a:pPr>
                <a:defRPr/>
              </a:pPr>
              <a:t>‹#›</a:t>
            </a:fld>
            <a:endParaRPr lang="en-US"/>
          </a:p>
        </p:txBody>
      </p:sp>
    </p:spTree>
    <p:extLst>
      <p:ext uri="{BB962C8B-B14F-4D97-AF65-F5344CB8AC3E}">
        <p14:creationId xmlns:p14="http://schemas.microsoft.com/office/powerpoint/2010/main" val="109897938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D3A9D73C-BCC9-497E-8BE4-89A661776E7B}" type="datetimeFigureOut">
              <a:rPr lang="en-US"/>
              <a:pPr>
                <a:defRPr/>
              </a:pPr>
              <a:t>11/12/2018</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extLst/>
          </a:lstStyle>
          <a:p>
            <a:pPr>
              <a:defRPr/>
            </a:pPr>
            <a:fld id="{1E97CDD3-D9FC-4AF1-9011-2C95E076E820}" type="slidenum">
              <a:rPr lang="en-US"/>
              <a:pPr>
                <a:defRPr/>
              </a:pPr>
              <a:t>‹#›</a:t>
            </a:fld>
            <a:endParaRPr lang="en-US"/>
          </a:p>
        </p:txBody>
      </p:sp>
    </p:spTree>
    <p:extLst>
      <p:ext uri="{BB962C8B-B14F-4D97-AF65-F5344CB8AC3E}">
        <p14:creationId xmlns:p14="http://schemas.microsoft.com/office/powerpoint/2010/main" val="218465056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99C7097B-F32E-4586-AD52-7E1CC4717089}" type="datetimeFigureOut">
              <a:rPr lang="en-US"/>
              <a:pPr>
                <a:defRPr/>
              </a:pPr>
              <a:t>11/12/2018</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11A0C889-BE2A-4E89-936C-3A6684325882}" type="slidenum">
              <a:rPr lang="en-US"/>
              <a:pPr>
                <a:defRPr/>
              </a:pPr>
              <a:t>‹#›</a:t>
            </a:fld>
            <a:endParaRPr lang="en-US"/>
          </a:p>
        </p:txBody>
      </p:sp>
    </p:spTree>
    <p:extLst>
      <p:ext uri="{BB962C8B-B14F-4D97-AF65-F5344CB8AC3E}">
        <p14:creationId xmlns:p14="http://schemas.microsoft.com/office/powerpoint/2010/main" val="488983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D6B0AF3E-9724-4300-AA25-E4BF3A0AA41A}" type="datetimeFigureOut">
              <a:rPr lang="en-US"/>
              <a:pPr>
                <a:defRPr/>
              </a:pPr>
              <a:t>11/12/2018</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6EE89E7E-ED1A-467C-AB4D-AB0BDB65161E}" type="slidenum">
              <a:rPr lang="en-US"/>
              <a:pPr>
                <a:defRPr/>
              </a:pPr>
              <a:t>‹#›</a:t>
            </a:fld>
            <a:endParaRPr lang="en-US"/>
          </a:p>
        </p:txBody>
      </p:sp>
    </p:spTree>
    <p:extLst>
      <p:ext uri="{BB962C8B-B14F-4D97-AF65-F5344CB8AC3E}">
        <p14:creationId xmlns:p14="http://schemas.microsoft.com/office/powerpoint/2010/main" val="235873968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6" name="Freeform 15"/>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fld id="{D9B8200D-3F35-4C1C-9161-19447E8A26F6}" type="datetimeFigureOut">
              <a:rPr lang="en-US"/>
              <a:pPr>
                <a:defRPr/>
              </a:pPr>
              <a:t>11/12/2018</a:t>
            </a:fld>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CD5AE7E-BD6D-4595-B8EB-FB782E1139F6}" type="slidenum">
              <a:rPr lang="en-US"/>
              <a:pPr>
                <a:defRPr/>
              </a:pPr>
              <a:t>‹#›</a:t>
            </a:fld>
            <a:endParaRPr lang="en-US"/>
          </a:p>
        </p:txBody>
      </p:sp>
    </p:spTree>
    <p:extLst>
      <p:ext uri="{BB962C8B-B14F-4D97-AF65-F5344CB8AC3E}">
        <p14:creationId xmlns:p14="http://schemas.microsoft.com/office/powerpoint/2010/main" val="131539251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27" name="Freeform 11"/>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10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01A84690-FB07-4729-A087-124CCFF7C505}" type="datetimeFigureOut">
              <a:rPr lang="en-US"/>
              <a:pPr>
                <a:defRPr/>
              </a:pPr>
              <a:t>11/12/2018</a:t>
            </a:fld>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8675D00A-1960-4ABC-9089-F43EBA4B6C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4" r:id="rId1"/>
    <p:sldLayoutId id="2147483780" r:id="rId2"/>
    <p:sldLayoutId id="2147483785" r:id="rId3"/>
    <p:sldLayoutId id="2147483786" r:id="rId4"/>
    <p:sldLayoutId id="2147483787" r:id="rId5"/>
    <p:sldLayoutId id="2147483788" r:id="rId6"/>
    <p:sldLayoutId id="2147483781" r:id="rId7"/>
    <p:sldLayoutId id="2147483789" r:id="rId8"/>
    <p:sldLayoutId id="2147483790" r:id="rId9"/>
    <p:sldLayoutId id="2147483782" r:id="rId10"/>
    <p:sldLayoutId id="2147483783" r:id="rId11"/>
    <p:sldLayoutId id="2147483791" r:id="rId12"/>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1201306"/>
            <a:ext cx="7772400" cy="1829761"/>
          </a:xfrm>
        </p:spPr>
        <p:txBody>
          <a:bodyPr>
            <a:normAutofit fontScale="90000"/>
          </a:bodyPr>
          <a:lstStyle/>
          <a:p>
            <a:pPr algn="ctr" eaLnBrk="1" fontAlgn="auto" hangingPunct="1">
              <a:spcAft>
                <a:spcPts val="0"/>
              </a:spcAft>
              <a:defRPr/>
            </a:pPr>
            <a:r>
              <a:rPr lang="en-US" sz="4100" dirty="0"/>
              <a:t>OIL AND GAS DEVELOPMENT 	</a:t>
            </a:r>
            <a:br>
              <a:rPr lang="en-US" sz="4100" dirty="0"/>
            </a:br>
            <a:r>
              <a:rPr lang="en-US" sz="4100" i="1" dirty="0"/>
              <a:t>in the Town of Superior?</a:t>
            </a:r>
          </a:p>
        </p:txBody>
      </p:sp>
      <p:sp>
        <p:nvSpPr>
          <p:cNvPr id="9219" name="Rectangle 3"/>
          <p:cNvSpPr>
            <a:spLocks noGrp="1" noChangeArrowheads="1"/>
          </p:cNvSpPr>
          <p:nvPr>
            <p:ph type="subTitle" idx="1"/>
          </p:nvPr>
        </p:nvSpPr>
        <p:spPr>
          <a:xfrm>
            <a:off x="685800" y="3810000"/>
            <a:ext cx="7772400" cy="1200150"/>
          </a:xfrm>
        </p:spPr>
        <p:txBody>
          <a:bodyPr/>
          <a:lstStyle/>
          <a:p>
            <a:pPr marR="0" eaLnBrk="1" hangingPunct="1"/>
            <a:endParaRPr lang="en-US" altLang="en-US" dirty="0"/>
          </a:p>
          <a:p>
            <a:pPr marR="0" eaLnBrk="1" hangingPunct="1"/>
            <a:r>
              <a:rPr lang="en-US" altLang="en-US" dirty="0"/>
              <a:t>November 12, 2018</a:t>
            </a:r>
          </a:p>
        </p:txBody>
      </p:sp>
    </p:spTree>
    <p:extLst>
      <p:ext uri="{BB962C8B-B14F-4D97-AF65-F5344CB8AC3E}">
        <p14:creationId xmlns:p14="http://schemas.microsoft.com/office/powerpoint/2010/main" val="810784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0840"/>
            <a:ext cx="9144000" cy="6056319"/>
          </a:xfrm>
          <a:prstGeom prst="rect">
            <a:avLst/>
          </a:prstGeom>
        </p:spPr>
      </p:pic>
    </p:spTree>
    <p:extLst>
      <p:ext uri="{BB962C8B-B14F-4D97-AF65-F5344CB8AC3E}">
        <p14:creationId xmlns:p14="http://schemas.microsoft.com/office/powerpoint/2010/main" val="235840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09700" y="609600"/>
            <a:ext cx="6400800" cy="5105400"/>
          </a:xfrm>
        </p:spPr>
        <p:txBody>
          <a:bodyPr>
            <a:normAutofit/>
          </a:bodyPr>
          <a:lstStyle/>
          <a:p>
            <a:pPr algn="ctr"/>
            <a:br>
              <a:rPr lang="en-US" dirty="0"/>
            </a:br>
            <a:r>
              <a:rPr lang="en-US" sz="4900" dirty="0"/>
              <a:t>Water Quality </a:t>
            </a:r>
            <a:br>
              <a:rPr lang="en-US" dirty="0"/>
            </a:br>
            <a:endParaRPr lang="en-US" dirty="0"/>
          </a:p>
        </p:txBody>
      </p:sp>
    </p:spTree>
    <p:extLst>
      <p:ext uri="{BB962C8B-B14F-4D97-AF65-F5344CB8AC3E}">
        <p14:creationId xmlns:p14="http://schemas.microsoft.com/office/powerpoint/2010/main" val="2822165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5648" y="0"/>
            <a:ext cx="4638352" cy="408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8"/>
          <p:cNvSpPr txBox="1">
            <a:spLocks noChangeArrowheads="1"/>
          </p:cNvSpPr>
          <p:nvPr/>
        </p:nvSpPr>
        <p:spPr bwMode="auto">
          <a:xfrm>
            <a:off x="304800" y="762000"/>
            <a:ext cx="1981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Lucida Sans Unicode" pitchFamily="34" charset="0"/>
                <a:cs typeface="Arial" pitchFamily="34" charset="0"/>
              </a:defRPr>
            </a:lvl1pPr>
            <a:lvl2pPr marL="742950" indent="-285750" eaLnBrk="0" hangingPunct="0">
              <a:defRPr>
                <a:solidFill>
                  <a:schemeClr val="tx1"/>
                </a:solidFill>
                <a:latin typeface="Lucida Sans Unicode" pitchFamily="34" charset="0"/>
                <a:cs typeface="Arial" pitchFamily="34" charset="0"/>
              </a:defRPr>
            </a:lvl2pPr>
            <a:lvl3pPr marL="1143000" indent="-228600" eaLnBrk="0" hangingPunct="0">
              <a:defRPr>
                <a:solidFill>
                  <a:schemeClr val="tx1"/>
                </a:solidFill>
                <a:latin typeface="Lucida Sans Unicode" pitchFamily="34" charset="0"/>
                <a:cs typeface="Arial" pitchFamily="34" charset="0"/>
              </a:defRPr>
            </a:lvl3pPr>
            <a:lvl4pPr marL="1600200" indent="-228600" eaLnBrk="0" hangingPunct="0">
              <a:defRPr>
                <a:solidFill>
                  <a:schemeClr val="tx1"/>
                </a:solidFill>
                <a:latin typeface="Lucida Sans Unicode" pitchFamily="34" charset="0"/>
                <a:cs typeface="Arial" pitchFamily="34" charset="0"/>
              </a:defRPr>
            </a:lvl4pPr>
            <a:lvl5pPr marL="2057400" indent="-228600" eaLnBrk="0" hangingPunct="0">
              <a:defRPr>
                <a:solidFill>
                  <a:schemeClr val="tx1"/>
                </a:solidFill>
                <a:latin typeface="Lucida Sans Unicode" pitchFamily="34" charset="0"/>
                <a:cs typeface="Arial" pitchFamily="34" charset="0"/>
              </a:defRPr>
            </a:lvl5pPr>
            <a:lvl6pPr marL="2514600" indent="-228600" eaLnBrk="0" fontAlgn="base" hangingPunct="0">
              <a:spcBef>
                <a:spcPct val="0"/>
              </a:spcBef>
              <a:spcAft>
                <a:spcPct val="0"/>
              </a:spcAft>
              <a:defRPr>
                <a:solidFill>
                  <a:schemeClr val="tx1"/>
                </a:solidFill>
                <a:latin typeface="Lucida Sans Unicode" pitchFamily="34" charset="0"/>
                <a:cs typeface="Arial" pitchFamily="34" charset="0"/>
              </a:defRPr>
            </a:lvl6pPr>
            <a:lvl7pPr marL="2971800" indent="-228600" eaLnBrk="0" fontAlgn="base" hangingPunct="0">
              <a:spcBef>
                <a:spcPct val="0"/>
              </a:spcBef>
              <a:spcAft>
                <a:spcPct val="0"/>
              </a:spcAft>
              <a:defRPr>
                <a:solidFill>
                  <a:schemeClr val="tx1"/>
                </a:solidFill>
                <a:latin typeface="Lucida Sans Unicode" pitchFamily="34" charset="0"/>
                <a:cs typeface="Arial" pitchFamily="34" charset="0"/>
              </a:defRPr>
            </a:lvl7pPr>
            <a:lvl8pPr marL="3429000" indent="-228600" eaLnBrk="0" fontAlgn="base" hangingPunct="0">
              <a:spcBef>
                <a:spcPct val="0"/>
              </a:spcBef>
              <a:spcAft>
                <a:spcPct val="0"/>
              </a:spcAft>
              <a:defRPr>
                <a:solidFill>
                  <a:schemeClr val="tx1"/>
                </a:solidFill>
                <a:latin typeface="Lucida Sans Unicode" pitchFamily="34" charset="0"/>
                <a:cs typeface="Arial" pitchFamily="34" charset="0"/>
              </a:defRPr>
            </a:lvl8pPr>
            <a:lvl9pPr marL="3886200" indent="-228600" eaLnBrk="0" fontAlgn="base" hangingPunct="0">
              <a:spcBef>
                <a:spcPct val="0"/>
              </a:spcBef>
              <a:spcAft>
                <a:spcPct val="0"/>
              </a:spcAft>
              <a:defRPr>
                <a:solidFill>
                  <a:schemeClr val="tx1"/>
                </a:solidFill>
                <a:latin typeface="Lucida Sans Unicode" pitchFamily="34" charset="0"/>
                <a:cs typeface="Arial" pitchFamily="34" charset="0"/>
              </a:defRPr>
            </a:lvl9pPr>
          </a:lstStyle>
          <a:p>
            <a:r>
              <a:rPr lang="en-US" sz="4000" dirty="0"/>
              <a:t>SPILLS</a:t>
            </a:r>
          </a:p>
        </p:txBody>
      </p:sp>
      <p:sp>
        <p:nvSpPr>
          <p:cNvPr id="5" name="Text Box 8"/>
          <p:cNvSpPr txBox="1">
            <a:spLocks noChangeArrowheads="1"/>
          </p:cNvSpPr>
          <p:nvPr/>
        </p:nvSpPr>
        <p:spPr bwMode="auto">
          <a:xfrm>
            <a:off x="152400" y="1807871"/>
            <a:ext cx="411479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Lucida Sans Unicode" pitchFamily="34" charset="0"/>
                <a:cs typeface="Arial" pitchFamily="34" charset="0"/>
              </a:defRPr>
            </a:lvl1pPr>
            <a:lvl2pPr marL="742950" indent="-285750" eaLnBrk="0" hangingPunct="0">
              <a:defRPr>
                <a:solidFill>
                  <a:schemeClr val="tx1"/>
                </a:solidFill>
                <a:latin typeface="Lucida Sans Unicode" pitchFamily="34" charset="0"/>
                <a:cs typeface="Arial" pitchFamily="34" charset="0"/>
              </a:defRPr>
            </a:lvl2pPr>
            <a:lvl3pPr marL="1143000" indent="-228600" eaLnBrk="0" hangingPunct="0">
              <a:defRPr>
                <a:solidFill>
                  <a:schemeClr val="tx1"/>
                </a:solidFill>
                <a:latin typeface="Lucida Sans Unicode" pitchFamily="34" charset="0"/>
                <a:cs typeface="Arial" pitchFamily="34" charset="0"/>
              </a:defRPr>
            </a:lvl3pPr>
            <a:lvl4pPr marL="1600200" indent="-228600" eaLnBrk="0" hangingPunct="0">
              <a:defRPr>
                <a:solidFill>
                  <a:schemeClr val="tx1"/>
                </a:solidFill>
                <a:latin typeface="Lucida Sans Unicode" pitchFamily="34" charset="0"/>
                <a:cs typeface="Arial" pitchFamily="34" charset="0"/>
              </a:defRPr>
            </a:lvl4pPr>
            <a:lvl5pPr marL="2057400" indent="-228600" eaLnBrk="0" hangingPunct="0">
              <a:defRPr>
                <a:solidFill>
                  <a:schemeClr val="tx1"/>
                </a:solidFill>
                <a:latin typeface="Lucida Sans Unicode" pitchFamily="34" charset="0"/>
                <a:cs typeface="Arial" pitchFamily="34" charset="0"/>
              </a:defRPr>
            </a:lvl5pPr>
            <a:lvl6pPr marL="2514600" indent="-228600" eaLnBrk="0" fontAlgn="base" hangingPunct="0">
              <a:spcBef>
                <a:spcPct val="0"/>
              </a:spcBef>
              <a:spcAft>
                <a:spcPct val="0"/>
              </a:spcAft>
              <a:defRPr>
                <a:solidFill>
                  <a:schemeClr val="tx1"/>
                </a:solidFill>
                <a:latin typeface="Lucida Sans Unicode" pitchFamily="34" charset="0"/>
                <a:cs typeface="Arial" pitchFamily="34" charset="0"/>
              </a:defRPr>
            </a:lvl6pPr>
            <a:lvl7pPr marL="2971800" indent="-228600" eaLnBrk="0" fontAlgn="base" hangingPunct="0">
              <a:spcBef>
                <a:spcPct val="0"/>
              </a:spcBef>
              <a:spcAft>
                <a:spcPct val="0"/>
              </a:spcAft>
              <a:defRPr>
                <a:solidFill>
                  <a:schemeClr val="tx1"/>
                </a:solidFill>
                <a:latin typeface="Lucida Sans Unicode" pitchFamily="34" charset="0"/>
                <a:cs typeface="Arial" pitchFamily="34" charset="0"/>
              </a:defRPr>
            </a:lvl7pPr>
            <a:lvl8pPr marL="3429000" indent="-228600" eaLnBrk="0" fontAlgn="base" hangingPunct="0">
              <a:spcBef>
                <a:spcPct val="0"/>
              </a:spcBef>
              <a:spcAft>
                <a:spcPct val="0"/>
              </a:spcAft>
              <a:defRPr>
                <a:solidFill>
                  <a:schemeClr val="tx1"/>
                </a:solidFill>
                <a:latin typeface="Lucida Sans Unicode" pitchFamily="34" charset="0"/>
                <a:cs typeface="Arial" pitchFamily="34" charset="0"/>
              </a:defRPr>
            </a:lvl8pPr>
            <a:lvl9pPr marL="3886200" indent="-228600" eaLnBrk="0" fontAlgn="base" hangingPunct="0">
              <a:spcBef>
                <a:spcPct val="0"/>
              </a:spcBef>
              <a:spcAft>
                <a:spcPct val="0"/>
              </a:spcAft>
              <a:defRPr>
                <a:solidFill>
                  <a:schemeClr val="tx1"/>
                </a:solidFill>
                <a:latin typeface="Lucida Sans Unicode" pitchFamily="34" charset="0"/>
                <a:cs typeface="Arial" pitchFamily="34" charset="0"/>
              </a:defRPr>
            </a:lvl9pPr>
          </a:lstStyle>
          <a:p>
            <a:r>
              <a:rPr lang="en-US" sz="2800" dirty="0"/>
              <a:t>From 2013-2016, there was an average of 1.8 spills per day, with an average size of 171 gallons of oil &amp; 1265 gallons of produced water per spill</a:t>
            </a:r>
          </a:p>
        </p:txBody>
      </p:sp>
      <p:pic>
        <p:nvPicPr>
          <p:cNvPr id="3379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085"/>
          <a:stretch/>
        </p:blipFill>
        <p:spPr bwMode="auto">
          <a:xfrm>
            <a:off x="4505648" y="3810001"/>
            <a:ext cx="463835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50396"/>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0"/>
          <p:cNvSpPr txBox="1">
            <a:spLocks noChangeArrowheads="1"/>
          </p:cNvSpPr>
          <p:nvPr/>
        </p:nvSpPr>
        <p:spPr bwMode="auto">
          <a:xfrm>
            <a:off x="620713" y="349250"/>
            <a:ext cx="4648200" cy="641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Unicode" pitchFamily="34" charset="0"/>
                <a:cs typeface="Arial" pitchFamily="34" charset="0"/>
              </a:defRPr>
            </a:lvl1pPr>
            <a:lvl2pPr marL="742950" indent="-285750" eaLnBrk="0" hangingPunct="0">
              <a:defRPr>
                <a:solidFill>
                  <a:schemeClr val="tx1"/>
                </a:solidFill>
                <a:latin typeface="Lucida Sans Unicode" pitchFamily="34" charset="0"/>
                <a:cs typeface="Arial" pitchFamily="34" charset="0"/>
              </a:defRPr>
            </a:lvl2pPr>
            <a:lvl3pPr marL="1143000" indent="-228600" eaLnBrk="0" hangingPunct="0">
              <a:defRPr>
                <a:solidFill>
                  <a:schemeClr val="tx1"/>
                </a:solidFill>
                <a:latin typeface="Lucida Sans Unicode" pitchFamily="34" charset="0"/>
                <a:cs typeface="Arial" pitchFamily="34" charset="0"/>
              </a:defRPr>
            </a:lvl3pPr>
            <a:lvl4pPr marL="1600200" indent="-228600" eaLnBrk="0" hangingPunct="0">
              <a:defRPr>
                <a:solidFill>
                  <a:schemeClr val="tx1"/>
                </a:solidFill>
                <a:latin typeface="Lucida Sans Unicode" pitchFamily="34" charset="0"/>
                <a:cs typeface="Arial" pitchFamily="34" charset="0"/>
              </a:defRPr>
            </a:lvl4pPr>
            <a:lvl5pPr marL="2057400" indent="-228600" eaLnBrk="0" hangingPunct="0">
              <a:defRPr>
                <a:solidFill>
                  <a:schemeClr val="tx1"/>
                </a:solidFill>
                <a:latin typeface="Lucida Sans Unicode" pitchFamily="34" charset="0"/>
                <a:cs typeface="Arial" pitchFamily="34" charset="0"/>
              </a:defRPr>
            </a:lvl5pPr>
            <a:lvl6pPr marL="2514600" indent="-228600" eaLnBrk="0" fontAlgn="base" hangingPunct="0">
              <a:spcBef>
                <a:spcPct val="0"/>
              </a:spcBef>
              <a:spcAft>
                <a:spcPct val="0"/>
              </a:spcAft>
              <a:defRPr>
                <a:solidFill>
                  <a:schemeClr val="tx1"/>
                </a:solidFill>
                <a:latin typeface="Lucida Sans Unicode" pitchFamily="34" charset="0"/>
                <a:cs typeface="Arial" pitchFamily="34" charset="0"/>
              </a:defRPr>
            </a:lvl6pPr>
            <a:lvl7pPr marL="2971800" indent="-228600" eaLnBrk="0" fontAlgn="base" hangingPunct="0">
              <a:spcBef>
                <a:spcPct val="0"/>
              </a:spcBef>
              <a:spcAft>
                <a:spcPct val="0"/>
              </a:spcAft>
              <a:defRPr>
                <a:solidFill>
                  <a:schemeClr val="tx1"/>
                </a:solidFill>
                <a:latin typeface="Lucida Sans Unicode" pitchFamily="34" charset="0"/>
                <a:cs typeface="Arial" pitchFamily="34" charset="0"/>
              </a:defRPr>
            </a:lvl7pPr>
            <a:lvl8pPr marL="3429000" indent="-228600" eaLnBrk="0" fontAlgn="base" hangingPunct="0">
              <a:spcBef>
                <a:spcPct val="0"/>
              </a:spcBef>
              <a:spcAft>
                <a:spcPct val="0"/>
              </a:spcAft>
              <a:defRPr>
                <a:solidFill>
                  <a:schemeClr val="tx1"/>
                </a:solidFill>
                <a:latin typeface="Lucida Sans Unicode" pitchFamily="34" charset="0"/>
                <a:cs typeface="Arial" pitchFamily="34" charset="0"/>
              </a:defRPr>
            </a:lvl8pPr>
            <a:lvl9pPr marL="3886200" indent="-228600" eaLnBrk="0" fontAlgn="base" hangingPunct="0">
              <a:spcBef>
                <a:spcPct val="0"/>
              </a:spcBef>
              <a:spcAft>
                <a:spcPct val="0"/>
              </a:spcAft>
              <a:defRPr>
                <a:solidFill>
                  <a:schemeClr val="tx1"/>
                </a:solidFill>
                <a:latin typeface="Lucida Sans Unicode" pitchFamily="34" charset="0"/>
                <a:cs typeface="Arial" pitchFamily="34" charset="0"/>
              </a:defRPr>
            </a:lvl9pPr>
          </a:lstStyle>
          <a:p>
            <a:pPr eaLnBrk="1" hangingPunct="1">
              <a:spcBef>
                <a:spcPct val="50000"/>
              </a:spcBef>
            </a:pPr>
            <a:r>
              <a:rPr lang="en-US" sz="3600" dirty="0">
                <a:latin typeface="Narkisim" pitchFamily="34" charset="-79"/>
                <a:cs typeface="Narkisim" pitchFamily="34" charset="-79"/>
              </a:rPr>
              <a:t>Hydraulic Fracturing</a:t>
            </a:r>
          </a:p>
        </p:txBody>
      </p:sp>
      <p:pic>
        <p:nvPicPr>
          <p:cNvPr id="28675" name="Picture 6" descr="http://www.demotix.com/sites/default/files/imagecache/large_610x456_scaled/photos/hydraulic-fracturing-working-under-pressure_3900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7205663" cy="540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47226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514600"/>
            <a:ext cx="8686800" cy="3847207"/>
          </a:xfrm>
          <a:prstGeom prst="rect">
            <a:avLst/>
          </a:prstGeom>
        </p:spPr>
        <p:txBody>
          <a:bodyPr wrap="square">
            <a:spAutoFit/>
          </a:bodyPr>
          <a:lstStyle/>
          <a:p>
            <a:pPr marL="457200" indent="-457200">
              <a:buFont typeface="Arial" panose="020B0604020202020204" pitchFamily="34" charset="0"/>
              <a:buChar char="•"/>
            </a:pPr>
            <a:r>
              <a:rPr lang="en-US" sz="2400" dirty="0"/>
              <a:t>Of 924 sampled water wells in the basin, dissolved methane was detected in 593 wells at depths of 20–190 m.</a:t>
            </a:r>
          </a:p>
          <a:p>
            <a:pPr marL="457200" indent="-457200">
              <a:buFont typeface="Arial" panose="020B0604020202020204" pitchFamily="34" charset="0"/>
              <a:buChar char="•"/>
            </a:pPr>
            <a:r>
              <a:rPr lang="en-US" sz="2400" dirty="0"/>
              <a:t>A total of 42 water wells contained thermogenic stray gas originating from underlying oil and gas producing formations. </a:t>
            </a:r>
          </a:p>
          <a:p>
            <a:pPr marL="457200" indent="-457200">
              <a:buFont typeface="Arial" panose="020B0604020202020204" pitchFamily="34" charset="0"/>
              <a:buChar char="•"/>
            </a:pPr>
            <a:r>
              <a:rPr lang="en-US" sz="2400" dirty="0"/>
              <a:t>The rate of oil and gas wellbore failure was estimated as 0.06% to 0.15% and has remained steady at about two cases per year since 2001. </a:t>
            </a:r>
          </a:p>
          <a:p>
            <a:pPr marL="457200" indent="-457200">
              <a:buFont typeface="Arial" panose="020B0604020202020204" pitchFamily="34" charset="0"/>
              <a:buChar char="•"/>
            </a:pPr>
            <a:endParaRPr lang="en-US" sz="2800" dirty="0"/>
          </a:p>
        </p:txBody>
      </p:sp>
      <p:pic>
        <p:nvPicPr>
          <p:cNvPr id="2" name="Picture 1"/>
          <p:cNvPicPr>
            <a:picLocks noChangeAspect="1"/>
          </p:cNvPicPr>
          <p:nvPr/>
        </p:nvPicPr>
        <p:blipFill>
          <a:blip r:embed="rId2"/>
          <a:stretch>
            <a:fillRect/>
          </a:stretch>
        </p:blipFill>
        <p:spPr>
          <a:xfrm>
            <a:off x="-12440" y="3110"/>
            <a:ext cx="8381568" cy="2133228"/>
          </a:xfrm>
          <a:prstGeom prst="rect">
            <a:avLst/>
          </a:prstGeom>
        </p:spPr>
      </p:pic>
    </p:spTree>
    <p:extLst>
      <p:ext uri="{BB962C8B-B14F-4D97-AF65-F5344CB8AC3E}">
        <p14:creationId xmlns:p14="http://schemas.microsoft.com/office/powerpoint/2010/main" val="3221561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667000"/>
            <a:ext cx="8686800" cy="3046988"/>
          </a:xfrm>
          <a:prstGeom prst="rect">
            <a:avLst/>
          </a:prstGeom>
        </p:spPr>
        <p:txBody>
          <a:bodyPr wrap="square">
            <a:spAutoFit/>
          </a:bodyPr>
          <a:lstStyle/>
          <a:p>
            <a:pPr marL="457200" indent="-457200">
              <a:buFont typeface="Arial" panose="020B0604020202020204" pitchFamily="34" charset="0"/>
              <a:buChar char="•"/>
            </a:pPr>
            <a:r>
              <a:rPr lang="en-US" sz="2400" dirty="0"/>
              <a:t>Inadequate surface casing and leaks in production casing and wellhead seals in older, vertical oil and gas wells were identified as stray gas migration pathways. </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These results show that wellbore barrier failure, not high-volume hydraulic fracturing in horizontal wells, is the main cause of thermogenic stray gas migration in this oil- and gas-producing basin.</a:t>
            </a:r>
          </a:p>
        </p:txBody>
      </p:sp>
      <p:pic>
        <p:nvPicPr>
          <p:cNvPr id="2" name="Picture 1"/>
          <p:cNvPicPr>
            <a:picLocks noChangeAspect="1"/>
          </p:cNvPicPr>
          <p:nvPr/>
        </p:nvPicPr>
        <p:blipFill>
          <a:blip r:embed="rId2"/>
          <a:stretch>
            <a:fillRect/>
          </a:stretch>
        </p:blipFill>
        <p:spPr>
          <a:xfrm>
            <a:off x="-12440" y="3110"/>
            <a:ext cx="8381568" cy="2133228"/>
          </a:xfrm>
          <a:prstGeom prst="rect">
            <a:avLst/>
          </a:prstGeom>
        </p:spPr>
      </p:pic>
    </p:spTree>
    <p:extLst>
      <p:ext uri="{BB962C8B-B14F-4D97-AF65-F5344CB8AC3E}">
        <p14:creationId xmlns:p14="http://schemas.microsoft.com/office/powerpoint/2010/main" val="2324388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209549" y="1209675"/>
            <a:ext cx="8734425" cy="5280025"/>
            <a:chOff x="209549" y="1209675"/>
            <a:chExt cx="8734425" cy="5280025"/>
          </a:xfrm>
        </p:grpSpPr>
        <p:pic>
          <p:nvPicPr>
            <p:cNvPr id="4" name="Picture 2" descr="K:\Shared Data\Corporate Communications\Ongoing\Hydraulic Fracing Issues Presentation\Oct 2011\Albany\Horizontal Well Cross Section.jpg"/>
            <p:cNvPicPr>
              <a:picLocks noChangeAspect="1" noChangeArrowheads="1"/>
            </p:cNvPicPr>
            <p:nvPr/>
          </p:nvPicPr>
          <p:blipFill>
            <a:blip r:embed="rId2" cstate="print"/>
            <a:stretch>
              <a:fillRect/>
            </a:stretch>
          </p:blipFill>
          <p:spPr bwMode="auto">
            <a:xfrm>
              <a:off x="209549" y="1209675"/>
              <a:ext cx="8734425" cy="4914900"/>
            </a:xfrm>
            <a:prstGeom prst="rect">
              <a:avLst/>
            </a:prstGeom>
            <a:noFill/>
          </p:spPr>
        </p:pic>
        <p:grpSp>
          <p:nvGrpSpPr>
            <p:cNvPr id="5" name="Group 53"/>
            <p:cNvGrpSpPr/>
            <p:nvPr/>
          </p:nvGrpSpPr>
          <p:grpSpPr>
            <a:xfrm>
              <a:off x="398696" y="2476501"/>
              <a:ext cx="1011815" cy="2886074"/>
              <a:chOff x="398696" y="2476501"/>
              <a:chExt cx="1011815" cy="2886074"/>
            </a:xfrm>
          </p:grpSpPr>
          <p:cxnSp>
            <p:nvCxnSpPr>
              <p:cNvPr id="6" name="Straight Arrow Connector 5"/>
              <p:cNvCxnSpPr/>
              <p:nvPr/>
            </p:nvCxnSpPr>
            <p:spPr>
              <a:xfrm flipV="1">
                <a:off x="904875" y="2476501"/>
                <a:ext cx="0" cy="1352549"/>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904875" y="4219575"/>
                <a:ext cx="0" cy="1143000"/>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98696" y="3810000"/>
                <a:ext cx="1011815" cy="430887"/>
              </a:xfrm>
              <a:prstGeom prst="rect">
                <a:avLst/>
              </a:prstGeom>
              <a:noFill/>
              <a:effectLst>
                <a:outerShdw blurRad="38100" dist="12700" dir="2700000" algn="tl" rotWithShape="0">
                  <a:prstClr val="black">
                    <a:alpha val="80000"/>
                  </a:prstClr>
                </a:outerShdw>
              </a:effectLst>
            </p:spPr>
            <p:txBody>
              <a:bodyPr wrap="none" rtlCol="0">
                <a:spAutoFit/>
              </a:bodyPr>
              <a:lstStyle/>
              <a:p>
                <a:pPr algn="ctr"/>
                <a:r>
                  <a:rPr lang="en-US" sz="1100" b="1" dirty="0">
                    <a:solidFill>
                      <a:schemeClr val="bg1"/>
                    </a:solidFill>
                  </a:rPr>
                  <a:t>4000’</a:t>
                </a:r>
              </a:p>
              <a:p>
                <a:pPr algn="ctr"/>
                <a:r>
                  <a:rPr lang="en-US" sz="1100" b="1" dirty="0">
                    <a:solidFill>
                      <a:schemeClr val="bg1"/>
                    </a:solidFill>
                  </a:rPr>
                  <a:t>of Sediment</a:t>
                </a:r>
              </a:p>
            </p:txBody>
          </p:sp>
        </p:grpSp>
        <p:grpSp>
          <p:nvGrpSpPr>
            <p:cNvPr id="9" name="Group 54"/>
            <p:cNvGrpSpPr/>
            <p:nvPr/>
          </p:nvGrpSpPr>
          <p:grpSpPr>
            <a:xfrm>
              <a:off x="1609725" y="2609850"/>
              <a:ext cx="1938455" cy="261610"/>
              <a:chOff x="1609725" y="2609850"/>
              <a:chExt cx="1938455" cy="261610"/>
            </a:xfrm>
          </p:grpSpPr>
          <p:sp>
            <p:nvSpPr>
              <p:cNvPr id="10" name="TextBox 9"/>
              <p:cNvSpPr txBox="1"/>
              <p:nvPr/>
            </p:nvSpPr>
            <p:spPr>
              <a:xfrm>
                <a:off x="2023404" y="2609850"/>
                <a:ext cx="1524776" cy="261610"/>
              </a:xfrm>
              <a:prstGeom prst="rect">
                <a:avLst/>
              </a:prstGeom>
              <a:noFill/>
              <a:effectLst>
                <a:outerShdw blurRad="38100" dist="12700" dir="2700000" algn="tl" rotWithShape="0">
                  <a:prstClr val="black">
                    <a:alpha val="80000"/>
                  </a:prstClr>
                </a:outerShdw>
              </a:effectLst>
            </p:spPr>
            <p:txBody>
              <a:bodyPr wrap="none" rtlCol="0">
                <a:spAutoFit/>
              </a:bodyPr>
              <a:lstStyle/>
              <a:p>
                <a:pPr algn="ctr"/>
                <a:r>
                  <a:rPr lang="en-US" sz="1100" b="1" dirty="0">
                    <a:solidFill>
                      <a:schemeClr val="bg1"/>
                    </a:solidFill>
                  </a:rPr>
                  <a:t>Surface Casing 550’</a:t>
                </a:r>
              </a:p>
            </p:txBody>
          </p:sp>
          <p:cxnSp>
            <p:nvCxnSpPr>
              <p:cNvPr id="11" name="Straight Arrow Connector 10"/>
              <p:cNvCxnSpPr/>
              <p:nvPr/>
            </p:nvCxnSpPr>
            <p:spPr>
              <a:xfrm flipH="1">
                <a:off x="1609725" y="2738438"/>
                <a:ext cx="471487" cy="0"/>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2" name="Text Box 3"/>
            <p:cNvSpPr txBox="1">
              <a:spLocks noChangeArrowheads="1"/>
            </p:cNvSpPr>
            <p:nvPr/>
          </p:nvSpPr>
          <p:spPr bwMode="auto">
            <a:xfrm>
              <a:off x="276225" y="6215063"/>
              <a:ext cx="1836738" cy="274637"/>
            </a:xfrm>
            <a:prstGeom prst="rect">
              <a:avLst/>
            </a:prstGeom>
            <a:noFill/>
            <a:ln w="9525">
              <a:noFill/>
              <a:miter lim="800000"/>
              <a:headEnd/>
              <a:tailEnd/>
            </a:ln>
          </p:spPr>
          <p:txBody>
            <a:bodyPr>
              <a:spAutoFit/>
            </a:bodyPr>
            <a:lstStyle/>
            <a:p>
              <a:pPr algn="l">
                <a:spcBef>
                  <a:spcPct val="50000"/>
                </a:spcBef>
              </a:pPr>
              <a:r>
                <a:rPr lang="en-US" sz="1200" b="1" i="1" dirty="0"/>
                <a:t>Cross sectional view</a:t>
              </a:r>
            </a:p>
          </p:txBody>
        </p:sp>
        <p:grpSp>
          <p:nvGrpSpPr>
            <p:cNvPr id="13" name="Group 52"/>
            <p:cNvGrpSpPr/>
            <p:nvPr/>
          </p:nvGrpSpPr>
          <p:grpSpPr>
            <a:xfrm>
              <a:off x="6979123" y="2028826"/>
              <a:ext cx="1813318" cy="4095472"/>
              <a:chOff x="6979123" y="2028826"/>
              <a:chExt cx="1813318" cy="4095472"/>
            </a:xfrm>
          </p:grpSpPr>
          <p:cxnSp>
            <p:nvCxnSpPr>
              <p:cNvPr id="14" name="Straight Arrow Connector 13"/>
              <p:cNvCxnSpPr/>
              <p:nvPr/>
            </p:nvCxnSpPr>
            <p:spPr>
              <a:xfrm flipV="1">
                <a:off x="7886700" y="2028826"/>
                <a:ext cx="0" cy="124613"/>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886700" y="2321169"/>
                <a:ext cx="0" cy="124166"/>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979123" y="2106435"/>
                <a:ext cx="1813318" cy="261610"/>
              </a:xfrm>
              <a:prstGeom prst="rect">
                <a:avLst/>
              </a:prstGeom>
              <a:noFill/>
              <a:effectLst>
                <a:outerShdw blurRad="38100" dist="12700" dir="2700000" algn="tl" rotWithShape="0">
                  <a:prstClr val="black">
                    <a:alpha val="80000"/>
                  </a:prstClr>
                </a:outerShdw>
              </a:effectLst>
            </p:spPr>
            <p:txBody>
              <a:bodyPr wrap="none" rtlCol="0">
                <a:spAutoFit/>
              </a:bodyPr>
              <a:lstStyle/>
              <a:p>
                <a:pPr algn="ctr"/>
                <a:r>
                  <a:rPr lang="en-US" sz="1100" b="1" dirty="0">
                    <a:solidFill>
                      <a:schemeClr val="bg1"/>
                    </a:solidFill>
                  </a:rPr>
                  <a:t>400’ Usable Fresh Water</a:t>
                </a:r>
              </a:p>
            </p:txBody>
          </p:sp>
          <p:cxnSp>
            <p:nvCxnSpPr>
              <p:cNvPr id="17" name="Straight Arrow Connector 16"/>
              <p:cNvCxnSpPr/>
              <p:nvPr/>
            </p:nvCxnSpPr>
            <p:spPr>
              <a:xfrm flipV="1">
                <a:off x="7886700" y="2449338"/>
                <a:ext cx="0" cy="474837"/>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886700" y="3383756"/>
                <a:ext cx="0" cy="388144"/>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19293" y="2933700"/>
                <a:ext cx="1524776" cy="430887"/>
              </a:xfrm>
              <a:prstGeom prst="rect">
                <a:avLst/>
              </a:prstGeom>
              <a:noFill/>
              <a:effectLst>
                <a:outerShdw blurRad="38100" dist="12700" dir="2700000" algn="tl" rotWithShape="0">
                  <a:prstClr val="black">
                    <a:alpha val="80000"/>
                  </a:prstClr>
                </a:outerShdw>
              </a:effectLst>
            </p:spPr>
            <p:txBody>
              <a:bodyPr wrap="none" rtlCol="0">
                <a:spAutoFit/>
              </a:bodyPr>
              <a:lstStyle/>
              <a:p>
                <a:pPr algn="ctr"/>
                <a:r>
                  <a:rPr lang="en-US" sz="1100" b="1" dirty="0">
                    <a:solidFill>
                      <a:schemeClr val="bg1"/>
                    </a:solidFill>
                  </a:rPr>
                  <a:t>2100’ Various Atoka</a:t>
                </a:r>
              </a:p>
              <a:p>
                <a:pPr algn="ctr"/>
                <a:r>
                  <a:rPr lang="en-US" sz="1100" b="1" dirty="0">
                    <a:solidFill>
                      <a:schemeClr val="bg1"/>
                    </a:solidFill>
                  </a:rPr>
                  <a:t>Sands &amp; Shales</a:t>
                </a:r>
              </a:p>
            </p:txBody>
          </p:sp>
          <p:sp>
            <p:nvSpPr>
              <p:cNvPr id="20" name="TextBox 19"/>
              <p:cNvSpPr txBox="1"/>
              <p:nvPr/>
            </p:nvSpPr>
            <p:spPr>
              <a:xfrm>
                <a:off x="7230256" y="4192108"/>
                <a:ext cx="1321196" cy="261610"/>
              </a:xfrm>
              <a:prstGeom prst="rect">
                <a:avLst/>
              </a:prstGeom>
              <a:noFill/>
              <a:effectLst>
                <a:outerShdw blurRad="38100" dist="12700" dir="2700000" algn="tl" rotWithShape="0">
                  <a:prstClr val="black">
                    <a:alpha val="80000"/>
                  </a:prstClr>
                </a:outerShdw>
              </a:effectLst>
            </p:spPr>
            <p:txBody>
              <a:bodyPr wrap="none" rtlCol="0">
                <a:spAutoFit/>
              </a:bodyPr>
              <a:lstStyle/>
              <a:p>
                <a:pPr algn="ctr"/>
                <a:r>
                  <a:rPr lang="en-US" sz="1100" b="1" dirty="0">
                    <a:solidFill>
                      <a:schemeClr val="bg1"/>
                    </a:solidFill>
                  </a:rPr>
                  <a:t>1300’ Upper Hale</a:t>
                </a:r>
              </a:p>
            </p:txBody>
          </p:sp>
          <p:cxnSp>
            <p:nvCxnSpPr>
              <p:cNvPr id="21" name="Straight Arrow Connector 20"/>
              <p:cNvCxnSpPr/>
              <p:nvPr/>
            </p:nvCxnSpPr>
            <p:spPr>
              <a:xfrm>
                <a:off x="7886700" y="5229225"/>
                <a:ext cx="0" cy="160785"/>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175648" y="4993523"/>
                <a:ext cx="1420582" cy="261610"/>
              </a:xfrm>
              <a:prstGeom prst="rect">
                <a:avLst/>
              </a:prstGeom>
              <a:noFill/>
              <a:effectLst>
                <a:outerShdw blurRad="38100" dist="12700" dir="2700000" algn="tl" rotWithShape="0">
                  <a:prstClr val="black">
                    <a:alpha val="80000"/>
                  </a:prstClr>
                </a:outerShdw>
              </a:effectLst>
            </p:spPr>
            <p:txBody>
              <a:bodyPr wrap="none" rtlCol="0">
                <a:spAutoFit/>
              </a:bodyPr>
              <a:lstStyle/>
              <a:p>
                <a:pPr algn="ctr"/>
                <a:r>
                  <a:rPr lang="en-US" sz="1100" b="1" dirty="0">
                    <a:solidFill>
                      <a:schemeClr val="bg1"/>
                    </a:solidFill>
                  </a:rPr>
                  <a:t>600’ Morrow Shale</a:t>
                </a:r>
              </a:p>
            </p:txBody>
          </p:sp>
          <p:sp>
            <p:nvSpPr>
              <p:cNvPr id="23" name="TextBox 22"/>
              <p:cNvSpPr txBox="1"/>
              <p:nvPr/>
            </p:nvSpPr>
            <p:spPr>
              <a:xfrm>
                <a:off x="7463370" y="5862688"/>
                <a:ext cx="849913" cy="261610"/>
              </a:xfrm>
              <a:prstGeom prst="rect">
                <a:avLst/>
              </a:prstGeom>
              <a:noFill/>
              <a:effectLst>
                <a:outerShdw blurRad="38100" dist="12700" dir="2700000" algn="tl" rotWithShape="0">
                  <a:prstClr val="black">
                    <a:alpha val="80000"/>
                  </a:prstClr>
                </a:outerShdw>
              </a:effectLst>
            </p:spPr>
            <p:txBody>
              <a:bodyPr wrap="none" rtlCol="0">
                <a:spAutoFit/>
              </a:bodyPr>
              <a:lstStyle/>
              <a:p>
                <a:pPr algn="ctr"/>
                <a:r>
                  <a:rPr lang="en-US" sz="1100" b="1" dirty="0">
                    <a:solidFill>
                      <a:schemeClr val="bg1"/>
                    </a:solidFill>
                  </a:rPr>
                  <a:t>Hindsville</a:t>
                </a:r>
              </a:p>
            </p:txBody>
          </p:sp>
          <p:cxnSp>
            <p:nvCxnSpPr>
              <p:cNvPr id="24" name="Straight Arrow Connector 23"/>
              <p:cNvCxnSpPr/>
              <p:nvPr/>
            </p:nvCxnSpPr>
            <p:spPr>
              <a:xfrm flipV="1">
                <a:off x="7886700" y="5392870"/>
                <a:ext cx="0" cy="134010"/>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886700" y="5755481"/>
                <a:ext cx="0" cy="127445"/>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048998" y="5503109"/>
                <a:ext cx="1678665" cy="261610"/>
              </a:xfrm>
              <a:prstGeom prst="rect">
                <a:avLst/>
              </a:prstGeom>
              <a:noFill/>
              <a:effectLst>
                <a:outerShdw blurRad="38100" dist="12700" dir="2700000" algn="tl" rotWithShape="0">
                  <a:prstClr val="black">
                    <a:alpha val="80000"/>
                  </a:prstClr>
                </a:outerShdw>
              </a:effectLst>
            </p:spPr>
            <p:txBody>
              <a:bodyPr wrap="none" rtlCol="0">
                <a:spAutoFit/>
              </a:bodyPr>
              <a:lstStyle/>
              <a:p>
                <a:pPr algn="ctr"/>
                <a:r>
                  <a:rPr lang="en-US" sz="1100" b="1" dirty="0">
                    <a:solidFill>
                      <a:schemeClr val="bg1"/>
                    </a:solidFill>
                  </a:rPr>
                  <a:t>300’ Fayetteville Shale</a:t>
                </a:r>
              </a:p>
            </p:txBody>
          </p:sp>
          <p:cxnSp>
            <p:nvCxnSpPr>
              <p:cNvPr id="27" name="Straight Arrow Connector 26"/>
              <p:cNvCxnSpPr/>
              <p:nvPr/>
            </p:nvCxnSpPr>
            <p:spPr>
              <a:xfrm flipV="1">
                <a:off x="7886700" y="3776006"/>
                <a:ext cx="0" cy="403088"/>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886700" y="4471988"/>
                <a:ext cx="0" cy="377478"/>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7886700" y="4852992"/>
                <a:ext cx="0" cy="160785"/>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31" name="Picture 30" descr="subsurface-x-section-w-transparency.png"/>
          <p:cNvPicPr>
            <a:picLocks noChangeAspect="1"/>
          </p:cNvPicPr>
          <p:nvPr/>
        </p:nvPicPr>
        <p:blipFill>
          <a:blip r:embed="rId3" cstate="screen"/>
          <a:srcRect/>
          <a:stretch>
            <a:fillRect/>
          </a:stretch>
        </p:blipFill>
        <p:spPr bwMode="auto">
          <a:xfrm>
            <a:off x="1270000" y="1682750"/>
            <a:ext cx="4848225" cy="3983038"/>
          </a:xfrm>
          <a:prstGeom prst="rect">
            <a:avLst/>
          </a:prstGeom>
          <a:noFill/>
          <a:ln w="9525">
            <a:noFill/>
            <a:miter lim="800000"/>
            <a:headEnd/>
            <a:tailEnd/>
          </a:ln>
        </p:spPr>
      </p:pic>
      <p:grpSp>
        <p:nvGrpSpPr>
          <p:cNvPr id="78" name="Group 77"/>
          <p:cNvGrpSpPr/>
          <p:nvPr/>
        </p:nvGrpSpPr>
        <p:grpSpPr>
          <a:xfrm>
            <a:off x="0" y="0"/>
            <a:ext cx="9144000" cy="6858000"/>
            <a:chOff x="0" y="0"/>
            <a:chExt cx="9144000" cy="6858000"/>
          </a:xfrm>
        </p:grpSpPr>
        <p:pic>
          <p:nvPicPr>
            <p:cNvPr id="33" name="Picture 32" descr="Background.png"/>
            <p:cNvPicPr>
              <a:picLocks noChangeAspect="1"/>
            </p:cNvPicPr>
            <p:nvPr/>
          </p:nvPicPr>
          <p:blipFill>
            <a:blip r:embed="rId4" cstate="screen"/>
            <a:srcRect/>
            <a:stretch>
              <a:fillRect/>
            </a:stretch>
          </p:blipFill>
          <p:spPr>
            <a:xfrm>
              <a:off x="0" y="0"/>
              <a:ext cx="9144000" cy="6858000"/>
            </a:xfrm>
            <a:prstGeom prst="rect">
              <a:avLst/>
            </a:prstGeom>
          </p:spPr>
        </p:pic>
        <p:pic>
          <p:nvPicPr>
            <p:cNvPr id="34" name="Picture 33" descr="Zone 4.png"/>
            <p:cNvPicPr>
              <a:picLocks noChangeAspect="1"/>
            </p:cNvPicPr>
            <p:nvPr/>
          </p:nvPicPr>
          <p:blipFill>
            <a:blip r:embed="rId5" cstate="screen"/>
            <a:srcRect b="-10096"/>
            <a:stretch>
              <a:fillRect/>
            </a:stretch>
          </p:blipFill>
          <p:spPr>
            <a:xfrm rot="10800000">
              <a:off x="0" y="6452654"/>
              <a:ext cx="9144000" cy="405346"/>
            </a:xfrm>
            <a:prstGeom prst="rect">
              <a:avLst/>
            </a:prstGeom>
          </p:spPr>
        </p:pic>
        <p:pic>
          <p:nvPicPr>
            <p:cNvPr id="35" name="Picture 34" descr="Zone 3.png"/>
            <p:cNvPicPr>
              <a:picLocks noChangeAspect="1"/>
            </p:cNvPicPr>
            <p:nvPr/>
          </p:nvPicPr>
          <p:blipFill>
            <a:blip r:embed="rId6" cstate="screen"/>
            <a:srcRect l="1895" r="1263"/>
            <a:stretch>
              <a:fillRect/>
            </a:stretch>
          </p:blipFill>
          <p:spPr>
            <a:xfrm>
              <a:off x="0" y="1237684"/>
              <a:ext cx="9144000" cy="591115"/>
            </a:xfrm>
            <a:prstGeom prst="rect">
              <a:avLst/>
            </a:prstGeom>
          </p:spPr>
        </p:pic>
        <p:pic>
          <p:nvPicPr>
            <p:cNvPr id="36" name="Picture 35" descr="Zone 1.png"/>
            <p:cNvPicPr>
              <a:picLocks noChangeAspect="1"/>
            </p:cNvPicPr>
            <p:nvPr/>
          </p:nvPicPr>
          <p:blipFill>
            <a:blip r:embed="rId7" cstate="screen"/>
            <a:srcRect l="2263" r="3804"/>
            <a:stretch>
              <a:fillRect/>
            </a:stretch>
          </p:blipFill>
          <p:spPr>
            <a:xfrm rot="10800000">
              <a:off x="0" y="3965709"/>
              <a:ext cx="9144000" cy="477078"/>
            </a:xfrm>
            <a:prstGeom prst="rect">
              <a:avLst/>
            </a:prstGeom>
          </p:spPr>
        </p:pic>
        <p:sp>
          <p:nvSpPr>
            <p:cNvPr id="38" name="TextBox 37"/>
            <p:cNvSpPr txBox="1"/>
            <p:nvPr/>
          </p:nvSpPr>
          <p:spPr>
            <a:xfrm>
              <a:off x="6299643" y="1355449"/>
              <a:ext cx="2624500"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lang="en-US" sz="1200" b="1" dirty="0">
                  <a:solidFill>
                    <a:schemeClr val="bg1"/>
                  </a:solidFill>
                  <a:cs typeface="Arial" pitchFamily="34" charset="0"/>
                </a:rPr>
                <a:t>FRESH  WATER  AQUIFER  ZONE</a:t>
              </a:r>
            </a:p>
          </p:txBody>
        </p:sp>
        <p:sp>
          <p:nvSpPr>
            <p:cNvPr id="39" name="TextBox 38"/>
            <p:cNvSpPr txBox="1"/>
            <p:nvPr/>
          </p:nvSpPr>
          <p:spPr>
            <a:xfrm>
              <a:off x="6271216" y="4043571"/>
              <a:ext cx="2652927"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200" b="1" dirty="0">
                  <a:solidFill>
                    <a:schemeClr val="bg1"/>
                  </a:solidFill>
                  <a:cs typeface="Arial" pitchFamily="34" charset="0"/>
                </a:rPr>
                <a:t>SHALLOW  PRODUCING  ZONE</a:t>
              </a:r>
            </a:p>
          </p:txBody>
        </p:sp>
        <p:sp>
          <p:nvSpPr>
            <p:cNvPr id="46" name="TextBox 45"/>
            <p:cNvSpPr txBox="1"/>
            <p:nvPr/>
          </p:nvSpPr>
          <p:spPr>
            <a:xfrm>
              <a:off x="3193208" y="344968"/>
              <a:ext cx="5611280" cy="461665"/>
            </a:xfrm>
            <a:prstGeom prst="rect">
              <a:avLst/>
            </a:prstGeom>
            <a:noFill/>
          </p:spPr>
          <p:txBody>
            <a:bodyPr wrap="none" rtlCol="0">
              <a:spAutoFit/>
            </a:bodyPr>
            <a:lstStyle/>
            <a:p>
              <a:pPr algn="r"/>
              <a:r>
                <a:rPr lang="en-US" sz="2400" b="1" dirty="0">
                  <a:cs typeface="Arial" pitchFamily="34" charset="0"/>
                </a:rPr>
                <a:t>WELL CONSTRUCTION STANDARDS</a:t>
              </a:r>
            </a:p>
          </p:txBody>
        </p:sp>
        <p:sp>
          <p:nvSpPr>
            <p:cNvPr id="47" name="TextBox 46"/>
            <p:cNvSpPr txBox="1"/>
            <p:nvPr/>
          </p:nvSpPr>
          <p:spPr>
            <a:xfrm>
              <a:off x="6577218" y="6581001"/>
              <a:ext cx="2346925"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lang="en-US" sz="1200" b="1" dirty="0">
                  <a:solidFill>
                    <a:schemeClr val="bg1"/>
                  </a:solidFill>
                  <a:cs typeface="Arial" pitchFamily="34" charset="0"/>
                </a:rPr>
                <a:t>TARGET  PRODUCING  ZONE</a:t>
              </a:r>
            </a:p>
          </p:txBody>
        </p:sp>
        <p:grpSp>
          <p:nvGrpSpPr>
            <p:cNvPr id="48" name="Group 67"/>
            <p:cNvGrpSpPr>
              <a:grpSpLocks/>
            </p:cNvGrpSpPr>
            <p:nvPr/>
          </p:nvGrpSpPr>
          <p:grpSpPr bwMode="auto">
            <a:xfrm>
              <a:off x="190687" y="6285249"/>
              <a:ext cx="1026657" cy="447509"/>
              <a:chOff x="1760" y="1676"/>
              <a:chExt cx="2235" cy="972"/>
            </a:xfrm>
            <a:solidFill>
              <a:schemeClr val="bg1"/>
            </a:solidFill>
          </p:grpSpPr>
          <p:sp>
            <p:nvSpPr>
              <p:cNvPr id="55" name="Freeform 68"/>
              <p:cNvSpPr>
                <a:spLocks/>
              </p:cNvSpPr>
              <p:nvPr/>
            </p:nvSpPr>
            <p:spPr bwMode="auto">
              <a:xfrm>
                <a:off x="1776" y="2451"/>
                <a:ext cx="124" cy="149"/>
              </a:xfrm>
              <a:custGeom>
                <a:avLst/>
                <a:gdLst/>
                <a:ahLst/>
                <a:cxnLst>
                  <a:cxn ang="0">
                    <a:pos x="155" y="3"/>
                  </a:cxn>
                  <a:cxn ang="0">
                    <a:pos x="204" y="19"/>
                  </a:cxn>
                  <a:cxn ang="0">
                    <a:pos x="233" y="53"/>
                  </a:cxn>
                  <a:cxn ang="0">
                    <a:pos x="244" y="102"/>
                  </a:cxn>
                  <a:cxn ang="0">
                    <a:pos x="206" y="79"/>
                  </a:cxn>
                  <a:cxn ang="0">
                    <a:pos x="185" y="47"/>
                  </a:cxn>
                  <a:cxn ang="0">
                    <a:pos x="148" y="31"/>
                  </a:cxn>
                  <a:cxn ang="0">
                    <a:pos x="95" y="32"/>
                  </a:cxn>
                  <a:cxn ang="0">
                    <a:pos x="57" y="50"/>
                  </a:cxn>
                  <a:cxn ang="0">
                    <a:pos x="43" y="84"/>
                  </a:cxn>
                  <a:cxn ang="0">
                    <a:pos x="56" y="107"/>
                  </a:cxn>
                  <a:cxn ang="0">
                    <a:pos x="84" y="121"/>
                  </a:cxn>
                  <a:cxn ang="0">
                    <a:pos x="168" y="138"/>
                  </a:cxn>
                  <a:cxn ang="0">
                    <a:pos x="208" y="152"/>
                  </a:cxn>
                  <a:cxn ang="0">
                    <a:pos x="238" y="174"/>
                  </a:cxn>
                  <a:cxn ang="0">
                    <a:pos x="248" y="209"/>
                  </a:cxn>
                  <a:cxn ang="0">
                    <a:pos x="243" y="240"/>
                  </a:cxn>
                  <a:cxn ang="0">
                    <a:pos x="224" y="267"/>
                  </a:cxn>
                  <a:cxn ang="0">
                    <a:pos x="187" y="288"/>
                  </a:cxn>
                  <a:cxn ang="0">
                    <a:pos x="129" y="296"/>
                  </a:cxn>
                  <a:cxn ang="0">
                    <a:pos x="69" y="288"/>
                  </a:cxn>
                  <a:cxn ang="0">
                    <a:pos x="28" y="266"/>
                  </a:cxn>
                  <a:cxn ang="0">
                    <a:pos x="7" y="232"/>
                  </a:cxn>
                  <a:cxn ang="0">
                    <a:pos x="0" y="189"/>
                  </a:cxn>
                  <a:cxn ang="0">
                    <a:pos x="35" y="206"/>
                  </a:cxn>
                  <a:cxn ang="0">
                    <a:pos x="50" y="236"/>
                  </a:cxn>
                  <a:cxn ang="0">
                    <a:pos x="79" y="257"/>
                  </a:cxn>
                  <a:cxn ang="0">
                    <a:pos x="128" y="265"/>
                  </a:cxn>
                  <a:cxn ang="0">
                    <a:pos x="174" y="259"/>
                  </a:cxn>
                  <a:cxn ang="0">
                    <a:pos x="201" y="244"/>
                  </a:cxn>
                  <a:cxn ang="0">
                    <a:pos x="212" y="223"/>
                  </a:cxn>
                  <a:cxn ang="0">
                    <a:pos x="212" y="198"/>
                  </a:cxn>
                  <a:cxn ang="0">
                    <a:pos x="194" y="178"/>
                  </a:cxn>
                  <a:cxn ang="0">
                    <a:pos x="161" y="167"/>
                  </a:cxn>
                  <a:cxn ang="0">
                    <a:pos x="103" y="156"/>
                  </a:cxn>
                  <a:cxn ang="0">
                    <a:pos x="64" y="146"/>
                  </a:cxn>
                  <a:cxn ang="0">
                    <a:pos x="31" y="130"/>
                  </a:cxn>
                  <a:cxn ang="0">
                    <a:pos x="12" y="104"/>
                  </a:cxn>
                  <a:cxn ang="0">
                    <a:pos x="11" y="64"/>
                  </a:cxn>
                  <a:cxn ang="0">
                    <a:pos x="30" y="30"/>
                  </a:cxn>
                  <a:cxn ang="0">
                    <a:pos x="68" y="8"/>
                  </a:cxn>
                  <a:cxn ang="0">
                    <a:pos x="123" y="0"/>
                  </a:cxn>
                </a:cxnLst>
                <a:rect l="0" t="0" r="r" b="b"/>
                <a:pathLst>
                  <a:path w="248" h="296">
                    <a:moveTo>
                      <a:pt x="123" y="0"/>
                    </a:moveTo>
                    <a:lnTo>
                      <a:pt x="155" y="3"/>
                    </a:lnTo>
                    <a:lnTo>
                      <a:pt x="180" y="8"/>
                    </a:lnTo>
                    <a:lnTo>
                      <a:pt x="204" y="19"/>
                    </a:lnTo>
                    <a:lnTo>
                      <a:pt x="221" y="34"/>
                    </a:lnTo>
                    <a:lnTo>
                      <a:pt x="233" y="53"/>
                    </a:lnTo>
                    <a:lnTo>
                      <a:pt x="242" y="74"/>
                    </a:lnTo>
                    <a:lnTo>
                      <a:pt x="244" y="102"/>
                    </a:lnTo>
                    <a:lnTo>
                      <a:pt x="209" y="102"/>
                    </a:lnTo>
                    <a:lnTo>
                      <a:pt x="206" y="79"/>
                    </a:lnTo>
                    <a:lnTo>
                      <a:pt x="198" y="61"/>
                    </a:lnTo>
                    <a:lnTo>
                      <a:pt x="185" y="47"/>
                    </a:lnTo>
                    <a:lnTo>
                      <a:pt x="168" y="38"/>
                    </a:lnTo>
                    <a:lnTo>
                      <a:pt x="148" y="31"/>
                    </a:lnTo>
                    <a:lnTo>
                      <a:pt x="123" y="30"/>
                    </a:lnTo>
                    <a:lnTo>
                      <a:pt x="95" y="32"/>
                    </a:lnTo>
                    <a:lnTo>
                      <a:pt x="73" y="39"/>
                    </a:lnTo>
                    <a:lnTo>
                      <a:pt x="57" y="50"/>
                    </a:lnTo>
                    <a:lnTo>
                      <a:pt x="46" y="65"/>
                    </a:lnTo>
                    <a:lnTo>
                      <a:pt x="43" y="84"/>
                    </a:lnTo>
                    <a:lnTo>
                      <a:pt x="46" y="98"/>
                    </a:lnTo>
                    <a:lnTo>
                      <a:pt x="56" y="107"/>
                    </a:lnTo>
                    <a:lnTo>
                      <a:pt x="68" y="115"/>
                    </a:lnTo>
                    <a:lnTo>
                      <a:pt x="84" y="121"/>
                    </a:lnTo>
                    <a:lnTo>
                      <a:pt x="103" y="126"/>
                    </a:lnTo>
                    <a:lnTo>
                      <a:pt x="168" y="138"/>
                    </a:lnTo>
                    <a:lnTo>
                      <a:pt x="189" y="145"/>
                    </a:lnTo>
                    <a:lnTo>
                      <a:pt x="208" y="152"/>
                    </a:lnTo>
                    <a:lnTo>
                      <a:pt x="224" y="161"/>
                    </a:lnTo>
                    <a:lnTo>
                      <a:pt x="238" y="174"/>
                    </a:lnTo>
                    <a:lnTo>
                      <a:pt x="246" y="190"/>
                    </a:lnTo>
                    <a:lnTo>
                      <a:pt x="248" y="209"/>
                    </a:lnTo>
                    <a:lnTo>
                      <a:pt x="247" y="224"/>
                    </a:lnTo>
                    <a:lnTo>
                      <a:pt x="243" y="240"/>
                    </a:lnTo>
                    <a:lnTo>
                      <a:pt x="235" y="254"/>
                    </a:lnTo>
                    <a:lnTo>
                      <a:pt x="224" y="267"/>
                    </a:lnTo>
                    <a:lnTo>
                      <a:pt x="208" y="280"/>
                    </a:lnTo>
                    <a:lnTo>
                      <a:pt x="187" y="288"/>
                    </a:lnTo>
                    <a:lnTo>
                      <a:pt x="161" y="293"/>
                    </a:lnTo>
                    <a:lnTo>
                      <a:pt x="129" y="296"/>
                    </a:lnTo>
                    <a:lnTo>
                      <a:pt x="96" y="293"/>
                    </a:lnTo>
                    <a:lnTo>
                      <a:pt x="69" y="288"/>
                    </a:lnTo>
                    <a:lnTo>
                      <a:pt x="46" y="278"/>
                    </a:lnTo>
                    <a:lnTo>
                      <a:pt x="28" y="266"/>
                    </a:lnTo>
                    <a:lnTo>
                      <a:pt x="16" y="250"/>
                    </a:lnTo>
                    <a:lnTo>
                      <a:pt x="7" y="232"/>
                    </a:lnTo>
                    <a:lnTo>
                      <a:pt x="1" y="212"/>
                    </a:lnTo>
                    <a:lnTo>
                      <a:pt x="0" y="189"/>
                    </a:lnTo>
                    <a:lnTo>
                      <a:pt x="34" y="189"/>
                    </a:lnTo>
                    <a:lnTo>
                      <a:pt x="35" y="206"/>
                    </a:lnTo>
                    <a:lnTo>
                      <a:pt x="41" y="223"/>
                    </a:lnTo>
                    <a:lnTo>
                      <a:pt x="50" y="236"/>
                    </a:lnTo>
                    <a:lnTo>
                      <a:pt x="62" y="248"/>
                    </a:lnTo>
                    <a:lnTo>
                      <a:pt x="79" y="257"/>
                    </a:lnTo>
                    <a:lnTo>
                      <a:pt x="100" y="263"/>
                    </a:lnTo>
                    <a:lnTo>
                      <a:pt x="128" y="265"/>
                    </a:lnTo>
                    <a:lnTo>
                      <a:pt x="153" y="263"/>
                    </a:lnTo>
                    <a:lnTo>
                      <a:pt x="174" y="259"/>
                    </a:lnTo>
                    <a:lnTo>
                      <a:pt x="190" y="252"/>
                    </a:lnTo>
                    <a:lnTo>
                      <a:pt x="201" y="244"/>
                    </a:lnTo>
                    <a:lnTo>
                      <a:pt x="208" y="233"/>
                    </a:lnTo>
                    <a:lnTo>
                      <a:pt x="212" y="223"/>
                    </a:lnTo>
                    <a:lnTo>
                      <a:pt x="213" y="212"/>
                    </a:lnTo>
                    <a:lnTo>
                      <a:pt x="212" y="198"/>
                    </a:lnTo>
                    <a:lnTo>
                      <a:pt x="205" y="187"/>
                    </a:lnTo>
                    <a:lnTo>
                      <a:pt x="194" y="178"/>
                    </a:lnTo>
                    <a:lnTo>
                      <a:pt x="179" y="171"/>
                    </a:lnTo>
                    <a:lnTo>
                      <a:pt x="161" y="167"/>
                    </a:lnTo>
                    <a:lnTo>
                      <a:pt x="123" y="159"/>
                    </a:lnTo>
                    <a:lnTo>
                      <a:pt x="103" y="156"/>
                    </a:lnTo>
                    <a:lnTo>
                      <a:pt x="83" y="151"/>
                    </a:lnTo>
                    <a:lnTo>
                      <a:pt x="64" y="146"/>
                    </a:lnTo>
                    <a:lnTo>
                      <a:pt x="46" y="140"/>
                    </a:lnTo>
                    <a:lnTo>
                      <a:pt x="31" y="130"/>
                    </a:lnTo>
                    <a:lnTo>
                      <a:pt x="19" y="118"/>
                    </a:lnTo>
                    <a:lnTo>
                      <a:pt x="12" y="104"/>
                    </a:lnTo>
                    <a:lnTo>
                      <a:pt x="9" y="85"/>
                    </a:lnTo>
                    <a:lnTo>
                      <a:pt x="11" y="64"/>
                    </a:lnTo>
                    <a:lnTo>
                      <a:pt x="18" y="45"/>
                    </a:lnTo>
                    <a:lnTo>
                      <a:pt x="30" y="30"/>
                    </a:lnTo>
                    <a:lnTo>
                      <a:pt x="46" y="17"/>
                    </a:lnTo>
                    <a:lnTo>
                      <a:pt x="68" y="8"/>
                    </a:lnTo>
                    <a:lnTo>
                      <a:pt x="94" y="1"/>
                    </a:lnTo>
                    <a:lnTo>
                      <a:pt x="123" y="0"/>
                    </a:lnTo>
                    <a:close/>
                  </a:path>
                </a:pathLst>
              </a:custGeom>
              <a:grpFill/>
              <a:ln w="0">
                <a:noFill/>
                <a:prstDash val="solid"/>
                <a:round/>
                <a:headEnd/>
                <a:tailEnd/>
              </a:ln>
            </p:spPr>
            <p:txBody>
              <a:bodyPr/>
              <a:lstStyle/>
              <a:p>
                <a:pPr>
                  <a:defRPr/>
                </a:pPr>
                <a:endParaRPr lang="en-US" dirty="0">
                  <a:latin typeface="Arial" charset="0"/>
                </a:endParaRPr>
              </a:p>
            </p:txBody>
          </p:sp>
          <p:sp>
            <p:nvSpPr>
              <p:cNvPr id="56" name="Freeform 69"/>
              <p:cNvSpPr>
                <a:spLocks noEditPoints="1"/>
              </p:cNvSpPr>
              <p:nvPr/>
            </p:nvSpPr>
            <p:spPr bwMode="auto">
              <a:xfrm>
                <a:off x="1913" y="2480"/>
                <a:ext cx="111" cy="121"/>
              </a:xfrm>
              <a:custGeom>
                <a:avLst/>
                <a:gdLst/>
                <a:ahLst/>
                <a:cxnLst>
                  <a:cxn ang="0">
                    <a:pos x="88" y="31"/>
                  </a:cxn>
                  <a:cxn ang="0">
                    <a:pos x="56" y="49"/>
                  </a:cxn>
                  <a:cxn ang="0">
                    <a:pos x="40" y="80"/>
                  </a:cxn>
                  <a:cxn ang="0">
                    <a:pos x="35" y="119"/>
                  </a:cxn>
                  <a:cxn ang="0">
                    <a:pos x="40" y="159"/>
                  </a:cxn>
                  <a:cxn ang="0">
                    <a:pos x="56" y="189"/>
                  </a:cxn>
                  <a:cxn ang="0">
                    <a:pos x="88" y="206"/>
                  </a:cxn>
                  <a:cxn ang="0">
                    <a:pos x="135" y="206"/>
                  </a:cxn>
                  <a:cxn ang="0">
                    <a:pos x="167" y="189"/>
                  </a:cxn>
                  <a:cxn ang="0">
                    <a:pos x="185" y="159"/>
                  </a:cxn>
                  <a:cxn ang="0">
                    <a:pos x="189" y="119"/>
                  </a:cxn>
                  <a:cxn ang="0">
                    <a:pos x="181" y="69"/>
                  </a:cxn>
                  <a:cxn ang="0">
                    <a:pos x="163" y="45"/>
                  </a:cxn>
                  <a:cxn ang="0">
                    <a:pos x="133" y="30"/>
                  </a:cxn>
                  <a:cxn ang="0">
                    <a:pos x="112" y="0"/>
                  </a:cxn>
                  <a:cxn ang="0">
                    <a:pos x="162" y="8"/>
                  </a:cxn>
                  <a:cxn ang="0">
                    <a:pos x="194" y="30"/>
                  </a:cxn>
                  <a:cxn ang="0">
                    <a:pos x="213" y="61"/>
                  </a:cxn>
                  <a:cxn ang="0">
                    <a:pos x="222" y="99"/>
                  </a:cxn>
                  <a:cxn ang="0">
                    <a:pos x="222" y="140"/>
                  </a:cxn>
                  <a:cxn ang="0">
                    <a:pos x="213" y="178"/>
                  </a:cxn>
                  <a:cxn ang="0">
                    <a:pos x="194" y="209"/>
                  </a:cxn>
                  <a:cxn ang="0">
                    <a:pos x="162" y="229"/>
                  </a:cxn>
                  <a:cxn ang="0">
                    <a:pos x="112" y="238"/>
                  </a:cxn>
                  <a:cxn ang="0">
                    <a:pos x="61" y="229"/>
                  </a:cxn>
                  <a:cxn ang="0">
                    <a:pos x="29" y="209"/>
                  </a:cxn>
                  <a:cxn ang="0">
                    <a:pos x="10" y="178"/>
                  </a:cxn>
                  <a:cxn ang="0">
                    <a:pos x="2" y="140"/>
                  </a:cxn>
                  <a:cxn ang="0">
                    <a:pos x="2" y="99"/>
                  </a:cxn>
                  <a:cxn ang="0">
                    <a:pos x="10" y="61"/>
                  </a:cxn>
                  <a:cxn ang="0">
                    <a:pos x="29" y="30"/>
                  </a:cxn>
                  <a:cxn ang="0">
                    <a:pos x="63" y="8"/>
                  </a:cxn>
                  <a:cxn ang="0">
                    <a:pos x="112" y="0"/>
                  </a:cxn>
                </a:cxnLst>
                <a:rect l="0" t="0" r="r" b="b"/>
                <a:pathLst>
                  <a:path w="223" h="238">
                    <a:moveTo>
                      <a:pt x="112" y="28"/>
                    </a:moveTo>
                    <a:lnTo>
                      <a:pt x="88" y="31"/>
                    </a:lnTo>
                    <a:lnTo>
                      <a:pt x="69" y="38"/>
                    </a:lnTo>
                    <a:lnTo>
                      <a:pt x="56" y="49"/>
                    </a:lnTo>
                    <a:lnTo>
                      <a:pt x="46" y="64"/>
                    </a:lnTo>
                    <a:lnTo>
                      <a:pt x="40" y="80"/>
                    </a:lnTo>
                    <a:lnTo>
                      <a:pt x="37" y="99"/>
                    </a:lnTo>
                    <a:lnTo>
                      <a:pt x="35" y="119"/>
                    </a:lnTo>
                    <a:lnTo>
                      <a:pt x="37" y="140"/>
                    </a:lnTo>
                    <a:lnTo>
                      <a:pt x="40" y="159"/>
                    </a:lnTo>
                    <a:lnTo>
                      <a:pt x="46" y="175"/>
                    </a:lnTo>
                    <a:lnTo>
                      <a:pt x="56" y="189"/>
                    </a:lnTo>
                    <a:lnTo>
                      <a:pt x="69" y="200"/>
                    </a:lnTo>
                    <a:lnTo>
                      <a:pt x="88" y="206"/>
                    </a:lnTo>
                    <a:lnTo>
                      <a:pt x="112" y="209"/>
                    </a:lnTo>
                    <a:lnTo>
                      <a:pt x="135" y="206"/>
                    </a:lnTo>
                    <a:lnTo>
                      <a:pt x="154" y="200"/>
                    </a:lnTo>
                    <a:lnTo>
                      <a:pt x="167" y="189"/>
                    </a:lnTo>
                    <a:lnTo>
                      <a:pt x="178" y="175"/>
                    </a:lnTo>
                    <a:lnTo>
                      <a:pt x="185" y="159"/>
                    </a:lnTo>
                    <a:lnTo>
                      <a:pt x="188" y="140"/>
                    </a:lnTo>
                    <a:lnTo>
                      <a:pt x="189" y="119"/>
                    </a:lnTo>
                    <a:lnTo>
                      <a:pt x="186" y="84"/>
                    </a:lnTo>
                    <a:lnTo>
                      <a:pt x="181" y="69"/>
                    </a:lnTo>
                    <a:lnTo>
                      <a:pt x="174" y="56"/>
                    </a:lnTo>
                    <a:lnTo>
                      <a:pt x="163" y="45"/>
                    </a:lnTo>
                    <a:lnTo>
                      <a:pt x="150" y="35"/>
                    </a:lnTo>
                    <a:lnTo>
                      <a:pt x="133" y="30"/>
                    </a:lnTo>
                    <a:lnTo>
                      <a:pt x="112" y="28"/>
                    </a:lnTo>
                    <a:close/>
                    <a:moveTo>
                      <a:pt x="112" y="0"/>
                    </a:moveTo>
                    <a:lnTo>
                      <a:pt x="139" y="3"/>
                    </a:lnTo>
                    <a:lnTo>
                      <a:pt x="162" y="8"/>
                    </a:lnTo>
                    <a:lnTo>
                      <a:pt x="179" y="17"/>
                    </a:lnTo>
                    <a:lnTo>
                      <a:pt x="194" y="30"/>
                    </a:lnTo>
                    <a:lnTo>
                      <a:pt x="205" y="45"/>
                    </a:lnTo>
                    <a:lnTo>
                      <a:pt x="213" y="61"/>
                    </a:lnTo>
                    <a:lnTo>
                      <a:pt x="219" y="80"/>
                    </a:lnTo>
                    <a:lnTo>
                      <a:pt x="222" y="99"/>
                    </a:lnTo>
                    <a:lnTo>
                      <a:pt x="223" y="119"/>
                    </a:lnTo>
                    <a:lnTo>
                      <a:pt x="222" y="140"/>
                    </a:lnTo>
                    <a:lnTo>
                      <a:pt x="219" y="159"/>
                    </a:lnTo>
                    <a:lnTo>
                      <a:pt x="213" y="178"/>
                    </a:lnTo>
                    <a:lnTo>
                      <a:pt x="205" y="194"/>
                    </a:lnTo>
                    <a:lnTo>
                      <a:pt x="194" y="209"/>
                    </a:lnTo>
                    <a:lnTo>
                      <a:pt x="179" y="220"/>
                    </a:lnTo>
                    <a:lnTo>
                      <a:pt x="162" y="229"/>
                    </a:lnTo>
                    <a:lnTo>
                      <a:pt x="139" y="235"/>
                    </a:lnTo>
                    <a:lnTo>
                      <a:pt x="112" y="238"/>
                    </a:lnTo>
                    <a:lnTo>
                      <a:pt x="84" y="235"/>
                    </a:lnTo>
                    <a:lnTo>
                      <a:pt x="61" y="229"/>
                    </a:lnTo>
                    <a:lnTo>
                      <a:pt x="44" y="220"/>
                    </a:lnTo>
                    <a:lnTo>
                      <a:pt x="29" y="209"/>
                    </a:lnTo>
                    <a:lnTo>
                      <a:pt x="18" y="194"/>
                    </a:lnTo>
                    <a:lnTo>
                      <a:pt x="10" y="178"/>
                    </a:lnTo>
                    <a:lnTo>
                      <a:pt x="4" y="159"/>
                    </a:lnTo>
                    <a:lnTo>
                      <a:pt x="2" y="140"/>
                    </a:lnTo>
                    <a:lnTo>
                      <a:pt x="0" y="119"/>
                    </a:lnTo>
                    <a:lnTo>
                      <a:pt x="2" y="99"/>
                    </a:lnTo>
                    <a:lnTo>
                      <a:pt x="4" y="80"/>
                    </a:lnTo>
                    <a:lnTo>
                      <a:pt x="10" y="61"/>
                    </a:lnTo>
                    <a:lnTo>
                      <a:pt x="18" y="45"/>
                    </a:lnTo>
                    <a:lnTo>
                      <a:pt x="29" y="30"/>
                    </a:lnTo>
                    <a:lnTo>
                      <a:pt x="44" y="17"/>
                    </a:lnTo>
                    <a:lnTo>
                      <a:pt x="63" y="8"/>
                    </a:lnTo>
                    <a:lnTo>
                      <a:pt x="84" y="3"/>
                    </a:lnTo>
                    <a:lnTo>
                      <a:pt x="112" y="0"/>
                    </a:lnTo>
                    <a:close/>
                  </a:path>
                </a:pathLst>
              </a:custGeom>
              <a:grpFill/>
              <a:ln w="0">
                <a:noFill/>
                <a:prstDash val="solid"/>
                <a:round/>
                <a:headEnd/>
                <a:tailEnd/>
              </a:ln>
            </p:spPr>
            <p:txBody>
              <a:bodyPr/>
              <a:lstStyle/>
              <a:p>
                <a:pPr>
                  <a:defRPr/>
                </a:pPr>
                <a:endParaRPr lang="en-US" dirty="0">
                  <a:latin typeface="Arial" charset="0"/>
                </a:endParaRPr>
              </a:p>
            </p:txBody>
          </p:sp>
          <p:sp>
            <p:nvSpPr>
              <p:cNvPr id="57" name="Freeform 70"/>
              <p:cNvSpPr>
                <a:spLocks/>
              </p:cNvSpPr>
              <p:nvPr/>
            </p:nvSpPr>
            <p:spPr bwMode="auto">
              <a:xfrm>
                <a:off x="2037" y="2483"/>
                <a:ext cx="108" cy="118"/>
              </a:xfrm>
              <a:custGeom>
                <a:avLst/>
                <a:gdLst/>
                <a:ahLst/>
                <a:cxnLst>
                  <a:cxn ang="0">
                    <a:pos x="0" y="0"/>
                  </a:cxn>
                  <a:cxn ang="0">
                    <a:pos x="34" y="0"/>
                  </a:cxn>
                  <a:cxn ang="0">
                    <a:pos x="34" y="129"/>
                  </a:cxn>
                  <a:cxn ang="0">
                    <a:pos x="35" y="149"/>
                  </a:cxn>
                  <a:cxn ang="0">
                    <a:pos x="36" y="165"/>
                  </a:cxn>
                  <a:cxn ang="0">
                    <a:pos x="42" y="180"/>
                  </a:cxn>
                  <a:cxn ang="0">
                    <a:pos x="50" y="191"/>
                  </a:cxn>
                  <a:cxn ang="0">
                    <a:pos x="64" y="199"/>
                  </a:cxn>
                  <a:cxn ang="0">
                    <a:pos x="80" y="205"/>
                  </a:cxn>
                  <a:cxn ang="0">
                    <a:pos x="103" y="206"/>
                  </a:cxn>
                  <a:cxn ang="0">
                    <a:pos x="126" y="205"/>
                  </a:cxn>
                  <a:cxn ang="0">
                    <a:pos x="144" y="199"/>
                  </a:cxn>
                  <a:cxn ang="0">
                    <a:pos x="157" y="191"/>
                  </a:cxn>
                  <a:cxn ang="0">
                    <a:pos x="167" y="179"/>
                  </a:cxn>
                  <a:cxn ang="0">
                    <a:pos x="172" y="165"/>
                  </a:cxn>
                  <a:cxn ang="0">
                    <a:pos x="175" y="148"/>
                  </a:cxn>
                  <a:cxn ang="0">
                    <a:pos x="176" y="127"/>
                  </a:cxn>
                  <a:cxn ang="0">
                    <a:pos x="176" y="0"/>
                  </a:cxn>
                  <a:cxn ang="0">
                    <a:pos x="210" y="0"/>
                  </a:cxn>
                  <a:cxn ang="0">
                    <a:pos x="210" y="233"/>
                  </a:cxn>
                  <a:cxn ang="0">
                    <a:pos x="191" y="233"/>
                  </a:cxn>
                  <a:cxn ang="0">
                    <a:pos x="184" y="191"/>
                  </a:cxn>
                  <a:cxn ang="0">
                    <a:pos x="179" y="202"/>
                  </a:cxn>
                  <a:cxn ang="0">
                    <a:pos x="170" y="213"/>
                  </a:cxn>
                  <a:cxn ang="0">
                    <a:pos x="157" y="222"/>
                  </a:cxn>
                  <a:cxn ang="0">
                    <a:pos x="141" y="229"/>
                  </a:cxn>
                  <a:cxn ang="0">
                    <a:pos x="121" y="235"/>
                  </a:cxn>
                  <a:cxn ang="0">
                    <a:pos x="95" y="236"/>
                  </a:cxn>
                  <a:cxn ang="0">
                    <a:pos x="68" y="235"/>
                  </a:cxn>
                  <a:cxn ang="0">
                    <a:pos x="47" y="228"/>
                  </a:cxn>
                  <a:cxn ang="0">
                    <a:pos x="30" y="218"/>
                  </a:cxn>
                  <a:cxn ang="0">
                    <a:pos x="17" y="206"/>
                  </a:cxn>
                  <a:cxn ang="0">
                    <a:pos x="9" y="190"/>
                  </a:cxn>
                  <a:cxn ang="0">
                    <a:pos x="4" y="171"/>
                  </a:cxn>
                  <a:cxn ang="0">
                    <a:pos x="1" y="150"/>
                  </a:cxn>
                  <a:cxn ang="0">
                    <a:pos x="0" y="126"/>
                  </a:cxn>
                  <a:cxn ang="0">
                    <a:pos x="0" y="0"/>
                  </a:cxn>
                </a:cxnLst>
                <a:rect l="0" t="0" r="r" b="b"/>
                <a:pathLst>
                  <a:path w="210" h="236">
                    <a:moveTo>
                      <a:pt x="0" y="0"/>
                    </a:moveTo>
                    <a:lnTo>
                      <a:pt x="34" y="0"/>
                    </a:lnTo>
                    <a:lnTo>
                      <a:pt x="34" y="129"/>
                    </a:lnTo>
                    <a:lnTo>
                      <a:pt x="35" y="149"/>
                    </a:lnTo>
                    <a:lnTo>
                      <a:pt x="36" y="165"/>
                    </a:lnTo>
                    <a:lnTo>
                      <a:pt x="42" y="180"/>
                    </a:lnTo>
                    <a:lnTo>
                      <a:pt x="50" y="191"/>
                    </a:lnTo>
                    <a:lnTo>
                      <a:pt x="64" y="199"/>
                    </a:lnTo>
                    <a:lnTo>
                      <a:pt x="80" y="205"/>
                    </a:lnTo>
                    <a:lnTo>
                      <a:pt x="103" y="206"/>
                    </a:lnTo>
                    <a:lnTo>
                      <a:pt x="126" y="205"/>
                    </a:lnTo>
                    <a:lnTo>
                      <a:pt x="144" y="199"/>
                    </a:lnTo>
                    <a:lnTo>
                      <a:pt x="157" y="191"/>
                    </a:lnTo>
                    <a:lnTo>
                      <a:pt x="167" y="179"/>
                    </a:lnTo>
                    <a:lnTo>
                      <a:pt x="172" y="165"/>
                    </a:lnTo>
                    <a:lnTo>
                      <a:pt x="175" y="148"/>
                    </a:lnTo>
                    <a:lnTo>
                      <a:pt x="176" y="127"/>
                    </a:lnTo>
                    <a:lnTo>
                      <a:pt x="176" y="0"/>
                    </a:lnTo>
                    <a:lnTo>
                      <a:pt x="210" y="0"/>
                    </a:lnTo>
                    <a:lnTo>
                      <a:pt x="210" y="233"/>
                    </a:lnTo>
                    <a:lnTo>
                      <a:pt x="191" y="233"/>
                    </a:lnTo>
                    <a:lnTo>
                      <a:pt x="184" y="191"/>
                    </a:lnTo>
                    <a:lnTo>
                      <a:pt x="179" y="202"/>
                    </a:lnTo>
                    <a:lnTo>
                      <a:pt x="170" y="213"/>
                    </a:lnTo>
                    <a:lnTo>
                      <a:pt x="157" y="222"/>
                    </a:lnTo>
                    <a:lnTo>
                      <a:pt x="141" y="229"/>
                    </a:lnTo>
                    <a:lnTo>
                      <a:pt x="121" y="235"/>
                    </a:lnTo>
                    <a:lnTo>
                      <a:pt x="95" y="236"/>
                    </a:lnTo>
                    <a:lnTo>
                      <a:pt x="68" y="235"/>
                    </a:lnTo>
                    <a:lnTo>
                      <a:pt x="47" y="228"/>
                    </a:lnTo>
                    <a:lnTo>
                      <a:pt x="30" y="218"/>
                    </a:lnTo>
                    <a:lnTo>
                      <a:pt x="17" y="206"/>
                    </a:lnTo>
                    <a:lnTo>
                      <a:pt x="9" y="190"/>
                    </a:lnTo>
                    <a:lnTo>
                      <a:pt x="4" y="171"/>
                    </a:lnTo>
                    <a:lnTo>
                      <a:pt x="1" y="150"/>
                    </a:lnTo>
                    <a:lnTo>
                      <a:pt x="0" y="126"/>
                    </a:lnTo>
                    <a:lnTo>
                      <a:pt x="0" y="0"/>
                    </a:lnTo>
                    <a:close/>
                  </a:path>
                </a:pathLst>
              </a:custGeom>
              <a:grpFill/>
              <a:ln w="0">
                <a:noFill/>
                <a:prstDash val="solid"/>
                <a:round/>
                <a:headEnd/>
                <a:tailEnd/>
              </a:ln>
            </p:spPr>
            <p:txBody>
              <a:bodyPr/>
              <a:lstStyle/>
              <a:p>
                <a:pPr>
                  <a:defRPr/>
                </a:pPr>
                <a:endParaRPr lang="en-US" dirty="0">
                  <a:latin typeface="Arial" charset="0"/>
                </a:endParaRPr>
              </a:p>
            </p:txBody>
          </p:sp>
          <p:sp>
            <p:nvSpPr>
              <p:cNvPr id="58" name="Freeform 71"/>
              <p:cNvSpPr>
                <a:spLocks/>
              </p:cNvSpPr>
              <p:nvPr/>
            </p:nvSpPr>
            <p:spPr bwMode="auto">
              <a:xfrm>
                <a:off x="2155" y="2454"/>
                <a:ext cx="70" cy="146"/>
              </a:xfrm>
              <a:custGeom>
                <a:avLst/>
                <a:gdLst/>
                <a:ahLst/>
                <a:cxnLst>
                  <a:cxn ang="0">
                    <a:pos x="33" y="0"/>
                  </a:cxn>
                  <a:cxn ang="0">
                    <a:pos x="67" y="0"/>
                  </a:cxn>
                  <a:cxn ang="0">
                    <a:pos x="67" y="57"/>
                  </a:cxn>
                  <a:cxn ang="0">
                    <a:pos x="139" y="57"/>
                  </a:cxn>
                  <a:cxn ang="0">
                    <a:pos x="139" y="85"/>
                  </a:cxn>
                  <a:cxn ang="0">
                    <a:pos x="67" y="85"/>
                  </a:cxn>
                  <a:cxn ang="0">
                    <a:pos x="67" y="222"/>
                  </a:cxn>
                  <a:cxn ang="0">
                    <a:pos x="68" y="236"/>
                  </a:cxn>
                  <a:cxn ang="0">
                    <a:pos x="72" y="247"/>
                  </a:cxn>
                  <a:cxn ang="0">
                    <a:pos x="81" y="255"/>
                  </a:cxn>
                  <a:cxn ang="0">
                    <a:pos x="95" y="260"/>
                  </a:cxn>
                  <a:cxn ang="0">
                    <a:pos x="113" y="263"/>
                  </a:cxn>
                  <a:cxn ang="0">
                    <a:pos x="139" y="263"/>
                  </a:cxn>
                  <a:cxn ang="0">
                    <a:pos x="139" y="290"/>
                  </a:cxn>
                  <a:cxn ang="0">
                    <a:pos x="109" y="292"/>
                  </a:cxn>
                  <a:cxn ang="0">
                    <a:pos x="84" y="289"/>
                  </a:cxn>
                  <a:cxn ang="0">
                    <a:pos x="65" y="283"/>
                  </a:cxn>
                  <a:cxn ang="0">
                    <a:pos x="50" y="274"/>
                  </a:cxn>
                  <a:cxn ang="0">
                    <a:pos x="41" y="260"/>
                  </a:cxn>
                  <a:cxn ang="0">
                    <a:pos x="34" y="244"/>
                  </a:cxn>
                  <a:cxn ang="0">
                    <a:pos x="33" y="222"/>
                  </a:cxn>
                  <a:cxn ang="0">
                    <a:pos x="33" y="85"/>
                  </a:cxn>
                  <a:cxn ang="0">
                    <a:pos x="1" y="85"/>
                  </a:cxn>
                  <a:cxn ang="0">
                    <a:pos x="0" y="63"/>
                  </a:cxn>
                  <a:cxn ang="0">
                    <a:pos x="33" y="57"/>
                  </a:cxn>
                  <a:cxn ang="0">
                    <a:pos x="33" y="0"/>
                  </a:cxn>
                </a:cxnLst>
                <a:rect l="0" t="0" r="r" b="b"/>
                <a:pathLst>
                  <a:path w="139" h="292">
                    <a:moveTo>
                      <a:pt x="33" y="0"/>
                    </a:moveTo>
                    <a:lnTo>
                      <a:pt x="67" y="0"/>
                    </a:lnTo>
                    <a:lnTo>
                      <a:pt x="67" y="57"/>
                    </a:lnTo>
                    <a:lnTo>
                      <a:pt x="139" y="57"/>
                    </a:lnTo>
                    <a:lnTo>
                      <a:pt x="139" y="85"/>
                    </a:lnTo>
                    <a:lnTo>
                      <a:pt x="67" y="85"/>
                    </a:lnTo>
                    <a:lnTo>
                      <a:pt x="67" y="222"/>
                    </a:lnTo>
                    <a:lnTo>
                      <a:pt x="68" y="236"/>
                    </a:lnTo>
                    <a:lnTo>
                      <a:pt x="72" y="247"/>
                    </a:lnTo>
                    <a:lnTo>
                      <a:pt x="81" y="255"/>
                    </a:lnTo>
                    <a:lnTo>
                      <a:pt x="95" y="260"/>
                    </a:lnTo>
                    <a:lnTo>
                      <a:pt x="113" y="263"/>
                    </a:lnTo>
                    <a:lnTo>
                      <a:pt x="139" y="263"/>
                    </a:lnTo>
                    <a:lnTo>
                      <a:pt x="139" y="290"/>
                    </a:lnTo>
                    <a:lnTo>
                      <a:pt x="109" y="292"/>
                    </a:lnTo>
                    <a:lnTo>
                      <a:pt x="84" y="289"/>
                    </a:lnTo>
                    <a:lnTo>
                      <a:pt x="65" y="283"/>
                    </a:lnTo>
                    <a:lnTo>
                      <a:pt x="50" y="274"/>
                    </a:lnTo>
                    <a:lnTo>
                      <a:pt x="41" y="260"/>
                    </a:lnTo>
                    <a:lnTo>
                      <a:pt x="34" y="244"/>
                    </a:lnTo>
                    <a:lnTo>
                      <a:pt x="33" y="222"/>
                    </a:lnTo>
                    <a:lnTo>
                      <a:pt x="33" y="85"/>
                    </a:lnTo>
                    <a:lnTo>
                      <a:pt x="1" y="85"/>
                    </a:lnTo>
                    <a:lnTo>
                      <a:pt x="0" y="63"/>
                    </a:lnTo>
                    <a:lnTo>
                      <a:pt x="33" y="57"/>
                    </a:lnTo>
                    <a:lnTo>
                      <a:pt x="33" y="0"/>
                    </a:lnTo>
                    <a:close/>
                  </a:path>
                </a:pathLst>
              </a:custGeom>
              <a:grpFill/>
              <a:ln w="0">
                <a:noFill/>
                <a:prstDash val="solid"/>
                <a:round/>
                <a:headEnd/>
                <a:tailEnd/>
              </a:ln>
            </p:spPr>
            <p:txBody>
              <a:bodyPr/>
              <a:lstStyle/>
              <a:p>
                <a:pPr>
                  <a:defRPr/>
                </a:pPr>
                <a:endParaRPr lang="en-US" dirty="0">
                  <a:latin typeface="Arial" charset="0"/>
                </a:endParaRPr>
              </a:p>
            </p:txBody>
          </p:sp>
          <p:sp>
            <p:nvSpPr>
              <p:cNvPr id="59" name="Freeform 72"/>
              <p:cNvSpPr>
                <a:spLocks/>
              </p:cNvSpPr>
              <p:nvPr/>
            </p:nvSpPr>
            <p:spPr bwMode="auto">
              <a:xfrm>
                <a:off x="2241" y="2438"/>
                <a:ext cx="105" cy="162"/>
              </a:xfrm>
              <a:custGeom>
                <a:avLst/>
                <a:gdLst/>
                <a:ahLst/>
                <a:cxnLst>
                  <a:cxn ang="0">
                    <a:pos x="0" y="0"/>
                  </a:cxn>
                  <a:cxn ang="0">
                    <a:pos x="34" y="0"/>
                  </a:cxn>
                  <a:cxn ang="0">
                    <a:pos x="34" y="127"/>
                  </a:cxn>
                  <a:cxn ang="0">
                    <a:pos x="39" y="114"/>
                  </a:cxn>
                  <a:cxn ang="0">
                    <a:pos x="47" y="105"/>
                  </a:cxn>
                  <a:cxn ang="0">
                    <a:pos x="60" y="97"/>
                  </a:cxn>
                  <a:cxn ang="0">
                    <a:pos x="75" y="90"/>
                  </a:cxn>
                  <a:cxn ang="0">
                    <a:pos x="92" y="86"/>
                  </a:cxn>
                  <a:cxn ang="0">
                    <a:pos x="115" y="84"/>
                  </a:cxn>
                  <a:cxn ang="0">
                    <a:pos x="142" y="86"/>
                  </a:cxn>
                  <a:cxn ang="0">
                    <a:pos x="163" y="93"/>
                  </a:cxn>
                  <a:cxn ang="0">
                    <a:pos x="179" y="101"/>
                  </a:cxn>
                  <a:cxn ang="0">
                    <a:pos x="191" y="114"/>
                  </a:cxn>
                  <a:cxn ang="0">
                    <a:pos x="199" y="129"/>
                  </a:cxn>
                  <a:cxn ang="0">
                    <a:pos x="205" y="148"/>
                  </a:cxn>
                  <a:cxn ang="0">
                    <a:pos x="208" y="170"/>
                  </a:cxn>
                  <a:cxn ang="0">
                    <a:pos x="209" y="195"/>
                  </a:cxn>
                  <a:cxn ang="0">
                    <a:pos x="209" y="322"/>
                  </a:cxn>
                  <a:cxn ang="0">
                    <a:pos x="175" y="322"/>
                  </a:cxn>
                  <a:cxn ang="0">
                    <a:pos x="175" y="192"/>
                  </a:cxn>
                  <a:cxn ang="0">
                    <a:pos x="174" y="171"/>
                  </a:cxn>
                  <a:cxn ang="0">
                    <a:pos x="172" y="154"/>
                  </a:cxn>
                  <a:cxn ang="0">
                    <a:pos x="167" y="139"/>
                  </a:cxn>
                  <a:cxn ang="0">
                    <a:pos x="159" y="128"/>
                  </a:cxn>
                  <a:cxn ang="0">
                    <a:pos x="145" y="120"/>
                  </a:cxn>
                  <a:cxn ang="0">
                    <a:pos x="129" y="116"/>
                  </a:cxn>
                  <a:cxn ang="0">
                    <a:pos x="106" y="114"/>
                  </a:cxn>
                  <a:cxn ang="0">
                    <a:pos x="84" y="116"/>
                  </a:cxn>
                  <a:cxn ang="0">
                    <a:pos x="66" y="120"/>
                  </a:cxn>
                  <a:cxn ang="0">
                    <a:pos x="53" y="128"/>
                  </a:cxn>
                  <a:cxn ang="0">
                    <a:pos x="43" y="139"/>
                  </a:cxn>
                  <a:cxn ang="0">
                    <a:pos x="38" y="152"/>
                  </a:cxn>
                  <a:cxn ang="0">
                    <a:pos x="35" y="170"/>
                  </a:cxn>
                  <a:cxn ang="0">
                    <a:pos x="34" y="192"/>
                  </a:cxn>
                  <a:cxn ang="0">
                    <a:pos x="34" y="322"/>
                  </a:cxn>
                  <a:cxn ang="0">
                    <a:pos x="0" y="322"/>
                  </a:cxn>
                  <a:cxn ang="0">
                    <a:pos x="0" y="0"/>
                  </a:cxn>
                </a:cxnLst>
                <a:rect l="0" t="0" r="r" b="b"/>
                <a:pathLst>
                  <a:path w="209" h="322">
                    <a:moveTo>
                      <a:pt x="0" y="0"/>
                    </a:moveTo>
                    <a:lnTo>
                      <a:pt x="34" y="0"/>
                    </a:lnTo>
                    <a:lnTo>
                      <a:pt x="34" y="127"/>
                    </a:lnTo>
                    <a:lnTo>
                      <a:pt x="39" y="114"/>
                    </a:lnTo>
                    <a:lnTo>
                      <a:pt x="47" y="105"/>
                    </a:lnTo>
                    <a:lnTo>
                      <a:pt x="60" y="97"/>
                    </a:lnTo>
                    <a:lnTo>
                      <a:pt x="75" y="90"/>
                    </a:lnTo>
                    <a:lnTo>
                      <a:pt x="92" y="86"/>
                    </a:lnTo>
                    <a:lnTo>
                      <a:pt x="115" y="84"/>
                    </a:lnTo>
                    <a:lnTo>
                      <a:pt x="142" y="86"/>
                    </a:lnTo>
                    <a:lnTo>
                      <a:pt x="163" y="93"/>
                    </a:lnTo>
                    <a:lnTo>
                      <a:pt x="179" y="101"/>
                    </a:lnTo>
                    <a:lnTo>
                      <a:pt x="191" y="114"/>
                    </a:lnTo>
                    <a:lnTo>
                      <a:pt x="199" y="129"/>
                    </a:lnTo>
                    <a:lnTo>
                      <a:pt x="205" y="148"/>
                    </a:lnTo>
                    <a:lnTo>
                      <a:pt x="208" y="170"/>
                    </a:lnTo>
                    <a:lnTo>
                      <a:pt x="209" y="195"/>
                    </a:lnTo>
                    <a:lnTo>
                      <a:pt x="209" y="322"/>
                    </a:lnTo>
                    <a:lnTo>
                      <a:pt x="175" y="322"/>
                    </a:lnTo>
                    <a:lnTo>
                      <a:pt x="175" y="192"/>
                    </a:lnTo>
                    <a:lnTo>
                      <a:pt x="174" y="171"/>
                    </a:lnTo>
                    <a:lnTo>
                      <a:pt x="172" y="154"/>
                    </a:lnTo>
                    <a:lnTo>
                      <a:pt x="167" y="139"/>
                    </a:lnTo>
                    <a:lnTo>
                      <a:pt x="159" y="128"/>
                    </a:lnTo>
                    <a:lnTo>
                      <a:pt x="145" y="120"/>
                    </a:lnTo>
                    <a:lnTo>
                      <a:pt x="129" y="116"/>
                    </a:lnTo>
                    <a:lnTo>
                      <a:pt x="106" y="114"/>
                    </a:lnTo>
                    <a:lnTo>
                      <a:pt x="84" y="116"/>
                    </a:lnTo>
                    <a:lnTo>
                      <a:pt x="66" y="120"/>
                    </a:lnTo>
                    <a:lnTo>
                      <a:pt x="53" y="128"/>
                    </a:lnTo>
                    <a:lnTo>
                      <a:pt x="43" y="139"/>
                    </a:lnTo>
                    <a:lnTo>
                      <a:pt x="38" y="152"/>
                    </a:lnTo>
                    <a:lnTo>
                      <a:pt x="35" y="170"/>
                    </a:lnTo>
                    <a:lnTo>
                      <a:pt x="34" y="192"/>
                    </a:lnTo>
                    <a:lnTo>
                      <a:pt x="34" y="322"/>
                    </a:lnTo>
                    <a:lnTo>
                      <a:pt x="0" y="322"/>
                    </a:lnTo>
                    <a:lnTo>
                      <a:pt x="0" y="0"/>
                    </a:lnTo>
                    <a:close/>
                  </a:path>
                </a:pathLst>
              </a:custGeom>
              <a:grpFill/>
              <a:ln w="0">
                <a:noFill/>
                <a:prstDash val="solid"/>
                <a:round/>
                <a:headEnd/>
                <a:tailEnd/>
              </a:ln>
            </p:spPr>
            <p:txBody>
              <a:bodyPr/>
              <a:lstStyle/>
              <a:p>
                <a:pPr>
                  <a:defRPr/>
                </a:pPr>
                <a:endParaRPr lang="en-US" dirty="0">
                  <a:latin typeface="Arial" charset="0"/>
                </a:endParaRPr>
              </a:p>
            </p:txBody>
          </p:sp>
          <p:sp>
            <p:nvSpPr>
              <p:cNvPr id="60" name="Freeform 73"/>
              <p:cNvSpPr>
                <a:spLocks/>
              </p:cNvSpPr>
              <p:nvPr/>
            </p:nvSpPr>
            <p:spPr bwMode="auto">
              <a:xfrm>
                <a:off x="2352" y="2483"/>
                <a:ext cx="178" cy="118"/>
              </a:xfrm>
              <a:custGeom>
                <a:avLst/>
                <a:gdLst/>
                <a:ahLst/>
                <a:cxnLst>
                  <a:cxn ang="0">
                    <a:pos x="0" y="0"/>
                  </a:cxn>
                  <a:cxn ang="0">
                    <a:pos x="37" y="0"/>
                  </a:cxn>
                  <a:cxn ang="0">
                    <a:pos x="92" y="195"/>
                  </a:cxn>
                  <a:cxn ang="0">
                    <a:pos x="156" y="0"/>
                  </a:cxn>
                  <a:cxn ang="0">
                    <a:pos x="190" y="0"/>
                  </a:cxn>
                  <a:cxn ang="0">
                    <a:pos x="255" y="197"/>
                  </a:cxn>
                  <a:cxn ang="0">
                    <a:pos x="314" y="0"/>
                  </a:cxn>
                  <a:cxn ang="0">
                    <a:pos x="350" y="0"/>
                  </a:cxn>
                  <a:cxn ang="0">
                    <a:pos x="276" y="233"/>
                  </a:cxn>
                  <a:cxn ang="0">
                    <a:pos x="236" y="233"/>
                  </a:cxn>
                  <a:cxn ang="0">
                    <a:pos x="172" y="39"/>
                  </a:cxn>
                  <a:cxn ang="0">
                    <a:pos x="110" y="233"/>
                  </a:cxn>
                  <a:cxn ang="0">
                    <a:pos x="73" y="233"/>
                  </a:cxn>
                  <a:cxn ang="0">
                    <a:pos x="0" y="0"/>
                  </a:cxn>
                </a:cxnLst>
                <a:rect l="0" t="0" r="r" b="b"/>
                <a:pathLst>
                  <a:path w="350" h="233">
                    <a:moveTo>
                      <a:pt x="0" y="0"/>
                    </a:moveTo>
                    <a:lnTo>
                      <a:pt x="37" y="0"/>
                    </a:lnTo>
                    <a:lnTo>
                      <a:pt x="92" y="195"/>
                    </a:lnTo>
                    <a:lnTo>
                      <a:pt x="156" y="0"/>
                    </a:lnTo>
                    <a:lnTo>
                      <a:pt x="190" y="0"/>
                    </a:lnTo>
                    <a:lnTo>
                      <a:pt x="255" y="197"/>
                    </a:lnTo>
                    <a:lnTo>
                      <a:pt x="314" y="0"/>
                    </a:lnTo>
                    <a:lnTo>
                      <a:pt x="350" y="0"/>
                    </a:lnTo>
                    <a:lnTo>
                      <a:pt x="276" y="233"/>
                    </a:lnTo>
                    <a:lnTo>
                      <a:pt x="236" y="233"/>
                    </a:lnTo>
                    <a:lnTo>
                      <a:pt x="172" y="39"/>
                    </a:lnTo>
                    <a:lnTo>
                      <a:pt x="110" y="233"/>
                    </a:lnTo>
                    <a:lnTo>
                      <a:pt x="73" y="233"/>
                    </a:lnTo>
                    <a:lnTo>
                      <a:pt x="0" y="0"/>
                    </a:lnTo>
                    <a:close/>
                  </a:path>
                </a:pathLst>
              </a:custGeom>
              <a:grpFill/>
              <a:ln w="0">
                <a:noFill/>
                <a:prstDash val="solid"/>
                <a:round/>
                <a:headEnd/>
                <a:tailEnd/>
              </a:ln>
            </p:spPr>
            <p:txBody>
              <a:bodyPr/>
              <a:lstStyle/>
              <a:p>
                <a:pPr>
                  <a:defRPr/>
                </a:pPr>
                <a:endParaRPr lang="en-US" dirty="0">
                  <a:latin typeface="Arial" charset="0"/>
                </a:endParaRPr>
              </a:p>
            </p:txBody>
          </p:sp>
          <p:sp>
            <p:nvSpPr>
              <p:cNvPr id="61" name="Freeform 74"/>
              <p:cNvSpPr>
                <a:spLocks noEditPoints="1"/>
              </p:cNvSpPr>
              <p:nvPr/>
            </p:nvSpPr>
            <p:spPr bwMode="auto">
              <a:xfrm>
                <a:off x="2530" y="2480"/>
                <a:ext cx="111" cy="121"/>
              </a:xfrm>
              <a:custGeom>
                <a:avLst/>
                <a:gdLst/>
                <a:ahLst/>
                <a:cxnLst>
                  <a:cxn ang="0">
                    <a:pos x="89" y="30"/>
                  </a:cxn>
                  <a:cxn ang="0">
                    <a:pos x="58" y="45"/>
                  </a:cxn>
                  <a:cxn ang="0">
                    <a:pos x="42" y="72"/>
                  </a:cxn>
                  <a:cxn ang="0">
                    <a:pos x="35" y="106"/>
                  </a:cxn>
                  <a:cxn ang="0">
                    <a:pos x="184" y="87"/>
                  </a:cxn>
                  <a:cxn ang="0">
                    <a:pos x="173" y="56"/>
                  </a:cxn>
                  <a:cxn ang="0">
                    <a:pos x="150" y="35"/>
                  </a:cxn>
                  <a:cxn ang="0">
                    <a:pos x="112" y="27"/>
                  </a:cxn>
                  <a:cxn ang="0">
                    <a:pos x="142" y="3"/>
                  </a:cxn>
                  <a:cxn ang="0">
                    <a:pos x="183" y="19"/>
                  </a:cxn>
                  <a:cxn ang="0">
                    <a:pos x="207" y="47"/>
                  </a:cxn>
                  <a:cxn ang="0">
                    <a:pos x="220" y="87"/>
                  </a:cxn>
                  <a:cxn ang="0">
                    <a:pos x="221" y="133"/>
                  </a:cxn>
                  <a:cxn ang="0">
                    <a:pos x="38" y="152"/>
                  </a:cxn>
                  <a:cxn ang="0">
                    <a:pos x="50" y="183"/>
                  </a:cxn>
                  <a:cxn ang="0">
                    <a:pos x="74" y="204"/>
                  </a:cxn>
                  <a:cxn ang="0">
                    <a:pos x="115" y="212"/>
                  </a:cxn>
                  <a:cxn ang="0">
                    <a:pos x="154" y="205"/>
                  </a:cxn>
                  <a:cxn ang="0">
                    <a:pos x="176" y="186"/>
                  </a:cxn>
                  <a:cxn ang="0">
                    <a:pos x="186" y="163"/>
                  </a:cxn>
                  <a:cxn ang="0">
                    <a:pos x="218" y="179"/>
                  </a:cxn>
                  <a:cxn ang="0">
                    <a:pos x="201" y="209"/>
                  </a:cxn>
                  <a:cxn ang="0">
                    <a:pos x="168" y="229"/>
                  </a:cxn>
                  <a:cxn ang="0">
                    <a:pos x="116" y="238"/>
                  </a:cxn>
                  <a:cxn ang="0">
                    <a:pos x="63" y="229"/>
                  </a:cxn>
                  <a:cxn ang="0">
                    <a:pos x="28" y="208"/>
                  </a:cxn>
                  <a:cxn ang="0">
                    <a:pos x="9" y="176"/>
                  </a:cxn>
                  <a:cxn ang="0">
                    <a:pos x="1" y="138"/>
                  </a:cxn>
                  <a:cxn ang="0">
                    <a:pos x="1" y="98"/>
                  </a:cxn>
                  <a:cxn ang="0">
                    <a:pos x="9" y="60"/>
                  </a:cxn>
                  <a:cxn ang="0">
                    <a:pos x="28" y="28"/>
                  </a:cxn>
                  <a:cxn ang="0">
                    <a:pos x="62" y="8"/>
                  </a:cxn>
                  <a:cxn ang="0">
                    <a:pos x="115" y="0"/>
                  </a:cxn>
                </a:cxnLst>
                <a:rect l="0" t="0" r="r" b="b"/>
                <a:pathLst>
                  <a:path w="221" h="238">
                    <a:moveTo>
                      <a:pt x="112" y="27"/>
                    </a:moveTo>
                    <a:lnTo>
                      <a:pt x="89" y="30"/>
                    </a:lnTo>
                    <a:lnTo>
                      <a:pt x="72" y="35"/>
                    </a:lnTo>
                    <a:lnTo>
                      <a:pt x="58" y="45"/>
                    </a:lnTo>
                    <a:lnTo>
                      <a:pt x="49" y="57"/>
                    </a:lnTo>
                    <a:lnTo>
                      <a:pt x="42" y="72"/>
                    </a:lnTo>
                    <a:lnTo>
                      <a:pt x="38" y="88"/>
                    </a:lnTo>
                    <a:lnTo>
                      <a:pt x="35" y="106"/>
                    </a:lnTo>
                    <a:lnTo>
                      <a:pt x="186" y="106"/>
                    </a:lnTo>
                    <a:lnTo>
                      <a:pt x="184" y="87"/>
                    </a:lnTo>
                    <a:lnTo>
                      <a:pt x="180" y="70"/>
                    </a:lnTo>
                    <a:lnTo>
                      <a:pt x="173" y="56"/>
                    </a:lnTo>
                    <a:lnTo>
                      <a:pt x="164" y="43"/>
                    </a:lnTo>
                    <a:lnTo>
                      <a:pt x="150" y="35"/>
                    </a:lnTo>
                    <a:lnTo>
                      <a:pt x="134" y="28"/>
                    </a:lnTo>
                    <a:lnTo>
                      <a:pt x="112" y="27"/>
                    </a:lnTo>
                    <a:close/>
                    <a:moveTo>
                      <a:pt x="115" y="0"/>
                    </a:moveTo>
                    <a:lnTo>
                      <a:pt x="142" y="3"/>
                    </a:lnTo>
                    <a:lnTo>
                      <a:pt x="164" y="8"/>
                    </a:lnTo>
                    <a:lnTo>
                      <a:pt x="183" y="19"/>
                    </a:lnTo>
                    <a:lnTo>
                      <a:pt x="197" y="31"/>
                    </a:lnTo>
                    <a:lnTo>
                      <a:pt x="207" y="47"/>
                    </a:lnTo>
                    <a:lnTo>
                      <a:pt x="216" y="66"/>
                    </a:lnTo>
                    <a:lnTo>
                      <a:pt x="220" y="87"/>
                    </a:lnTo>
                    <a:lnTo>
                      <a:pt x="221" y="110"/>
                    </a:lnTo>
                    <a:lnTo>
                      <a:pt x="221" y="133"/>
                    </a:lnTo>
                    <a:lnTo>
                      <a:pt x="35" y="133"/>
                    </a:lnTo>
                    <a:lnTo>
                      <a:pt x="38" y="152"/>
                    </a:lnTo>
                    <a:lnTo>
                      <a:pt x="42" y="168"/>
                    </a:lnTo>
                    <a:lnTo>
                      <a:pt x="50" y="183"/>
                    </a:lnTo>
                    <a:lnTo>
                      <a:pt x="61" y="195"/>
                    </a:lnTo>
                    <a:lnTo>
                      <a:pt x="74" y="204"/>
                    </a:lnTo>
                    <a:lnTo>
                      <a:pt x="93" y="210"/>
                    </a:lnTo>
                    <a:lnTo>
                      <a:pt x="115" y="212"/>
                    </a:lnTo>
                    <a:lnTo>
                      <a:pt x="137" y="210"/>
                    </a:lnTo>
                    <a:lnTo>
                      <a:pt x="154" y="205"/>
                    </a:lnTo>
                    <a:lnTo>
                      <a:pt x="167" y="197"/>
                    </a:lnTo>
                    <a:lnTo>
                      <a:pt x="176" y="186"/>
                    </a:lnTo>
                    <a:lnTo>
                      <a:pt x="183" y="175"/>
                    </a:lnTo>
                    <a:lnTo>
                      <a:pt x="186" y="163"/>
                    </a:lnTo>
                    <a:lnTo>
                      <a:pt x="221" y="163"/>
                    </a:lnTo>
                    <a:lnTo>
                      <a:pt x="218" y="179"/>
                    </a:lnTo>
                    <a:lnTo>
                      <a:pt x="212" y="195"/>
                    </a:lnTo>
                    <a:lnTo>
                      <a:pt x="201" y="209"/>
                    </a:lnTo>
                    <a:lnTo>
                      <a:pt x="187" y="220"/>
                    </a:lnTo>
                    <a:lnTo>
                      <a:pt x="168" y="229"/>
                    </a:lnTo>
                    <a:lnTo>
                      <a:pt x="145" y="235"/>
                    </a:lnTo>
                    <a:lnTo>
                      <a:pt x="116" y="238"/>
                    </a:lnTo>
                    <a:lnTo>
                      <a:pt x="88" y="235"/>
                    </a:lnTo>
                    <a:lnTo>
                      <a:pt x="63" y="229"/>
                    </a:lnTo>
                    <a:lnTo>
                      <a:pt x="44" y="220"/>
                    </a:lnTo>
                    <a:lnTo>
                      <a:pt x="28" y="208"/>
                    </a:lnTo>
                    <a:lnTo>
                      <a:pt x="17" y="194"/>
                    </a:lnTo>
                    <a:lnTo>
                      <a:pt x="9" y="176"/>
                    </a:lnTo>
                    <a:lnTo>
                      <a:pt x="4" y="159"/>
                    </a:lnTo>
                    <a:lnTo>
                      <a:pt x="1" y="138"/>
                    </a:lnTo>
                    <a:lnTo>
                      <a:pt x="0" y="118"/>
                    </a:lnTo>
                    <a:lnTo>
                      <a:pt x="1" y="98"/>
                    </a:lnTo>
                    <a:lnTo>
                      <a:pt x="4" y="79"/>
                    </a:lnTo>
                    <a:lnTo>
                      <a:pt x="9" y="60"/>
                    </a:lnTo>
                    <a:lnTo>
                      <a:pt x="17" y="43"/>
                    </a:lnTo>
                    <a:lnTo>
                      <a:pt x="28" y="28"/>
                    </a:lnTo>
                    <a:lnTo>
                      <a:pt x="43" y="17"/>
                    </a:lnTo>
                    <a:lnTo>
                      <a:pt x="62" y="8"/>
                    </a:lnTo>
                    <a:lnTo>
                      <a:pt x="87" y="3"/>
                    </a:lnTo>
                    <a:lnTo>
                      <a:pt x="115" y="0"/>
                    </a:lnTo>
                    <a:close/>
                  </a:path>
                </a:pathLst>
              </a:custGeom>
              <a:grpFill/>
              <a:ln w="0">
                <a:noFill/>
                <a:prstDash val="solid"/>
                <a:round/>
                <a:headEnd/>
                <a:tailEnd/>
              </a:ln>
            </p:spPr>
            <p:txBody>
              <a:bodyPr/>
              <a:lstStyle/>
              <a:p>
                <a:pPr>
                  <a:defRPr/>
                </a:pPr>
                <a:endParaRPr lang="en-US" dirty="0">
                  <a:latin typeface="Arial" charset="0"/>
                </a:endParaRPr>
              </a:p>
            </p:txBody>
          </p:sp>
          <p:sp>
            <p:nvSpPr>
              <p:cNvPr id="62" name="Freeform 75"/>
              <p:cNvSpPr>
                <a:spLocks/>
              </p:cNvSpPr>
              <p:nvPr/>
            </p:nvSpPr>
            <p:spPr bwMode="auto">
              <a:xfrm>
                <a:off x="2658" y="2480"/>
                <a:ext cx="105" cy="121"/>
              </a:xfrm>
              <a:custGeom>
                <a:avLst/>
                <a:gdLst/>
                <a:ahLst/>
                <a:cxnLst>
                  <a:cxn ang="0">
                    <a:pos x="133" y="3"/>
                  </a:cxn>
                  <a:cxn ang="0">
                    <a:pos x="174" y="17"/>
                  </a:cxn>
                  <a:cxn ang="0">
                    <a:pos x="197" y="47"/>
                  </a:cxn>
                  <a:cxn ang="0">
                    <a:pos x="204" y="87"/>
                  </a:cxn>
                  <a:cxn ang="0">
                    <a:pos x="170" y="69"/>
                  </a:cxn>
                  <a:cxn ang="0">
                    <a:pos x="156" y="43"/>
                  </a:cxn>
                  <a:cxn ang="0">
                    <a:pos x="127" y="28"/>
                  </a:cxn>
                  <a:cxn ang="0">
                    <a:pos x="82" y="28"/>
                  </a:cxn>
                  <a:cxn ang="0">
                    <a:pos x="53" y="39"/>
                  </a:cxn>
                  <a:cxn ang="0">
                    <a:pos x="41" y="56"/>
                  </a:cxn>
                  <a:cxn ang="0">
                    <a:pos x="42" y="77"/>
                  </a:cxn>
                  <a:cxn ang="0">
                    <a:pos x="63" y="92"/>
                  </a:cxn>
                  <a:cxn ang="0">
                    <a:pos x="97" y="102"/>
                  </a:cxn>
                  <a:cxn ang="0">
                    <a:pos x="136" y="110"/>
                  </a:cxn>
                  <a:cxn ang="0">
                    <a:pos x="173" y="122"/>
                  </a:cxn>
                  <a:cxn ang="0">
                    <a:pos x="200" y="141"/>
                  </a:cxn>
                  <a:cxn ang="0">
                    <a:pos x="211" y="172"/>
                  </a:cxn>
                  <a:cxn ang="0">
                    <a:pos x="204" y="200"/>
                  </a:cxn>
                  <a:cxn ang="0">
                    <a:pos x="180" y="223"/>
                  </a:cxn>
                  <a:cxn ang="0">
                    <a:pos x="139" y="238"/>
                  </a:cxn>
                  <a:cxn ang="0">
                    <a:pos x="80" y="238"/>
                  </a:cxn>
                  <a:cxn ang="0">
                    <a:pos x="36" y="223"/>
                  </a:cxn>
                  <a:cxn ang="0">
                    <a:pos x="8" y="193"/>
                  </a:cxn>
                  <a:cxn ang="0">
                    <a:pos x="0" y="149"/>
                  </a:cxn>
                  <a:cxn ang="0">
                    <a:pos x="36" y="167"/>
                  </a:cxn>
                  <a:cxn ang="0">
                    <a:pos x="52" y="194"/>
                  </a:cxn>
                  <a:cxn ang="0">
                    <a:pos x="86" y="209"/>
                  </a:cxn>
                  <a:cxn ang="0">
                    <a:pos x="132" y="209"/>
                  </a:cxn>
                  <a:cxn ang="0">
                    <a:pos x="162" y="198"/>
                  </a:cxn>
                  <a:cxn ang="0">
                    <a:pos x="175" y="183"/>
                  </a:cxn>
                  <a:cxn ang="0">
                    <a:pos x="174" y="161"/>
                  </a:cxn>
                  <a:cxn ang="0">
                    <a:pos x="155" y="145"/>
                  </a:cxn>
                  <a:cxn ang="0">
                    <a:pos x="122" y="136"/>
                  </a:cxn>
                  <a:cxn ang="0">
                    <a:pos x="83" y="128"/>
                  </a:cxn>
                  <a:cxn ang="0">
                    <a:pos x="30" y="109"/>
                  </a:cxn>
                  <a:cxn ang="0">
                    <a:pos x="8" y="85"/>
                  </a:cxn>
                  <a:cxn ang="0">
                    <a:pos x="7" y="51"/>
                  </a:cxn>
                  <a:cxn ang="0">
                    <a:pos x="22" y="24"/>
                  </a:cxn>
                  <a:cxn ang="0">
                    <a:pos x="55" y="7"/>
                  </a:cxn>
                  <a:cxn ang="0">
                    <a:pos x="105" y="0"/>
                  </a:cxn>
                </a:cxnLst>
                <a:rect l="0" t="0" r="r" b="b"/>
                <a:pathLst>
                  <a:path w="211" h="239">
                    <a:moveTo>
                      <a:pt x="105" y="0"/>
                    </a:moveTo>
                    <a:lnTo>
                      <a:pt x="133" y="3"/>
                    </a:lnTo>
                    <a:lnTo>
                      <a:pt x="156" y="8"/>
                    </a:lnTo>
                    <a:lnTo>
                      <a:pt x="174" y="17"/>
                    </a:lnTo>
                    <a:lnTo>
                      <a:pt x="188" y="31"/>
                    </a:lnTo>
                    <a:lnTo>
                      <a:pt x="197" y="47"/>
                    </a:lnTo>
                    <a:lnTo>
                      <a:pt x="203" y="65"/>
                    </a:lnTo>
                    <a:lnTo>
                      <a:pt x="204" y="87"/>
                    </a:lnTo>
                    <a:lnTo>
                      <a:pt x="173" y="87"/>
                    </a:lnTo>
                    <a:lnTo>
                      <a:pt x="170" y="69"/>
                    </a:lnTo>
                    <a:lnTo>
                      <a:pt x="166" y="56"/>
                    </a:lnTo>
                    <a:lnTo>
                      <a:pt x="156" y="43"/>
                    </a:lnTo>
                    <a:lnTo>
                      <a:pt x="143" y="34"/>
                    </a:lnTo>
                    <a:lnTo>
                      <a:pt x="127" y="28"/>
                    </a:lnTo>
                    <a:lnTo>
                      <a:pt x="103" y="27"/>
                    </a:lnTo>
                    <a:lnTo>
                      <a:pt x="82" y="28"/>
                    </a:lnTo>
                    <a:lnTo>
                      <a:pt x="65" y="32"/>
                    </a:lnTo>
                    <a:lnTo>
                      <a:pt x="53" y="39"/>
                    </a:lnTo>
                    <a:lnTo>
                      <a:pt x="45" y="46"/>
                    </a:lnTo>
                    <a:lnTo>
                      <a:pt x="41" y="56"/>
                    </a:lnTo>
                    <a:lnTo>
                      <a:pt x="40" y="66"/>
                    </a:lnTo>
                    <a:lnTo>
                      <a:pt x="42" y="77"/>
                    </a:lnTo>
                    <a:lnTo>
                      <a:pt x="51" y="85"/>
                    </a:lnTo>
                    <a:lnTo>
                      <a:pt x="63" y="92"/>
                    </a:lnTo>
                    <a:lnTo>
                      <a:pt x="79" y="98"/>
                    </a:lnTo>
                    <a:lnTo>
                      <a:pt x="97" y="102"/>
                    </a:lnTo>
                    <a:lnTo>
                      <a:pt x="116" y="106"/>
                    </a:lnTo>
                    <a:lnTo>
                      <a:pt x="136" y="110"/>
                    </a:lnTo>
                    <a:lnTo>
                      <a:pt x="155" y="115"/>
                    </a:lnTo>
                    <a:lnTo>
                      <a:pt x="173" y="122"/>
                    </a:lnTo>
                    <a:lnTo>
                      <a:pt x="188" y="130"/>
                    </a:lnTo>
                    <a:lnTo>
                      <a:pt x="200" y="141"/>
                    </a:lnTo>
                    <a:lnTo>
                      <a:pt x="208" y="155"/>
                    </a:lnTo>
                    <a:lnTo>
                      <a:pt x="211" y="172"/>
                    </a:lnTo>
                    <a:lnTo>
                      <a:pt x="209" y="186"/>
                    </a:lnTo>
                    <a:lnTo>
                      <a:pt x="204" y="200"/>
                    </a:lnTo>
                    <a:lnTo>
                      <a:pt x="194" y="212"/>
                    </a:lnTo>
                    <a:lnTo>
                      <a:pt x="180" y="223"/>
                    </a:lnTo>
                    <a:lnTo>
                      <a:pt x="162" y="231"/>
                    </a:lnTo>
                    <a:lnTo>
                      <a:pt x="139" y="238"/>
                    </a:lnTo>
                    <a:lnTo>
                      <a:pt x="110" y="239"/>
                    </a:lnTo>
                    <a:lnTo>
                      <a:pt x="80" y="238"/>
                    </a:lnTo>
                    <a:lnTo>
                      <a:pt x="55" y="231"/>
                    </a:lnTo>
                    <a:lnTo>
                      <a:pt x="36" y="223"/>
                    </a:lnTo>
                    <a:lnTo>
                      <a:pt x="19" y="209"/>
                    </a:lnTo>
                    <a:lnTo>
                      <a:pt x="8" y="193"/>
                    </a:lnTo>
                    <a:lnTo>
                      <a:pt x="3" y="172"/>
                    </a:lnTo>
                    <a:lnTo>
                      <a:pt x="0" y="149"/>
                    </a:lnTo>
                    <a:lnTo>
                      <a:pt x="34" y="149"/>
                    </a:lnTo>
                    <a:lnTo>
                      <a:pt x="36" y="167"/>
                    </a:lnTo>
                    <a:lnTo>
                      <a:pt x="42" y="183"/>
                    </a:lnTo>
                    <a:lnTo>
                      <a:pt x="52" y="194"/>
                    </a:lnTo>
                    <a:lnTo>
                      <a:pt x="67" y="204"/>
                    </a:lnTo>
                    <a:lnTo>
                      <a:pt x="86" y="209"/>
                    </a:lnTo>
                    <a:lnTo>
                      <a:pt x="110" y="210"/>
                    </a:lnTo>
                    <a:lnTo>
                      <a:pt x="132" y="209"/>
                    </a:lnTo>
                    <a:lnTo>
                      <a:pt x="150" y="205"/>
                    </a:lnTo>
                    <a:lnTo>
                      <a:pt x="162" y="198"/>
                    </a:lnTo>
                    <a:lnTo>
                      <a:pt x="170" y="191"/>
                    </a:lnTo>
                    <a:lnTo>
                      <a:pt x="175" y="183"/>
                    </a:lnTo>
                    <a:lnTo>
                      <a:pt x="177" y="174"/>
                    </a:lnTo>
                    <a:lnTo>
                      <a:pt x="174" y="161"/>
                    </a:lnTo>
                    <a:lnTo>
                      <a:pt x="167" y="152"/>
                    </a:lnTo>
                    <a:lnTo>
                      <a:pt x="155" y="145"/>
                    </a:lnTo>
                    <a:lnTo>
                      <a:pt x="140" y="140"/>
                    </a:lnTo>
                    <a:lnTo>
                      <a:pt x="122" y="136"/>
                    </a:lnTo>
                    <a:lnTo>
                      <a:pt x="102" y="132"/>
                    </a:lnTo>
                    <a:lnTo>
                      <a:pt x="83" y="128"/>
                    </a:lnTo>
                    <a:lnTo>
                      <a:pt x="45" y="117"/>
                    </a:lnTo>
                    <a:lnTo>
                      <a:pt x="30" y="109"/>
                    </a:lnTo>
                    <a:lnTo>
                      <a:pt x="17" y="98"/>
                    </a:lnTo>
                    <a:lnTo>
                      <a:pt x="8" y="85"/>
                    </a:lnTo>
                    <a:lnTo>
                      <a:pt x="6" y="68"/>
                    </a:lnTo>
                    <a:lnTo>
                      <a:pt x="7" y="51"/>
                    </a:lnTo>
                    <a:lnTo>
                      <a:pt x="12" y="37"/>
                    </a:lnTo>
                    <a:lnTo>
                      <a:pt x="22" y="24"/>
                    </a:lnTo>
                    <a:lnTo>
                      <a:pt x="36" y="15"/>
                    </a:lnTo>
                    <a:lnTo>
                      <a:pt x="55" y="7"/>
                    </a:lnTo>
                    <a:lnTo>
                      <a:pt x="78" y="1"/>
                    </a:lnTo>
                    <a:lnTo>
                      <a:pt x="105" y="0"/>
                    </a:lnTo>
                    <a:close/>
                  </a:path>
                </a:pathLst>
              </a:custGeom>
              <a:grpFill/>
              <a:ln w="0">
                <a:noFill/>
                <a:prstDash val="solid"/>
                <a:round/>
                <a:headEnd/>
                <a:tailEnd/>
              </a:ln>
            </p:spPr>
            <p:txBody>
              <a:bodyPr/>
              <a:lstStyle/>
              <a:p>
                <a:pPr>
                  <a:defRPr/>
                </a:pPr>
                <a:endParaRPr lang="en-US" dirty="0">
                  <a:latin typeface="Arial" charset="0"/>
                </a:endParaRPr>
              </a:p>
            </p:txBody>
          </p:sp>
          <p:sp>
            <p:nvSpPr>
              <p:cNvPr id="63" name="Freeform 76"/>
              <p:cNvSpPr>
                <a:spLocks/>
              </p:cNvSpPr>
              <p:nvPr/>
            </p:nvSpPr>
            <p:spPr bwMode="auto">
              <a:xfrm>
                <a:off x="2769" y="2454"/>
                <a:ext cx="70" cy="146"/>
              </a:xfrm>
              <a:custGeom>
                <a:avLst/>
                <a:gdLst/>
                <a:ahLst/>
                <a:cxnLst>
                  <a:cxn ang="0">
                    <a:pos x="33" y="0"/>
                  </a:cxn>
                  <a:cxn ang="0">
                    <a:pos x="67" y="0"/>
                  </a:cxn>
                  <a:cxn ang="0">
                    <a:pos x="67" y="57"/>
                  </a:cxn>
                  <a:cxn ang="0">
                    <a:pos x="138" y="57"/>
                  </a:cxn>
                  <a:cxn ang="0">
                    <a:pos x="138" y="85"/>
                  </a:cxn>
                  <a:cxn ang="0">
                    <a:pos x="67" y="85"/>
                  </a:cxn>
                  <a:cxn ang="0">
                    <a:pos x="67" y="222"/>
                  </a:cxn>
                  <a:cxn ang="0">
                    <a:pos x="68" y="236"/>
                  </a:cxn>
                  <a:cxn ang="0">
                    <a:pos x="72" y="247"/>
                  </a:cxn>
                  <a:cxn ang="0">
                    <a:pos x="81" y="255"/>
                  </a:cxn>
                  <a:cxn ang="0">
                    <a:pos x="95" y="260"/>
                  </a:cxn>
                  <a:cxn ang="0">
                    <a:pos x="113" y="263"/>
                  </a:cxn>
                  <a:cxn ang="0">
                    <a:pos x="138" y="263"/>
                  </a:cxn>
                  <a:cxn ang="0">
                    <a:pos x="138" y="290"/>
                  </a:cxn>
                  <a:cxn ang="0">
                    <a:pos x="109" y="292"/>
                  </a:cxn>
                  <a:cxn ang="0">
                    <a:pos x="84" y="289"/>
                  </a:cxn>
                  <a:cxn ang="0">
                    <a:pos x="65" y="283"/>
                  </a:cxn>
                  <a:cxn ang="0">
                    <a:pos x="50" y="274"/>
                  </a:cxn>
                  <a:cxn ang="0">
                    <a:pos x="41" y="260"/>
                  </a:cxn>
                  <a:cxn ang="0">
                    <a:pos x="34" y="244"/>
                  </a:cxn>
                  <a:cxn ang="0">
                    <a:pos x="33" y="222"/>
                  </a:cxn>
                  <a:cxn ang="0">
                    <a:pos x="33" y="85"/>
                  </a:cxn>
                  <a:cxn ang="0">
                    <a:pos x="1" y="85"/>
                  </a:cxn>
                  <a:cxn ang="0">
                    <a:pos x="0" y="63"/>
                  </a:cxn>
                  <a:cxn ang="0">
                    <a:pos x="33" y="57"/>
                  </a:cxn>
                  <a:cxn ang="0">
                    <a:pos x="33" y="0"/>
                  </a:cxn>
                </a:cxnLst>
                <a:rect l="0" t="0" r="r" b="b"/>
                <a:pathLst>
                  <a:path w="138" h="292">
                    <a:moveTo>
                      <a:pt x="33" y="0"/>
                    </a:moveTo>
                    <a:lnTo>
                      <a:pt x="67" y="0"/>
                    </a:lnTo>
                    <a:lnTo>
                      <a:pt x="67" y="57"/>
                    </a:lnTo>
                    <a:lnTo>
                      <a:pt x="138" y="57"/>
                    </a:lnTo>
                    <a:lnTo>
                      <a:pt x="138" y="85"/>
                    </a:lnTo>
                    <a:lnTo>
                      <a:pt x="67" y="85"/>
                    </a:lnTo>
                    <a:lnTo>
                      <a:pt x="67" y="222"/>
                    </a:lnTo>
                    <a:lnTo>
                      <a:pt x="68" y="236"/>
                    </a:lnTo>
                    <a:lnTo>
                      <a:pt x="72" y="247"/>
                    </a:lnTo>
                    <a:lnTo>
                      <a:pt x="81" y="255"/>
                    </a:lnTo>
                    <a:lnTo>
                      <a:pt x="95" y="260"/>
                    </a:lnTo>
                    <a:lnTo>
                      <a:pt x="113" y="263"/>
                    </a:lnTo>
                    <a:lnTo>
                      <a:pt x="138" y="263"/>
                    </a:lnTo>
                    <a:lnTo>
                      <a:pt x="138" y="290"/>
                    </a:lnTo>
                    <a:lnTo>
                      <a:pt x="109" y="292"/>
                    </a:lnTo>
                    <a:lnTo>
                      <a:pt x="84" y="289"/>
                    </a:lnTo>
                    <a:lnTo>
                      <a:pt x="65" y="283"/>
                    </a:lnTo>
                    <a:lnTo>
                      <a:pt x="50" y="274"/>
                    </a:lnTo>
                    <a:lnTo>
                      <a:pt x="41" y="260"/>
                    </a:lnTo>
                    <a:lnTo>
                      <a:pt x="34" y="244"/>
                    </a:lnTo>
                    <a:lnTo>
                      <a:pt x="33" y="222"/>
                    </a:lnTo>
                    <a:lnTo>
                      <a:pt x="33" y="85"/>
                    </a:lnTo>
                    <a:lnTo>
                      <a:pt x="1" y="85"/>
                    </a:lnTo>
                    <a:lnTo>
                      <a:pt x="0" y="63"/>
                    </a:lnTo>
                    <a:lnTo>
                      <a:pt x="33" y="57"/>
                    </a:lnTo>
                    <a:lnTo>
                      <a:pt x="33" y="0"/>
                    </a:lnTo>
                    <a:close/>
                  </a:path>
                </a:pathLst>
              </a:custGeom>
              <a:grpFill/>
              <a:ln w="0">
                <a:noFill/>
                <a:prstDash val="solid"/>
                <a:round/>
                <a:headEnd/>
                <a:tailEnd/>
              </a:ln>
            </p:spPr>
            <p:txBody>
              <a:bodyPr/>
              <a:lstStyle/>
              <a:p>
                <a:pPr>
                  <a:defRPr/>
                </a:pPr>
                <a:endParaRPr lang="en-US" dirty="0">
                  <a:latin typeface="Arial" charset="0"/>
                </a:endParaRPr>
              </a:p>
            </p:txBody>
          </p:sp>
          <p:sp>
            <p:nvSpPr>
              <p:cNvPr id="64" name="Freeform 77"/>
              <p:cNvSpPr>
                <a:spLocks noEditPoints="1"/>
              </p:cNvSpPr>
              <p:nvPr/>
            </p:nvSpPr>
            <p:spPr bwMode="auto">
              <a:xfrm>
                <a:off x="2849" y="2480"/>
                <a:ext cx="108" cy="121"/>
              </a:xfrm>
              <a:custGeom>
                <a:avLst/>
                <a:gdLst/>
                <a:ahLst/>
                <a:cxnLst>
                  <a:cxn ang="0">
                    <a:pos x="91" y="30"/>
                  </a:cxn>
                  <a:cxn ang="0">
                    <a:pos x="59" y="45"/>
                  </a:cxn>
                  <a:cxn ang="0">
                    <a:pos x="43" y="72"/>
                  </a:cxn>
                  <a:cxn ang="0">
                    <a:pos x="37" y="106"/>
                  </a:cxn>
                  <a:cxn ang="0">
                    <a:pos x="185" y="87"/>
                  </a:cxn>
                  <a:cxn ang="0">
                    <a:pos x="174" y="56"/>
                  </a:cxn>
                  <a:cxn ang="0">
                    <a:pos x="153" y="35"/>
                  </a:cxn>
                  <a:cxn ang="0">
                    <a:pos x="115" y="27"/>
                  </a:cxn>
                  <a:cxn ang="0">
                    <a:pos x="144" y="3"/>
                  </a:cxn>
                  <a:cxn ang="0">
                    <a:pos x="185" y="19"/>
                  </a:cxn>
                  <a:cxn ang="0">
                    <a:pos x="210" y="47"/>
                  </a:cxn>
                  <a:cxn ang="0">
                    <a:pos x="220" y="87"/>
                  </a:cxn>
                  <a:cxn ang="0">
                    <a:pos x="222" y="133"/>
                  </a:cxn>
                  <a:cxn ang="0">
                    <a:pos x="39" y="152"/>
                  </a:cxn>
                  <a:cxn ang="0">
                    <a:pos x="51" y="183"/>
                  </a:cxn>
                  <a:cxn ang="0">
                    <a:pos x="77" y="204"/>
                  </a:cxn>
                  <a:cxn ang="0">
                    <a:pos x="116" y="212"/>
                  </a:cxn>
                  <a:cxn ang="0">
                    <a:pos x="155" y="205"/>
                  </a:cxn>
                  <a:cxn ang="0">
                    <a:pos x="177" y="186"/>
                  </a:cxn>
                  <a:cxn ang="0">
                    <a:pos x="187" y="163"/>
                  </a:cxn>
                  <a:cxn ang="0">
                    <a:pos x="219" y="179"/>
                  </a:cxn>
                  <a:cxn ang="0">
                    <a:pos x="203" y="209"/>
                  </a:cxn>
                  <a:cxn ang="0">
                    <a:pos x="170" y="229"/>
                  </a:cxn>
                  <a:cxn ang="0">
                    <a:pos x="117" y="238"/>
                  </a:cxn>
                  <a:cxn ang="0">
                    <a:pos x="64" y="229"/>
                  </a:cxn>
                  <a:cxn ang="0">
                    <a:pos x="29" y="208"/>
                  </a:cxn>
                  <a:cxn ang="0">
                    <a:pos x="10" y="176"/>
                  </a:cxn>
                  <a:cxn ang="0">
                    <a:pos x="2" y="138"/>
                  </a:cxn>
                  <a:cxn ang="0">
                    <a:pos x="2" y="98"/>
                  </a:cxn>
                  <a:cxn ang="0">
                    <a:pos x="10" y="60"/>
                  </a:cxn>
                  <a:cxn ang="0">
                    <a:pos x="30" y="28"/>
                  </a:cxn>
                  <a:cxn ang="0">
                    <a:pos x="64" y="8"/>
                  </a:cxn>
                  <a:cxn ang="0">
                    <a:pos x="117" y="0"/>
                  </a:cxn>
                </a:cxnLst>
                <a:rect l="0" t="0" r="r" b="b"/>
                <a:pathLst>
                  <a:path w="222" h="238">
                    <a:moveTo>
                      <a:pt x="115" y="27"/>
                    </a:moveTo>
                    <a:lnTo>
                      <a:pt x="91" y="30"/>
                    </a:lnTo>
                    <a:lnTo>
                      <a:pt x="74" y="35"/>
                    </a:lnTo>
                    <a:lnTo>
                      <a:pt x="59" y="45"/>
                    </a:lnTo>
                    <a:lnTo>
                      <a:pt x="49" y="57"/>
                    </a:lnTo>
                    <a:lnTo>
                      <a:pt x="43" y="72"/>
                    </a:lnTo>
                    <a:lnTo>
                      <a:pt x="39" y="88"/>
                    </a:lnTo>
                    <a:lnTo>
                      <a:pt x="37" y="106"/>
                    </a:lnTo>
                    <a:lnTo>
                      <a:pt x="187" y="106"/>
                    </a:lnTo>
                    <a:lnTo>
                      <a:pt x="185" y="87"/>
                    </a:lnTo>
                    <a:lnTo>
                      <a:pt x="181" y="70"/>
                    </a:lnTo>
                    <a:lnTo>
                      <a:pt x="174" y="56"/>
                    </a:lnTo>
                    <a:lnTo>
                      <a:pt x="165" y="43"/>
                    </a:lnTo>
                    <a:lnTo>
                      <a:pt x="153" y="35"/>
                    </a:lnTo>
                    <a:lnTo>
                      <a:pt x="135" y="28"/>
                    </a:lnTo>
                    <a:lnTo>
                      <a:pt x="115" y="27"/>
                    </a:lnTo>
                    <a:close/>
                    <a:moveTo>
                      <a:pt x="117" y="0"/>
                    </a:moveTo>
                    <a:lnTo>
                      <a:pt x="144" y="3"/>
                    </a:lnTo>
                    <a:lnTo>
                      <a:pt x="166" y="8"/>
                    </a:lnTo>
                    <a:lnTo>
                      <a:pt x="185" y="19"/>
                    </a:lnTo>
                    <a:lnTo>
                      <a:pt x="199" y="31"/>
                    </a:lnTo>
                    <a:lnTo>
                      <a:pt x="210" y="47"/>
                    </a:lnTo>
                    <a:lnTo>
                      <a:pt x="216" y="66"/>
                    </a:lnTo>
                    <a:lnTo>
                      <a:pt x="220" y="87"/>
                    </a:lnTo>
                    <a:lnTo>
                      <a:pt x="222" y="110"/>
                    </a:lnTo>
                    <a:lnTo>
                      <a:pt x="222" y="133"/>
                    </a:lnTo>
                    <a:lnTo>
                      <a:pt x="37" y="133"/>
                    </a:lnTo>
                    <a:lnTo>
                      <a:pt x="39" y="152"/>
                    </a:lnTo>
                    <a:lnTo>
                      <a:pt x="44" y="168"/>
                    </a:lnTo>
                    <a:lnTo>
                      <a:pt x="51" y="183"/>
                    </a:lnTo>
                    <a:lnTo>
                      <a:pt x="62" y="195"/>
                    </a:lnTo>
                    <a:lnTo>
                      <a:pt x="77" y="204"/>
                    </a:lnTo>
                    <a:lnTo>
                      <a:pt x="94" y="210"/>
                    </a:lnTo>
                    <a:lnTo>
                      <a:pt x="116" y="212"/>
                    </a:lnTo>
                    <a:lnTo>
                      <a:pt x="138" y="210"/>
                    </a:lnTo>
                    <a:lnTo>
                      <a:pt x="155" y="205"/>
                    </a:lnTo>
                    <a:lnTo>
                      <a:pt x="168" y="197"/>
                    </a:lnTo>
                    <a:lnTo>
                      <a:pt x="177" y="186"/>
                    </a:lnTo>
                    <a:lnTo>
                      <a:pt x="184" y="175"/>
                    </a:lnTo>
                    <a:lnTo>
                      <a:pt x="187" y="163"/>
                    </a:lnTo>
                    <a:lnTo>
                      <a:pt x="222" y="163"/>
                    </a:lnTo>
                    <a:lnTo>
                      <a:pt x="219" y="179"/>
                    </a:lnTo>
                    <a:lnTo>
                      <a:pt x="212" y="195"/>
                    </a:lnTo>
                    <a:lnTo>
                      <a:pt x="203" y="209"/>
                    </a:lnTo>
                    <a:lnTo>
                      <a:pt x="188" y="220"/>
                    </a:lnTo>
                    <a:lnTo>
                      <a:pt x="170" y="229"/>
                    </a:lnTo>
                    <a:lnTo>
                      <a:pt x="146" y="235"/>
                    </a:lnTo>
                    <a:lnTo>
                      <a:pt x="117" y="238"/>
                    </a:lnTo>
                    <a:lnTo>
                      <a:pt x="89" y="235"/>
                    </a:lnTo>
                    <a:lnTo>
                      <a:pt x="64" y="229"/>
                    </a:lnTo>
                    <a:lnTo>
                      <a:pt x="45" y="220"/>
                    </a:lnTo>
                    <a:lnTo>
                      <a:pt x="29" y="208"/>
                    </a:lnTo>
                    <a:lnTo>
                      <a:pt x="18" y="194"/>
                    </a:lnTo>
                    <a:lnTo>
                      <a:pt x="10" y="176"/>
                    </a:lnTo>
                    <a:lnTo>
                      <a:pt x="5" y="159"/>
                    </a:lnTo>
                    <a:lnTo>
                      <a:pt x="2" y="138"/>
                    </a:lnTo>
                    <a:lnTo>
                      <a:pt x="0" y="118"/>
                    </a:lnTo>
                    <a:lnTo>
                      <a:pt x="2" y="98"/>
                    </a:lnTo>
                    <a:lnTo>
                      <a:pt x="5" y="79"/>
                    </a:lnTo>
                    <a:lnTo>
                      <a:pt x="10" y="60"/>
                    </a:lnTo>
                    <a:lnTo>
                      <a:pt x="18" y="43"/>
                    </a:lnTo>
                    <a:lnTo>
                      <a:pt x="30" y="28"/>
                    </a:lnTo>
                    <a:lnTo>
                      <a:pt x="45" y="17"/>
                    </a:lnTo>
                    <a:lnTo>
                      <a:pt x="64" y="8"/>
                    </a:lnTo>
                    <a:lnTo>
                      <a:pt x="89" y="3"/>
                    </a:lnTo>
                    <a:lnTo>
                      <a:pt x="117" y="0"/>
                    </a:lnTo>
                    <a:close/>
                  </a:path>
                </a:pathLst>
              </a:custGeom>
              <a:grpFill/>
              <a:ln w="0">
                <a:noFill/>
                <a:prstDash val="solid"/>
                <a:round/>
                <a:headEnd/>
                <a:tailEnd/>
              </a:ln>
            </p:spPr>
            <p:txBody>
              <a:bodyPr/>
              <a:lstStyle/>
              <a:p>
                <a:pPr>
                  <a:defRPr/>
                </a:pPr>
                <a:endParaRPr lang="en-US" dirty="0">
                  <a:latin typeface="Arial" charset="0"/>
                </a:endParaRPr>
              </a:p>
            </p:txBody>
          </p:sp>
          <p:sp>
            <p:nvSpPr>
              <p:cNvPr id="65" name="Freeform 78"/>
              <p:cNvSpPr>
                <a:spLocks/>
              </p:cNvSpPr>
              <p:nvPr/>
            </p:nvSpPr>
            <p:spPr bwMode="auto">
              <a:xfrm>
                <a:off x="2983" y="2480"/>
                <a:ext cx="54" cy="121"/>
              </a:xfrm>
              <a:custGeom>
                <a:avLst/>
                <a:gdLst/>
                <a:ahLst/>
                <a:cxnLst>
                  <a:cxn ang="0">
                    <a:pos x="114" y="0"/>
                  </a:cxn>
                  <a:cxn ang="0">
                    <a:pos x="114" y="30"/>
                  </a:cxn>
                  <a:cxn ang="0">
                    <a:pos x="91" y="30"/>
                  </a:cxn>
                  <a:cxn ang="0">
                    <a:pos x="73" y="34"/>
                  </a:cxn>
                  <a:cxn ang="0">
                    <a:pos x="58" y="41"/>
                  </a:cxn>
                  <a:cxn ang="0">
                    <a:pos x="49" y="49"/>
                  </a:cxn>
                  <a:cxn ang="0">
                    <a:pos x="40" y="61"/>
                  </a:cxn>
                  <a:cxn ang="0">
                    <a:pos x="36" y="75"/>
                  </a:cxn>
                  <a:cxn ang="0">
                    <a:pos x="34" y="91"/>
                  </a:cxn>
                  <a:cxn ang="0">
                    <a:pos x="34" y="236"/>
                  </a:cxn>
                  <a:cxn ang="0">
                    <a:pos x="0" y="236"/>
                  </a:cxn>
                  <a:cxn ang="0">
                    <a:pos x="0" y="3"/>
                  </a:cxn>
                  <a:cxn ang="0">
                    <a:pos x="15" y="3"/>
                  </a:cxn>
                  <a:cxn ang="0">
                    <a:pos x="25" y="43"/>
                  </a:cxn>
                  <a:cxn ang="0">
                    <a:pos x="31" y="32"/>
                  </a:cxn>
                  <a:cxn ang="0">
                    <a:pos x="39" y="22"/>
                  </a:cxn>
                  <a:cxn ang="0">
                    <a:pos x="51" y="12"/>
                  </a:cxn>
                  <a:cxn ang="0">
                    <a:pos x="68" y="5"/>
                  </a:cxn>
                  <a:cxn ang="0">
                    <a:pos x="88" y="1"/>
                  </a:cxn>
                  <a:cxn ang="0">
                    <a:pos x="114" y="0"/>
                  </a:cxn>
                </a:cxnLst>
                <a:rect l="0" t="0" r="r" b="b"/>
                <a:pathLst>
                  <a:path w="114" h="236">
                    <a:moveTo>
                      <a:pt x="114" y="0"/>
                    </a:moveTo>
                    <a:lnTo>
                      <a:pt x="114" y="30"/>
                    </a:lnTo>
                    <a:lnTo>
                      <a:pt x="91" y="30"/>
                    </a:lnTo>
                    <a:lnTo>
                      <a:pt x="73" y="34"/>
                    </a:lnTo>
                    <a:lnTo>
                      <a:pt x="58" y="41"/>
                    </a:lnTo>
                    <a:lnTo>
                      <a:pt x="49" y="49"/>
                    </a:lnTo>
                    <a:lnTo>
                      <a:pt x="40" y="61"/>
                    </a:lnTo>
                    <a:lnTo>
                      <a:pt x="36" y="75"/>
                    </a:lnTo>
                    <a:lnTo>
                      <a:pt x="34" y="91"/>
                    </a:lnTo>
                    <a:lnTo>
                      <a:pt x="34" y="236"/>
                    </a:lnTo>
                    <a:lnTo>
                      <a:pt x="0" y="236"/>
                    </a:lnTo>
                    <a:lnTo>
                      <a:pt x="0" y="3"/>
                    </a:lnTo>
                    <a:lnTo>
                      <a:pt x="15" y="3"/>
                    </a:lnTo>
                    <a:lnTo>
                      <a:pt x="25" y="43"/>
                    </a:lnTo>
                    <a:lnTo>
                      <a:pt x="31" y="32"/>
                    </a:lnTo>
                    <a:lnTo>
                      <a:pt x="39" y="22"/>
                    </a:lnTo>
                    <a:lnTo>
                      <a:pt x="51" y="12"/>
                    </a:lnTo>
                    <a:lnTo>
                      <a:pt x="68" y="5"/>
                    </a:lnTo>
                    <a:lnTo>
                      <a:pt x="88" y="1"/>
                    </a:lnTo>
                    <a:lnTo>
                      <a:pt x="114" y="0"/>
                    </a:lnTo>
                    <a:close/>
                  </a:path>
                </a:pathLst>
              </a:custGeom>
              <a:grpFill/>
              <a:ln w="0">
                <a:noFill/>
                <a:prstDash val="solid"/>
                <a:round/>
                <a:headEnd/>
                <a:tailEnd/>
              </a:ln>
            </p:spPr>
            <p:txBody>
              <a:bodyPr/>
              <a:lstStyle/>
              <a:p>
                <a:pPr>
                  <a:defRPr/>
                </a:pPr>
                <a:endParaRPr lang="en-US" dirty="0">
                  <a:latin typeface="Arial" charset="0"/>
                </a:endParaRPr>
              </a:p>
            </p:txBody>
          </p:sp>
          <p:sp>
            <p:nvSpPr>
              <p:cNvPr id="66" name="Freeform 79"/>
              <p:cNvSpPr>
                <a:spLocks/>
              </p:cNvSpPr>
              <p:nvPr/>
            </p:nvSpPr>
            <p:spPr bwMode="auto">
              <a:xfrm>
                <a:off x="3053" y="2480"/>
                <a:ext cx="105" cy="121"/>
              </a:xfrm>
              <a:custGeom>
                <a:avLst/>
                <a:gdLst/>
                <a:ahLst/>
                <a:cxnLst>
                  <a:cxn ang="0">
                    <a:pos x="116" y="0"/>
                  </a:cxn>
                  <a:cxn ang="0">
                    <a:pos x="143" y="1"/>
                  </a:cxn>
                  <a:cxn ang="0">
                    <a:pos x="163" y="8"/>
                  </a:cxn>
                  <a:cxn ang="0">
                    <a:pos x="180" y="17"/>
                  </a:cxn>
                  <a:cxn ang="0">
                    <a:pos x="192" y="30"/>
                  </a:cxn>
                  <a:cxn ang="0">
                    <a:pos x="200" y="46"/>
                  </a:cxn>
                  <a:cxn ang="0">
                    <a:pos x="205" y="65"/>
                  </a:cxn>
                  <a:cxn ang="0">
                    <a:pos x="208" y="85"/>
                  </a:cxn>
                  <a:cxn ang="0">
                    <a:pos x="209" y="110"/>
                  </a:cxn>
                  <a:cxn ang="0">
                    <a:pos x="209" y="236"/>
                  </a:cxn>
                  <a:cxn ang="0">
                    <a:pos x="176" y="236"/>
                  </a:cxn>
                  <a:cxn ang="0">
                    <a:pos x="176" y="107"/>
                  </a:cxn>
                  <a:cxn ang="0">
                    <a:pos x="174" y="87"/>
                  </a:cxn>
                  <a:cxn ang="0">
                    <a:pos x="173" y="70"/>
                  </a:cxn>
                  <a:cxn ang="0">
                    <a:pos x="167" y="56"/>
                  </a:cxn>
                  <a:cxn ang="0">
                    <a:pos x="159" y="43"/>
                  </a:cxn>
                  <a:cxn ang="0">
                    <a:pos x="146" y="35"/>
                  </a:cxn>
                  <a:cxn ang="0">
                    <a:pos x="129" y="30"/>
                  </a:cxn>
                  <a:cxn ang="0">
                    <a:pos x="106" y="28"/>
                  </a:cxn>
                  <a:cxn ang="0">
                    <a:pos x="83" y="30"/>
                  </a:cxn>
                  <a:cxn ang="0">
                    <a:pos x="66" y="35"/>
                  </a:cxn>
                  <a:cxn ang="0">
                    <a:pos x="53" y="43"/>
                  </a:cxn>
                  <a:cxn ang="0">
                    <a:pos x="44" y="56"/>
                  </a:cxn>
                  <a:cxn ang="0">
                    <a:pos x="38" y="69"/>
                  </a:cxn>
                  <a:cxn ang="0">
                    <a:pos x="36" y="87"/>
                  </a:cxn>
                  <a:cxn ang="0">
                    <a:pos x="34" y="107"/>
                  </a:cxn>
                  <a:cxn ang="0">
                    <a:pos x="34" y="236"/>
                  </a:cxn>
                  <a:cxn ang="0">
                    <a:pos x="0" y="236"/>
                  </a:cxn>
                  <a:cxn ang="0">
                    <a:pos x="0" y="3"/>
                  </a:cxn>
                  <a:cxn ang="0">
                    <a:pos x="15" y="3"/>
                  </a:cxn>
                  <a:cxn ang="0">
                    <a:pos x="26" y="45"/>
                  </a:cxn>
                  <a:cxn ang="0">
                    <a:pos x="32" y="32"/>
                  </a:cxn>
                  <a:cxn ang="0">
                    <a:pos x="41" y="22"/>
                  </a:cxn>
                  <a:cxn ang="0">
                    <a:pos x="53" y="13"/>
                  </a:cxn>
                  <a:cxn ang="0">
                    <a:pos x="70" y="7"/>
                  </a:cxn>
                  <a:cxn ang="0">
                    <a:pos x="90" y="1"/>
                  </a:cxn>
                  <a:cxn ang="0">
                    <a:pos x="116" y="0"/>
                  </a:cxn>
                </a:cxnLst>
                <a:rect l="0" t="0" r="r" b="b"/>
                <a:pathLst>
                  <a:path w="209" h="236">
                    <a:moveTo>
                      <a:pt x="116" y="0"/>
                    </a:moveTo>
                    <a:lnTo>
                      <a:pt x="143" y="1"/>
                    </a:lnTo>
                    <a:lnTo>
                      <a:pt x="163" y="8"/>
                    </a:lnTo>
                    <a:lnTo>
                      <a:pt x="180" y="17"/>
                    </a:lnTo>
                    <a:lnTo>
                      <a:pt x="192" y="30"/>
                    </a:lnTo>
                    <a:lnTo>
                      <a:pt x="200" y="46"/>
                    </a:lnTo>
                    <a:lnTo>
                      <a:pt x="205" y="65"/>
                    </a:lnTo>
                    <a:lnTo>
                      <a:pt x="208" y="85"/>
                    </a:lnTo>
                    <a:lnTo>
                      <a:pt x="209" y="110"/>
                    </a:lnTo>
                    <a:lnTo>
                      <a:pt x="209" y="236"/>
                    </a:lnTo>
                    <a:lnTo>
                      <a:pt x="176" y="236"/>
                    </a:lnTo>
                    <a:lnTo>
                      <a:pt x="176" y="107"/>
                    </a:lnTo>
                    <a:lnTo>
                      <a:pt x="174" y="87"/>
                    </a:lnTo>
                    <a:lnTo>
                      <a:pt x="173" y="70"/>
                    </a:lnTo>
                    <a:lnTo>
                      <a:pt x="167" y="56"/>
                    </a:lnTo>
                    <a:lnTo>
                      <a:pt x="159" y="43"/>
                    </a:lnTo>
                    <a:lnTo>
                      <a:pt x="146" y="35"/>
                    </a:lnTo>
                    <a:lnTo>
                      <a:pt x="129" y="30"/>
                    </a:lnTo>
                    <a:lnTo>
                      <a:pt x="106" y="28"/>
                    </a:lnTo>
                    <a:lnTo>
                      <a:pt x="83" y="30"/>
                    </a:lnTo>
                    <a:lnTo>
                      <a:pt x="66" y="35"/>
                    </a:lnTo>
                    <a:lnTo>
                      <a:pt x="53" y="43"/>
                    </a:lnTo>
                    <a:lnTo>
                      <a:pt x="44" y="56"/>
                    </a:lnTo>
                    <a:lnTo>
                      <a:pt x="38" y="69"/>
                    </a:lnTo>
                    <a:lnTo>
                      <a:pt x="36" y="87"/>
                    </a:lnTo>
                    <a:lnTo>
                      <a:pt x="34" y="107"/>
                    </a:lnTo>
                    <a:lnTo>
                      <a:pt x="34" y="236"/>
                    </a:lnTo>
                    <a:lnTo>
                      <a:pt x="0" y="236"/>
                    </a:lnTo>
                    <a:lnTo>
                      <a:pt x="0" y="3"/>
                    </a:lnTo>
                    <a:lnTo>
                      <a:pt x="15" y="3"/>
                    </a:lnTo>
                    <a:lnTo>
                      <a:pt x="26" y="45"/>
                    </a:lnTo>
                    <a:lnTo>
                      <a:pt x="32" y="32"/>
                    </a:lnTo>
                    <a:lnTo>
                      <a:pt x="41" y="22"/>
                    </a:lnTo>
                    <a:lnTo>
                      <a:pt x="53" y="13"/>
                    </a:lnTo>
                    <a:lnTo>
                      <a:pt x="70" y="7"/>
                    </a:lnTo>
                    <a:lnTo>
                      <a:pt x="90" y="1"/>
                    </a:lnTo>
                    <a:lnTo>
                      <a:pt x="116" y="0"/>
                    </a:lnTo>
                    <a:close/>
                  </a:path>
                </a:pathLst>
              </a:custGeom>
              <a:grpFill/>
              <a:ln w="0">
                <a:noFill/>
                <a:prstDash val="solid"/>
                <a:round/>
                <a:headEnd/>
                <a:tailEnd/>
              </a:ln>
            </p:spPr>
            <p:txBody>
              <a:bodyPr/>
              <a:lstStyle/>
              <a:p>
                <a:pPr>
                  <a:defRPr/>
                </a:pPr>
                <a:endParaRPr lang="en-US" dirty="0">
                  <a:latin typeface="Arial" charset="0"/>
                </a:endParaRPr>
              </a:p>
            </p:txBody>
          </p:sp>
          <p:sp>
            <p:nvSpPr>
              <p:cNvPr id="67" name="Freeform 80"/>
              <p:cNvSpPr>
                <a:spLocks/>
              </p:cNvSpPr>
              <p:nvPr/>
            </p:nvSpPr>
            <p:spPr bwMode="auto">
              <a:xfrm>
                <a:off x="3247" y="2454"/>
                <a:ext cx="99" cy="146"/>
              </a:xfrm>
              <a:custGeom>
                <a:avLst/>
                <a:gdLst/>
                <a:ahLst/>
                <a:cxnLst>
                  <a:cxn ang="0">
                    <a:pos x="0" y="0"/>
                  </a:cxn>
                  <a:cxn ang="0">
                    <a:pos x="198" y="0"/>
                  </a:cxn>
                  <a:cxn ang="0">
                    <a:pos x="198" y="29"/>
                  </a:cxn>
                  <a:cxn ang="0">
                    <a:pos x="35" y="29"/>
                  </a:cxn>
                  <a:cxn ang="0">
                    <a:pos x="35" y="127"/>
                  </a:cxn>
                  <a:cxn ang="0">
                    <a:pos x="184" y="127"/>
                  </a:cxn>
                  <a:cxn ang="0">
                    <a:pos x="184" y="156"/>
                  </a:cxn>
                  <a:cxn ang="0">
                    <a:pos x="35" y="156"/>
                  </a:cxn>
                  <a:cxn ang="0">
                    <a:pos x="35" y="260"/>
                  </a:cxn>
                  <a:cxn ang="0">
                    <a:pos x="198" y="260"/>
                  </a:cxn>
                  <a:cxn ang="0">
                    <a:pos x="198" y="290"/>
                  </a:cxn>
                  <a:cxn ang="0">
                    <a:pos x="0" y="290"/>
                  </a:cxn>
                  <a:cxn ang="0">
                    <a:pos x="0" y="0"/>
                  </a:cxn>
                </a:cxnLst>
                <a:rect l="0" t="0" r="r" b="b"/>
                <a:pathLst>
                  <a:path w="198" h="290">
                    <a:moveTo>
                      <a:pt x="0" y="0"/>
                    </a:moveTo>
                    <a:lnTo>
                      <a:pt x="198" y="0"/>
                    </a:lnTo>
                    <a:lnTo>
                      <a:pt x="198" y="29"/>
                    </a:lnTo>
                    <a:lnTo>
                      <a:pt x="35" y="29"/>
                    </a:lnTo>
                    <a:lnTo>
                      <a:pt x="35" y="127"/>
                    </a:lnTo>
                    <a:lnTo>
                      <a:pt x="184" y="127"/>
                    </a:lnTo>
                    <a:lnTo>
                      <a:pt x="184" y="156"/>
                    </a:lnTo>
                    <a:lnTo>
                      <a:pt x="35" y="156"/>
                    </a:lnTo>
                    <a:lnTo>
                      <a:pt x="35" y="260"/>
                    </a:lnTo>
                    <a:lnTo>
                      <a:pt x="198" y="260"/>
                    </a:lnTo>
                    <a:lnTo>
                      <a:pt x="198" y="290"/>
                    </a:lnTo>
                    <a:lnTo>
                      <a:pt x="0" y="290"/>
                    </a:lnTo>
                    <a:lnTo>
                      <a:pt x="0" y="0"/>
                    </a:lnTo>
                    <a:close/>
                  </a:path>
                </a:pathLst>
              </a:custGeom>
              <a:grpFill/>
              <a:ln w="0">
                <a:noFill/>
                <a:prstDash val="solid"/>
                <a:round/>
                <a:headEnd/>
                <a:tailEnd/>
              </a:ln>
            </p:spPr>
            <p:txBody>
              <a:bodyPr/>
              <a:lstStyle/>
              <a:p>
                <a:pPr>
                  <a:defRPr/>
                </a:pPr>
                <a:endParaRPr lang="en-US" dirty="0">
                  <a:latin typeface="Arial" charset="0"/>
                </a:endParaRPr>
              </a:p>
            </p:txBody>
          </p:sp>
          <p:sp>
            <p:nvSpPr>
              <p:cNvPr id="68" name="Freeform 81"/>
              <p:cNvSpPr>
                <a:spLocks/>
              </p:cNvSpPr>
              <p:nvPr/>
            </p:nvSpPr>
            <p:spPr bwMode="auto">
              <a:xfrm>
                <a:off x="3368" y="2480"/>
                <a:ext cx="105" cy="121"/>
              </a:xfrm>
              <a:custGeom>
                <a:avLst/>
                <a:gdLst/>
                <a:ahLst/>
                <a:cxnLst>
                  <a:cxn ang="0">
                    <a:pos x="116" y="0"/>
                  </a:cxn>
                  <a:cxn ang="0">
                    <a:pos x="143" y="1"/>
                  </a:cxn>
                  <a:cxn ang="0">
                    <a:pos x="163" y="8"/>
                  </a:cxn>
                  <a:cxn ang="0">
                    <a:pos x="180" y="17"/>
                  </a:cxn>
                  <a:cxn ang="0">
                    <a:pos x="192" y="30"/>
                  </a:cxn>
                  <a:cxn ang="0">
                    <a:pos x="200" y="46"/>
                  </a:cxn>
                  <a:cxn ang="0">
                    <a:pos x="205" y="65"/>
                  </a:cxn>
                  <a:cxn ang="0">
                    <a:pos x="208" y="85"/>
                  </a:cxn>
                  <a:cxn ang="0">
                    <a:pos x="210" y="110"/>
                  </a:cxn>
                  <a:cxn ang="0">
                    <a:pos x="210" y="236"/>
                  </a:cxn>
                  <a:cxn ang="0">
                    <a:pos x="176" y="236"/>
                  </a:cxn>
                  <a:cxn ang="0">
                    <a:pos x="176" y="107"/>
                  </a:cxn>
                  <a:cxn ang="0">
                    <a:pos x="174" y="87"/>
                  </a:cxn>
                  <a:cxn ang="0">
                    <a:pos x="173" y="70"/>
                  </a:cxn>
                  <a:cxn ang="0">
                    <a:pos x="167" y="56"/>
                  </a:cxn>
                  <a:cxn ang="0">
                    <a:pos x="159" y="43"/>
                  </a:cxn>
                  <a:cxn ang="0">
                    <a:pos x="146" y="35"/>
                  </a:cxn>
                  <a:cxn ang="0">
                    <a:pos x="129" y="30"/>
                  </a:cxn>
                  <a:cxn ang="0">
                    <a:pos x="106" y="28"/>
                  </a:cxn>
                  <a:cxn ang="0">
                    <a:pos x="83" y="30"/>
                  </a:cxn>
                  <a:cxn ang="0">
                    <a:pos x="66" y="35"/>
                  </a:cxn>
                  <a:cxn ang="0">
                    <a:pos x="53" y="43"/>
                  </a:cxn>
                  <a:cxn ang="0">
                    <a:pos x="44" y="56"/>
                  </a:cxn>
                  <a:cxn ang="0">
                    <a:pos x="38" y="69"/>
                  </a:cxn>
                  <a:cxn ang="0">
                    <a:pos x="36" y="87"/>
                  </a:cxn>
                  <a:cxn ang="0">
                    <a:pos x="34" y="107"/>
                  </a:cxn>
                  <a:cxn ang="0">
                    <a:pos x="34" y="236"/>
                  </a:cxn>
                  <a:cxn ang="0">
                    <a:pos x="0" y="236"/>
                  </a:cxn>
                  <a:cxn ang="0">
                    <a:pos x="0" y="3"/>
                  </a:cxn>
                  <a:cxn ang="0">
                    <a:pos x="15" y="3"/>
                  </a:cxn>
                  <a:cxn ang="0">
                    <a:pos x="26" y="45"/>
                  </a:cxn>
                  <a:cxn ang="0">
                    <a:pos x="32" y="32"/>
                  </a:cxn>
                  <a:cxn ang="0">
                    <a:pos x="41" y="22"/>
                  </a:cxn>
                  <a:cxn ang="0">
                    <a:pos x="53" y="13"/>
                  </a:cxn>
                  <a:cxn ang="0">
                    <a:pos x="70" y="7"/>
                  </a:cxn>
                  <a:cxn ang="0">
                    <a:pos x="90" y="1"/>
                  </a:cxn>
                  <a:cxn ang="0">
                    <a:pos x="116" y="0"/>
                  </a:cxn>
                </a:cxnLst>
                <a:rect l="0" t="0" r="r" b="b"/>
                <a:pathLst>
                  <a:path w="210" h="236">
                    <a:moveTo>
                      <a:pt x="116" y="0"/>
                    </a:moveTo>
                    <a:lnTo>
                      <a:pt x="143" y="1"/>
                    </a:lnTo>
                    <a:lnTo>
                      <a:pt x="163" y="8"/>
                    </a:lnTo>
                    <a:lnTo>
                      <a:pt x="180" y="17"/>
                    </a:lnTo>
                    <a:lnTo>
                      <a:pt x="192" y="30"/>
                    </a:lnTo>
                    <a:lnTo>
                      <a:pt x="200" y="46"/>
                    </a:lnTo>
                    <a:lnTo>
                      <a:pt x="205" y="65"/>
                    </a:lnTo>
                    <a:lnTo>
                      <a:pt x="208" y="85"/>
                    </a:lnTo>
                    <a:lnTo>
                      <a:pt x="210" y="110"/>
                    </a:lnTo>
                    <a:lnTo>
                      <a:pt x="210" y="236"/>
                    </a:lnTo>
                    <a:lnTo>
                      <a:pt x="176" y="236"/>
                    </a:lnTo>
                    <a:lnTo>
                      <a:pt x="176" y="107"/>
                    </a:lnTo>
                    <a:lnTo>
                      <a:pt x="174" y="87"/>
                    </a:lnTo>
                    <a:lnTo>
                      <a:pt x="173" y="70"/>
                    </a:lnTo>
                    <a:lnTo>
                      <a:pt x="167" y="56"/>
                    </a:lnTo>
                    <a:lnTo>
                      <a:pt x="159" y="43"/>
                    </a:lnTo>
                    <a:lnTo>
                      <a:pt x="146" y="35"/>
                    </a:lnTo>
                    <a:lnTo>
                      <a:pt x="129" y="30"/>
                    </a:lnTo>
                    <a:lnTo>
                      <a:pt x="106" y="28"/>
                    </a:lnTo>
                    <a:lnTo>
                      <a:pt x="83" y="30"/>
                    </a:lnTo>
                    <a:lnTo>
                      <a:pt x="66" y="35"/>
                    </a:lnTo>
                    <a:lnTo>
                      <a:pt x="53" y="43"/>
                    </a:lnTo>
                    <a:lnTo>
                      <a:pt x="44" y="56"/>
                    </a:lnTo>
                    <a:lnTo>
                      <a:pt x="38" y="69"/>
                    </a:lnTo>
                    <a:lnTo>
                      <a:pt x="36" y="87"/>
                    </a:lnTo>
                    <a:lnTo>
                      <a:pt x="34" y="107"/>
                    </a:lnTo>
                    <a:lnTo>
                      <a:pt x="34" y="236"/>
                    </a:lnTo>
                    <a:lnTo>
                      <a:pt x="0" y="236"/>
                    </a:lnTo>
                    <a:lnTo>
                      <a:pt x="0" y="3"/>
                    </a:lnTo>
                    <a:lnTo>
                      <a:pt x="15" y="3"/>
                    </a:lnTo>
                    <a:lnTo>
                      <a:pt x="26" y="45"/>
                    </a:lnTo>
                    <a:lnTo>
                      <a:pt x="32" y="32"/>
                    </a:lnTo>
                    <a:lnTo>
                      <a:pt x="41" y="22"/>
                    </a:lnTo>
                    <a:lnTo>
                      <a:pt x="53" y="13"/>
                    </a:lnTo>
                    <a:lnTo>
                      <a:pt x="70" y="7"/>
                    </a:lnTo>
                    <a:lnTo>
                      <a:pt x="90" y="1"/>
                    </a:lnTo>
                    <a:lnTo>
                      <a:pt x="116" y="0"/>
                    </a:lnTo>
                    <a:close/>
                  </a:path>
                </a:pathLst>
              </a:custGeom>
              <a:grpFill/>
              <a:ln w="0">
                <a:noFill/>
                <a:prstDash val="solid"/>
                <a:round/>
                <a:headEnd/>
                <a:tailEnd/>
              </a:ln>
            </p:spPr>
            <p:txBody>
              <a:bodyPr/>
              <a:lstStyle/>
              <a:p>
                <a:pPr>
                  <a:defRPr/>
                </a:pPr>
                <a:endParaRPr lang="en-US" dirty="0">
                  <a:latin typeface="Arial" charset="0"/>
                </a:endParaRPr>
              </a:p>
            </p:txBody>
          </p:sp>
          <p:sp>
            <p:nvSpPr>
              <p:cNvPr id="69" name="Freeform 82"/>
              <p:cNvSpPr>
                <a:spLocks noEditPoints="1"/>
              </p:cNvSpPr>
              <p:nvPr/>
            </p:nvSpPr>
            <p:spPr bwMode="auto">
              <a:xfrm>
                <a:off x="3489" y="2480"/>
                <a:ext cx="111" cy="121"/>
              </a:xfrm>
              <a:custGeom>
                <a:avLst/>
                <a:gdLst/>
                <a:ahLst/>
                <a:cxnLst>
                  <a:cxn ang="0">
                    <a:pos x="89" y="30"/>
                  </a:cxn>
                  <a:cxn ang="0">
                    <a:pos x="57" y="45"/>
                  </a:cxn>
                  <a:cxn ang="0">
                    <a:pos x="41" y="72"/>
                  </a:cxn>
                  <a:cxn ang="0">
                    <a:pos x="35" y="106"/>
                  </a:cxn>
                  <a:cxn ang="0">
                    <a:pos x="183" y="87"/>
                  </a:cxn>
                  <a:cxn ang="0">
                    <a:pos x="174" y="56"/>
                  </a:cxn>
                  <a:cxn ang="0">
                    <a:pos x="151" y="35"/>
                  </a:cxn>
                  <a:cxn ang="0">
                    <a:pos x="113" y="27"/>
                  </a:cxn>
                  <a:cxn ang="0">
                    <a:pos x="142" y="3"/>
                  </a:cxn>
                  <a:cxn ang="0">
                    <a:pos x="183" y="19"/>
                  </a:cxn>
                  <a:cxn ang="0">
                    <a:pos x="208" y="47"/>
                  </a:cxn>
                  <a:cxn ang="0">
                    <a:pos x="218" y="87"/>
                  </a:cxn>
                  <a:cxn ang="0">
                    <a:pos x="220" y="133"/>
                  </a:cxn>
                  <a:cxn ang="0">
                    <a:pos x="38" y="152"/>
                  </a:cxn>
                  <a:cxn ang="0">
                    <a:pos x="50" y="183"/>
                  </a:cxn>
                  <a:cxn ang="0">
                    <a:pos x="74" y="204"/>
                  </a:cxn>
                  <a:cxn ang="0">
                    <a:pos x="114" y="212"/>
                  </a:cxn>
                  <a:cxn ang="0">
                    <a:pos x="153" y="205"/>
                  </a:cxn>
                  <a:cxn ang="0">
                    <a:pos x="175" y="186"/>
                  </a:cxn>
                  <a:cxn ang="0">
                    <a:pos x="184" y="163"/>
                  </a:cxn>
                  <a:cxn ang="0">
                    <a:pos x="218" y="179"/>
                  </a:cxn>
                  <a:cxn ang="0">
                    <a:pos x="201" y="209"/>
                  </a:cxn>
                  <a:cxn ang="0">
                    <a:pos x="168" y="229"/>
                  </a:cxn>
                  <a:cxn ang="0">
                    <a:pos x="115" y="238"/>
                  </a:cxn>
                  <a:cxn ang="0">
                    <a:pos x="62" y="229"/>
                  </a:cxn>
                  <a:cxn ang="0">
                    <a:pos x="28" y="208"/>
                  </a:cxn>
                  <a:cxn ang="0">
                    <a:pos x="9" y="176"/>
                  </a:cxn>
                  <a:cxn ang="0">
                    <a:pos x="1" y="138"/>
                  </a:cxn>
                  <a:cxn ang="0">
                    <a:pos x="1" y="98"/>
                  </a:cxn>
                  <a:cxn ang="0">
                    <a:pos x="9" y="60"/>
                  </a:cxn>
                  <a:cxn ang="0">
                    <a:pos x="28" y="28"/>
                  </a:cxn>
                  <a:cxn ang="0">
                    <a:pos x="62" y="8"/>
                  </a:cxn>
                  <a:cxn ang="0">
                    <a:pos x="115" y="0"/>
                  </a:cxn>
                </a:cxnLst>
                <a:rect l="0" t="0" r="r" b="b"/>
                <a:pathLst>
                  <a:path w="221" h="238">
                    <a:moveTo>
                      <a:pt x="113" y="27"/>
                    </a:moveTo>
                    <a:lnTo>
                      <a:pt x="89" y="30"/>
                    </a:lnTo>
                    <a:lnTo>
                      <a:pt x="72" y="35"/>
                    </a:lnTo>
                    <a:lnTo>
                      <a:pt x="57" y="45"/>
                    </a:lnTo>
                    <a:lnTo>
                      <a:pt x="47" y="57"/>
                    </a:lnTo>
                    <a:lnTo>
                      <a:pt x="41" y="72"/>
                    </a:lnTo>
                    <a:lnTo>
                      <a:pt x="36" y="88"/>
                    </a:lnTo>
                    <a:lnTo>
                      <a:pt x="35" y="106"/>
                    </a:lnTo>
                    <a:lnTo>
                      <a:pt x="184" y="106"/>
                    </a:lnTo>
                    <a:lnTo>
                      <a:pt x="183" y="87"/>
                    </a:lnTo>
                    <a:lnTo>
                      <a:pt x="180" y="70"/>
                    </a:lnTo>
                    <a:lnTo>
                      <a:pt x="174" y="56"/>
                    </a:lnTo>
                    <a:lnTo>
                      <a:pt x="164" y="43"/>
                    </a:lnTo>
                    <a:lnTo>
                      <a:pt x="151" y="35"/>
                    </a:lnTo>
                    <a:lnTo>
                      <a:pt x="133" y="28"/>
                    </a:lnTo>
                    <a:lnTo>
                      <a:pt x="113" y="27"/>
                    </a:lnTo>
                    <a:close/>
                    <a:moveTo>
                      <a:pt x="115" y="0"/>
                    </a:moveTo>
                    <a:lnTo>
                      <a:pt x="142" y="3"/>
                    </a:lnTo>
                    <a:lnTo>
                      <a:pt x="164" y="8"/>
                    </a:lnTo>
                    <a:lnTo>
                      <a:pt x="183" y="19"/>
                    </a:lnTo>
                    <a:lnTo>
                      <a:pt x="197" y="31"/>
                    </a:lnTo>
                    <a:lnTo>
                      <a:pt x="208" y="47"/>
                    </a:lnTo>
                    <a:lnTo>
                      <a:pt x="214" y="66"/>
                    </a:lnTo>
                    <a:lnTo>
                      <a:pt x="218" y="87"/>
                    </a:lnTo>
                    <a:lnTo>
                      <a:pt x="220" y="110"/>
                    </a:lnTo>
                    <a:lnTo>
                      <a:pt x="220" y="133"/>
                    </a:lnTo>
                    <a:lnTo>
                      <a:pt x="35" y="133"/>
                    </a:lnTo>
                    <a:lnTo>
                      <a:pt x="38" y="152"/>
                    </a:lnTo>
                    <a:lnTo>
                      <a:pt x="42" y="168"/>
                    </a:lnTo>
                    <a:lnTo>
                      <a:pt x="50" y="183"/>
                    </a:lnTo>
                    <a:lnTo>
                      <a:pt x="61" y="195"/>
                    </a:lnTo>
                    <a:lnTo>
                      <a:pt x="74" y="204"/>
                    </a:lnTo>
                    <a:lnTo>
                      <a:pt x="92" y="210"/>
                    </a:lnTo>
                    <a:lnTo>
                      <a:pt x="114" y="212"/>
                    </a:lnTo>
                    <a:lnTo>
                      <a:pt x="136" y="210"/>
                    </a:lnTo>
                    <a:lnTo>
                      <a:pt x="153" y="205"/>
                    </a:lnTo>
                    <a:lnTo>
                      <a:pt x="165" y="197"/>
                    </a:lnTo>
                    <a:lnTo>
                      <a:pt x="175" y="186"/>
                    </a:lnTo>
                    <a:lnTo>
                      <a:pt x="182" y="175"/>
                    </a:lnTo>
                    <a:lnTo>
                      <a:pt x="184" y="163"/>
                    </a:lnTo>
                    <a:lnTo>
                      <a:pt x="221" y="163"/>
                    </a:lnTo>
                    <a:lnTo>
                      <a:pt x="218" y="179"/>
                    </a:lnTo>
                    <a:lnTo>
                      <a:pt x="212" y="195"/>
                    </a:lnTo>
                    <a:lnTo>
                      <a:pt x="201" y="209"/>
                    </a:lnTo>
                    <a:lnTo>
                      <a:pt x="187" y="220"/>
                    </a:lnTo>
                    <a:lnTo>
                      <a:pt x="168" y="229"/>
                    </a:lnTo>
                    <a:lnTo>
                      <a:pt x="144" y="235"/>
                    </a:lnTo>
                    <a:lnTo>
                      <a:pt x="115" y="238"/>
                    </a:lnTo>
                    <a:lnTo>
                      <a:pt x="87" y="235"/>
                    </a:lnTo>
                    <a:lnTo>
                      <a:pt x="62" y="229"/>
                    </a:lnTo>
                    <a:lnTo>
                      <a:pt x="43" y="220"/>
                    </a:lnTo>
                    <a:lnTo>
                      <a:pt x="28" y="208"/>
                    </a:lnTo>
                    <a:lnTo>
                      <a:pt x="17" y="194"/>
                    </a:lnTo>
                    <a:lnTo>
                      <a:pt x="9" y="176"/>
                    </a:lnTo>
                    <a:lnTo>
                      <a:pt x="4" y="159"/>
                    </a:lnTo>
                    <a:lnTo>
                      <a:pt x="1" y="138"/>
                    </a:lnTo>
                    <a:lnTo>
                      <a:pt x="0" y="118"/>
                    </a:lnTo>
                    <a:lnTo>
                      <a:pt x="1" y="98"/>
                    </a:lnTo>
                    <a:lnTo>
                      <a:pt x="4" y="79"/>
                    </a:lnTo>
                    <a:lnTo>
                      <a:pt x="9" y="60"/>
                    </a:lnTo>
                    <a:lnTo>
                      <a:pt x="17" y="43"/>
                    </a:lnTo>
                    <a:lnTo>
                      <a:pt x="28" y="28"/>
                    </a:lnTo>
                    <a:lnTo>
                      <a:pt x="43" y="17"/>
                    </a:lnTo>
                    <a:lnTo>
                      <a:pt x="62" y="8"/>
                    </a:lnTo>
                    <a:lnTo>
                      <a:pt x="87" y="3"/>
                    </a:lnTo>
                    <a:lnTo>
                      <a:pt x="115" y="0"/>
                    </a:lnTo>
                    <a:close/>
                  </a:path>
                </a:pathLst>
              </a:custGeom>
              <a:grpFill/>
              <a:ln w="0">
                <a:noFill/>
                <a:prstDash val="solid"/>
                <a:round/>
                <a:headEnd/>
                <a:tailEnd/>
              </a:ln>
            </p:spPr>
            <p:txBody>
              <a:bodyPr/>
              <a:lstStyle/>
              <a:p>
                <a:pPr>
                  <a:defRPr/>
                </a:pPr>
                <a:endParaRPr lang="en-US" dirty="0">
                  <a:latin typeface="Arial" charset="0"/>
                </a:endParaRPr>
              </a:p>
            </p:txBody>
          </p:sp>
          <p:sp>
            <p:nvSpPr>
              <p:cNvPr id="70" name="Freeform 83"/>
              <p:cNvSpPr>
                <a:spLocks/>
              </p:cNvSpPr>
              <p:nvPr/>
            </p:nvSpPr>
            <p:spPr bwMode="auto">
              <a:xfrm>
                <a:off x="3616" y="2480"/>
                <a:ext cx="57" cy="121"/>
              </a:xfrm>
              <a:custGeom>
                <a:avLst/>
                <a:gdLst/>
                <a:ahLst/>
                <a:cxnLst>
                  <a:cxn ang="0">
                    <a:pos x="115" y="0"/>
                  </a:cxn>
                  <a:cxn ang="0">
                    <a:pos x="115" y="30"/>
                  </a:cxn>
                  <a:cxn ang="0">
                    <a:pos x="92" y="30"/>
                  </a:cxn>
                  <a:cxn ang="0">
                    <a:pos x="75" y="34"/>
                  </a:cxn>
                  <a:cxn ang="0">
                    <a:pos x="60" y="41"/>
                  </a:cxn>
                  <a:cxn ang="0">
                    <a:pos x="50" y="49"/>
                  </a:cxn>
                  <a:cxn ang="0">
                    <a:pos x="42" y="61"/>
                  </a:cxn>
                  <a:cxn ang="0">
                    <a:pos x="38" y="75"/>
                  </a:cxn>
                  <a:cxn ang="0">
                    <a:pos x="35" y="91"/>
                  </a:cxn>
                  <a:cxn ang="0">
                    <a:pos x="35" y="236"/>
                  </a:cxn>
                  <a:cxn ang="0">
                    <a:pos x="0" y="236"/>
                  </a:cxn>
                  <a:cxn ang="0">
                    <a:pos x="0" y="3"/>
                  </a:cxn>
                  <a:cxn ang="0">
                    <a:pos x="16" y="3"/>
                  </a:cxn>
                  <a:cxn ang="0">
                    <a:pos x="27" y="43"/>
                  </a:cxn>
                  <a:cxn ang="0">
                    <a:pos x="33" y="32"/>
                  </a:cxn>
                  <a:cxn ang="0">
                    <a:pos x="41" y="22"/>
                  </a:cxn>
                  <a:cxn ang="0">
                    <a:pos x="53" y="12"/>
                  </a:cxn>
                  <a:cxn ang="0">
                    <a:pos x="69" y="5"/>
                  </a:cxn>
                  <a:cxn ang="0">
                    <a:pos x="90" y="1"/>
                  </a:cxn>
                  <a:cxn ang="0">
                    <a:pos x="115" y="0"/>
                  </a:cxn>
                </a:cxnLst>
                <a:rect l="0" t="0" r="r" b="b"/>
                <a:pathLst>
                  <a:path w="115" h="236">
                    <a:moveTo>
                      <a:pt x="115" y="0"/>
                    </a:moveTo>
                    <a:lnTo>
                      <a:pt x="115" y="30"/>
                    </a:lnTo>
                    <a:lnTo>
                      <a:pt x="92" y="30"/>
                    </a:lnTo>
                    <a:lnTo>
                      <a:pt x="75" y="34"/>
                    </a:lnTo>
                    <a:lnTo>
                      <a:pt x="60" y="41"/>
                    </a:lnTo>
                    <a:lnTo>
                      <a:pt x="50" y="49"/>
                    </a:lnTo>
                    <a:lnTo>
                      <a:pt x="42" y="61"/>
                    </a:lnTo>
                    <a:lnTo>
                      <a:pt x="38" y="75"/>
                    </a:lnTo>
                    <a:lnTo>
                      <a:pt x="35" y="91"/>
                    </a:lnTo>
                    <a:lnTo>
                      <a:pt x="35" y="236"/>
                    </a:lnTo>
                    <a:lnTo>
                      <a:pt x="0" y="236"/>
                    </a:lnTo>
                    <a:lnTo>
                      <a:pt x="0" y="3"/>
                    </a:lnTo>
                    <a:lnTo>
                      <a:pt x="16" y="3"/>
                    </a:lnTo>
                    <a:lnTo>
                      <a:pt x="27" y="43"/>
                    </a:lnTo>
                    <a:lnTo>
                      <a:pt x="33" y="32"/>
                    </a:lnTo>
                    <a:lnTo>
                      <a:pt x="41" y="22"/>
                    </a:lnTo>
                    <a:lnTo>
                      <a:pt x="53" y="12"/>
                    </a:lnTo>
                    <a:lnTo>
                      <a:pt x="69" y="5"/>
                    </a:lnTo>
                    <a:lnTo>
                      <a:pt x="90" y="1"/>
                    </a:lnTo>
                    <a:lnTo>
                      <a:pt x="115" y="0"/>
                    </a:lnTo>
                    <a:close/>
                  </a:path>
                </a:pathLst>
              </a:custGeom>
              <a:grpFill/>
              <a:ln w="0">
                <a:noFill/>
                <a:prstDash val="solid"/>
                <a:round/>
                <a:headEnd/>
                <a:tailEnd/>
              </a:ln>
            </p:spPr>
            <p:txBody>
              <a:bodyPr/>
              <a:lstStyle/>
              <a:p>
                <a:pPr>
                  <a:defRPr/>
                </a:pPr>
                <a:endParaRPr lang="en-US" dirty="0">
                  <a:latin typeface="Arial" charset="0"/>
                </a:endParaRPr>
              </a:p>
            </p:txBody>
          </p:sp>
          <p:sp>
            <p:nvSpPr>
              <p:cNvPr id="71" name="Freeform 84"/>
              <p:cNvSpPr>
                <a:spLocks noEditPoints="1"/>
              </p:cNvSpPr>
              <p:nvPr/>
            </p:nvSpPr>
            <p:spPr bwMode="auto">
              <a:xfrm>
                <a:off x="3677" y="2483"/>
                <a:ext cx="115" cy="165"/>
              </a:xfrm>
              <a:custGeom>
                <a:avLst/>
                <a:gdLst/>
                <a:ahLst/>
                <a:cxnLst>
                  <a:cxn ang="0">
                    <a:pos x="89" y="29"/>
                  </a:cxn>
                  <a:cxn ang="0">
                    <a:pos x="61" y="39"/>
                  </a:cxn>
                  <a:cxn ang="0">
                    <a:pos x="47" y="58"/>
                  </a:cxn>
                  <a:cxn ang="0">
                    <a:pos x="43" y="82"/>
                  </a:cxn>
                  <a:cxn ang="0">
                    <a:pos x="47" y="108"/>
                  </a:cxn>
                  <a:cxn ang="0">
                    <a:pos x="61" y="129"/>
                  </a:cxn>
                  <a:cxn ang="0">
                    <a:pos x="89" y="139"/>
                  </a:cxn>
                  <a:cxn ang="0">
                    <a:pos x="131" y="139"/>
                  </a:cxn>
                  <a:cxn ang="0">
                    <a:pos x="160" y="129"/>
                  </a:cxn>
                  <a:cxn ang="0">
                    <a:pos x="173" y="108"/>
                  </a:cxn>
                  <a:cxn ang="0">
                    <a:pos x="177" y="82"/>
                  </a:cxn>
                  <a:cxn ang="0">
                    <a:pos x="173" y="58"/>
                  </a:cxn>
                  <a:cxn ang="0">
                    <a:pos x="160" y="40"/>
                  </a:cxn>
                  <a:cxn ang="0">
                    <a:pos x="133" y="29"/>
                  </a:cxn>
                  <a:cxn ang="0">
                    <a:pos x="116" y="0"/>
                  </a:cxn>
                  <a:cxn ang="0">
                    <a:pos x="218" y="17"/>
                  </a:cxn>
                  <a:cxn ang="0">
                    <a:pos x="195" y="31"/>
                  </a:cxn>
                  <a:cxn ang="0">
                    <a:pos x="211" y="63"/>
                  </a:cxn>
                  <a:cxn ang="0">
                    <a:pos x="213" y="101"/>
                  </a:cxn>
                  <a:cxn ang="0">
                    <a:pos x="203" y="131"/>
                  </a:cxn>
                  <a:cxn ang="0">
                    <a:pos x="180" y="154"/>
                  </a:cxn>
                  <a:cxn ang="0">
                    <a:pos x="139" y="167"/>
                  </a:cxn>
                  <a:cxn ang="0">
                    <a:pos x="92" y="167"/>
                  </a:cxn>
                  <a:cxn ang="0">
                    <a:pos x="63" y="161"/>
                  </a:cxn>
                  <a:cxn ang="0">
                    <a:pos x="43" y="168"/>
                  </a:cxn>
                  <a:cxn ang="0">
                    <a:pos x="38" y="176"/>
                  </a:cxn>
                  <a:cxn ang="0">
                    <a:pos x="50" y="188"/>
                  </a:cxn>
                  <a:cxn ang="0">
                    <a:pos x="81" y="195"/>
                  </a:cxn>
                  <a:cxn ang="0">
                    <a:pos x="122" y="201"/>
                  </a:cxn>
                  <a:cxn ang="0">
                    <a:pos x="184" y="214"/>
                  </a:cxn>
                  <a:cxn ang="0">
                    <a:pos x="216" y="233"/>
                  </a:cxn>
                  <a:cxn ang="0">
                    <a:pos x="228" y="263"/>
                  </a:cxn>
                  <a:cxn ang="0">
                    <a:pos x="222" y="288"/>
                  </a:cxn>
                  <a:cxn ang="0">
                    <a:pos x="205" y="309"/>
                  </a:cxn>
                  <a:cxn ang="0">
                    <a:pos x="169" y="326"/>
                  </a:cxn>
                  <a:cxn ang="0">
                    <a:pos x="115" y="331"/>
                  </a:cxn>
                  <a:cxn ang="0">
                    <a:pos x="58" y="324"/>
                  </a:cxn>
                  <a:cxn ang="0">
                    <a:pos x="23" y="308"/>
                  </a:cxn>
                  <a:cxn ang="0">
                    <a:pos x="5" y="279"/>
                  </a:cxn>
                  <a:cxn ang="0">
                    <a:pos x="0" y="244"/>
                  </a:cxn>
                  <a:cxn ang="0">
                    <a:pos x="36" y="259"/>
                  </a:cxn>
                  <a:cxn ang="0">
                    <a:pos x="46" y="282"/>
                  </a:cxn>
                  <a:cxn ang="0">
                    <a:pos x="70" y="297"/>
                  </a:cxn>
                  <a:cxn ang="0">
                    <a:pos x="115" y="302"/>
                  </a:cxn>
                  <a:cxn ang="0">
                    <a:pos x="158" y="298"/>
                  </a:cxn>
                  <a:cxn ang="0">
                    <a:pos x="182" y="288"/>
                  </a:cxn>
                  <a:cxn ang="0">
                    <a:pos x="190" y="273"/>
                  </a:cxn>
                  <a:cxn ang="0">
                    <a:pos x="188" y="254"/>
                  </a:cxn>
                  <a:cxn ang="0">
                    <a:pos x="165" y="237"/>
                  </a:cxn>
                  <a:cxn ang="0">
                    <a:pos x="108" y="225"/>
                  </a:cxn>
                  <a:cxn ang="0">
                    <a:pos x="66" y="220"/>
                  </a:cxn>
                  <a:cxn ang="0">
                    <a:pos x="29" y="209"/>
                  </a:cxn>
                  <a:cxn ang="0">
                    <a:pos x="6" y="191"/>
                  </a:cxn>
                  <a:cxn ang="0">
                    <a:pos x="6" y="167"/>
                  </a:cxn>
                  <a:cxn ang="0">
                    <a:pos x="25" y="152"/>
                  </a:cxn>
                  <a:cxn ang="0">
                    <a:pos x="25" y="134"/>
                  </a:cxn>
                  <a:cxn ang="0">
                    <a:pos x="9" y="100"/>
                  </a:cxn>
                  <a:cxn ang="0">
                    <a:pos x="9" y="65"/>
                  </a:cxn>
                  <a:cxn ang="0">
                    <a:pos x="19" y="35"/>
                  </a:cxn>
                  <a:cxn ang="0">
                    <a:pos x="43" y="13"/>
                  </a:cxn>
                  <a:cxn ang="0">
                    <a:pos x="87" y="1"/>
                  </a:cxn>
                </a:cxnLst>
                <a:rect l="0" t="0" r="r" b="b"/>
                <a:pathLst>
                  <a:path w="228" h="331">
                    <a:moveTo>
                      <a:pt x="111" y="28"/>
                    </a:moveTo>
                    <a:lnTo>
                      <a:pt x="89" y="29"/>
                    </a:lnTo>
                    <a:lnTo>
                      <a:pt x="73" y="34"/>
                    </a:lnTo>
                    <a:lnTo>
                      <a:pt x="61" y="39"/>
                    </a:lnTo>
                    <a:lnTo>
                      <a:pt x="53" y="47"/>
                    </a:lnTo>
                    <a:lnTo>
                      <a:pt x="47" y="58"/>
                    </a:lnTo>
                    <a:lnTo>
                      <a:pt x="44" y="69"/>
                    </a:lnTo>
                    <a:lnTo>
                      <a:pt x="43" y="82"/>
                    </a:lnTo>
                    <a:lnTo>
                      <a:pt x="44" y="96"/>
                    </a:lnTo>
                    <a:lnTo>
                      <a:pt x="47" y="108"/>
                    </a:lnTo>
                    <a:lnTo>
                      <a:pt x="51" y="119"/>
                    </a:lnTo>
                    <a:lnTo>
                      <a:pt x="61" y="129"/>
                    </a:lnTo>
                    <a:lnTo>
                      <a:pt x="73" y="135"/>
                    </a:lnTo>
                    <a:lnTo>
                      <a:pt x="89" y="139"/>
                    </a:lnTo>
                    <a:lnTo>
                      <a:pt x="111" y="141"/>
                    </a:lnTo>
                    <a:lnTo>
                      <a:pt x="131" y="139"/>
                    </a:lnTo>
                    <a:lnTo>
                      <a:pt x="148" y="135"/>
                    </a:lnTo>
                    <a:lnTo>
                      <a:pt x="160" y="129"/>
                    </a:lnTo>
                    <a:lnTo>
                      <a:pt x="168" y="119"/>
                    </a:lnTo>
                    <a:lnTo>
                      <a:pt x="173" y="108"/>
                    </a:lnTo>
                    <a:lnTo>
                      <a:pt x="176" y="96"/>
                    </a:lnTo>
                    <a:lnTo>
                      <a:pt x="177" y="82"/>
                    </a:lnTo>
                    <a:lnTo>
                      <a:pt x="176" y="70"/>
                    </a:lnTo>
                    <a:lnTo>
                      <a:pt x="173" y="58"/>
                    </a:lnTo>
                    <a:lnTo>
                      <a:pt x="169" y="48"/>
                    </a:lnTo>
                    <a:lnTo>
                      <a:pt x="160" y="40"/>
                    </a:lnTo>
                    <a:lnTo>
                      <a:pt x="149" y="34"/>
                    </a:lnTo>
                    <a:lnTo>
                      <a:pt x="133" y="29"/>
                    </a:lnTo>
                    <a:lnTo>
                      <a:pt x="111" y="28"/>
                    </a:lnTo>
                    <a:close/>
                    <a:moveTo>
                      <a:pt x="116" y="0"/>
                    </a:moveTo>
                    <a:lnTo>
                      <a:pt x="218" y="0"/>
                    </a:lnTo>
                    <a:lnTo>
                      <a:pt x="218" y="17"/>
                    </a:lnTo>
                    <a:lnTo>
                      <a:pt x="180" y="23"/>
                    </a:lnTo>
                    <a:lnTo>
                      <a:pt x="195" y="31"/>
                    </a:lnTo>
                    <a:lnTo>
                      <a:pt x="206" y="46"/>
                    </a:lnTo>
                    <a:lnTo>
                      <a:pt x="211" y="63"/>
                    </a:lnTo>
                    <a:lnTo>
                      <a:pt x="214" y="84"/>
                    </a:lnTo>
                    <a:lnTo>
                      <a:pt x="213" y="101"/>
                    </a:lnTo>
                    <a:lnTo>
                      <a:pt x="210" y="118"/>
                    </a:lnTo>
                    <a:lnTo>
                      <a:pt x="203" y="131"/>
                    </a:lnTo>
                    <a:lnTo>
                      <a:pt x="194" y="145"/>
                    </a:lnTo>
                    <a:lnTo>
                      <a:pt x="180" y="154"/>
                    </a:lnTo>
                    <a:lnTo>
                      <a:pt x="163" y="161"/>
                    </a:lnTo>
                    <a:lnTo>
                      <a:pt x="139" y="167"/>
                    </a:lnTo>
                    <a:lnTo>
                      <a:pt x="111" y="168"/>
                    </a:lnTo>
                    <a:lnTo>
                      <a:pt x="92" y="167"/>
                    </a:lnTo>
                    <a:lnTo>
                      <a:pt x="76" y="165"/>
                    </a:lnTo>
                    <a:lnTo>
                      <a:pt x="63" y="161"/>
                    </a:lnTo>
                    <a:lnTo>
                      <a:pt x="50" y="164"/>
                    </a:lnTo>
                    <a:lnTo>
                      <a:pt x="43" y="168"/>
                    </a:lnTo>
                    <a:lnTo>
                      <a:pt x="39" y="172"/>
                    </a:lnTo>
                    <a:lnTo>
                      <a:pt x="38" y="176"/>
                    </a:lnTo>
                    <a:lnTo>
                      <a:pt x="40" y="183"/>
                    </a:lnTo>
                    <a:lnTo>
                      <a:pt x="50" y="188"/>
                    </a:lnTo>
                    <a:lnTo>
                      <a:pt x="63" y="192"/>
                    </a:lnTo>
                    <a:lnTo>
                      <a:pt x="81" y="195"/>
                    </a:lnTo>
                    <a:lnTo>
                      <a:pt x="100" y="198"/>
                    </a:lnTo>
                    <a:lnTo>
                      <a:pt x="122" y="201"/>
                    </a:lnTo>
                    <a:lnTo>
                      <a:pt x="165" y="209"/>
                    </a:lnTo>
                    <a:lnTo>
                      <a:pt x="184" y="214"/>
                    </a:lnTo>
                    <a:lnTo>
                      <a:pt x="202" y="222"/>
                    </a:lnTo>
                    <a:lnTo>
                      <a:pt x="216" y="233"/>
                    </a:lnTo>
                    <a:lnTo>
                      <a:pt x="225" y="247"/>
                    </a:lnTo>
                    <a:lnTo>
                      <a:pt x="228" y="263"/>
                    </a:lnTo>
                    <a:lnTo>
                      <a:pt x="226" y="275"/>
                    </a:lnTo>
                    <a:lnTo>
                      <a:pt x="222" y="288"/>
                    </a:lnTo>
                    <a:lnTo>
                      <a:pt x="216" y="298"/>
                    </a:lnTo>
                    <a:lnTo>
                      <a:pt x="205" y="309"/>
                    </a:lnTo>
                    <a:lnTo>
                      <a:pt x="188" y="319"/>
                    </a:lnTo>
                    <a:lnTo>
                      <a:pt x="169" y="326"/>
                    </a:lnTo>
                    <a:lnTo>
                      <a:pt x="145" y="330"/>
                    </a:lnTo>
                    <a:lnTo>
                      <a:pt x="115" y="331"/>
                    </a:lnTo>
                    <a:lnTo>
                      <a:pt x="84" y="330"/>
                    </a:lnTo>
                    <a:lnTo>
                      <a:pt x="58" y="324"/>
                    </a:lnTo>
                    <a:lnTo>
                      <a:pt x="39" y="317"/>
                    </a:lnTo>
                    <a:lnTo>
                      <a:pt x="23" y="308"/>
                    </a:lnTo>
                    <a:lnTo>
                      <a:pt x="12" y="294"/>
                    </a:lnTo>
                    <a:lnTo>
                      <a:pt x="5" y="279"/>
                    </a:lnTo>
                    <a:lnTo>
                      <a:pt x="1" y="263"/>
                    </a:lnTo>
                    <a:lnTo>
                      <a:pt x="0" y="244"/>
                    </a:lnTo>
                    <a:lnTo>
                      <a:pt x="35" y="244"/>
                    </a:lnTo>
                    <a:lnTo>
                      <a:pt x="36" y="259"/>
                    </a:lnTo>
                    <a:lnTo>
                      <a:pt x="39" y="271"/>
                    </a:lnTo>
                    <a:lnTo>
                      <a:pt x="46" y="282"/>
                    </a:lnTo>
                    <a:lnTo>
                      <a:pt x="55" y="290"/>
                    </a:lnTo>
                    <a:lnTo>
                      <a:pt x="70" y="297"/>
                    </a:lnTo>
                    <a:lnTo>
                      <a:pt x="89" y="301"/>
                    </a:lnTo>
                    <a:lnTo>
                      <a:pt x="115" y="302"/>
                    </a:lnTo>
                    <a:lnTo>
                      <a:pt x="139" y="301"/>
                    </a:lnTo>
                    <a:lnTo>
                      <a:pt x="158" y="298"/>
                    </a:lnTo>
                    <a:lnTo>
                      <a:pt x="172" y="293"/>
                    </a:lnTo>
                    <a:lnTo>
                      <a:pt x="182" y="288"/>
                    </a:lnTo>
                    <a:lnTo>
                      <a:pt x="187" y="281"/>
                    </a:lnTo>
                    <a:lnTo>
                      <a:pt x="190" y="273"/>
                    </a:lnTo>
                    <a:lnTo>
                      <a:pt x="191" y="264"/>
                    </a:lnTo>
                    <a:lnTo>
                      <a:pt x="188" y="254"/>
                    </a:lnTo>
                    <a:lnTo>
                      <a:pt x="179" y="244"/>
                    </a:lnTo>
                    <a:lnTo>
                      <a:pt x="165" y="237"/>
                    </a:lnTo>
                    <a:lnTo>
                      <a:pt x="149" y="233"/>
                    </a:lnTo>
                    <a:lnTo>
                      <a:pt x="108" y="225"/>
                    </a:lnTo>
                    <a:lnTo>
                      <a:pt x="87" y="222"/>
                    </a:lnTo>
                    <a:lnTo>
                      <a:pt x="66" y="220"/>
                    </a:lnTo>
                    <a:lnTo>
                      <a:pt x="46" y="216"/>
                    </a:lnTo>
                    <a:lnTo>
                      <a:pt x="29" y="209"/>
                    </a:lnTo>
                    <a:lnTo>
                      <a:pt x="16" y="202"/>
                    </a:lnTo>
                    <a:lnTo>
                      <a:pt x="6" y="191"/>
                    </a:lnTo>
                    <a:lnTo>
                      <a:pt x="4" y="179"/>
                    </a:lnTo>
                    <a:lnTo>
                      <a:pt x="6" y="167"/>
                    </a:lnTo>
                    <a:lnTo>
                      <a:pt x="13" y="158"/>
                    </a:lnTo>
                    <a:lnTo>
                      <a:pt x="25" y="152"/>
                    </a:lnTo>
                    <a:lnTo>
                      <a:pt x="40" y="146"/>
                    </a:lnTo>
                    <a:lnTo>
                      <a:pt x="25" y="134"/>
                    </a:lnTo>
                    <a:lnTo>
                      <a:pt x="15" y="118"/>
                    </a:lnTo>
                    <a:lnTo>
                      <a:pt x="9" y="100"/>
                    </a:lnTo>
                    <a:lnTo>
                      <a:pt x="8" y="82"/>
                    </a:lnTo>
                    <a:lnTo>
                      <a:pt x="9" y="65"/>
                    </a:lnTo>
                    <a:lnTo>
                      <a:pt x="12" y="50"/>
                    </a:lnTo>
                    <a:lnTo>
                      <a:pt x="19" y="35"/>
                    </a:lnTo>
                    <a:lnTo>
                      <a:pt x="29" y="23"/>
                    </a:lnTo>
                    <a:lnTo>
                      <a:pt x="43" y="13"/>
                    </a:lnTo>
                    <a:lnTo>
                      <a:pt x="62" y="6"/>
                    </a:lnTo>
                    <a:lnTo>
                      <a:pt x="87" y="1"/>
                    </a:lnTo>
                    <a:lnTo>
                      <a:pt x="116" y="0"/>
                    </a:lnTo>
                    <a:close/>
                  </a:path>
                </a:pathLst>
              </a:custGeom>
              <a:grpFill/>
              <a:ln w="0">
                <a:noFill/>
                <a:prstDash val="solid"/>
                <a:round/>
                <a:headEnd/>
                <a:tailEnd/>
              </a:ln>
            </p:spPr>
            <p:txBody>
              <a:bodyPr/>
              <a:lstStyle/>
              <a:p>
                <a:pPr>
                  <a:defRPr/>
                </a:pPr>
                <a:endParaRPr lang="en-US" dirty="0">
                  <a:latin typeface="Arial" charset="0"/>
                </a:endParaRPr>
              </a:p>
            </p:txBody>
          </p:sp>
          <p:sp>
            <p:nvSpPr>
              <p:cNvPr id="72" name="Freeform 85"/>
              <p:cNvSpPr>
                <a:spLocks/>
              </p:cNvSpPr>
              <p:nvPr/>
            </p:nvSpPr>
            <p:spPr bwMode="auto">
              <a:xfrm>
                <a:off x="3807" y="2483"/>
                <a:ext cx="105" cy="162"/>
              </a:xfrm>
              <a:custGeom>
                <a:avLst/>
                <a:gdLst/>
                <a:ahLst/>
                <a:cxnLst>
                  <a:cxn ang="0">
                    <a:pos x="37" y="0"/>
                  </a:cxn>
                  <a:cxn ang="0">
                    <a:pos x="38" y="149"/>
                  </a:cxn>
                  <a:cxn ang="0">
                    <a:pos x="46" y="180"/>
                  </a:cxn>
                  <a:cxn ang="0">
                    <a:pos x="67" y="201"/>
                  </a:cxn>
                  <a:cxn ang="0">
                    <a:pos x="106" y="207"/>
                  </a:cxn>
                  <a:cxn ang="0">
                    <a:pos x="147" y="201"/>
                  </a:cxn>
                  <a:cxn ang="0">
                    <a:pos x="170" y="180"/>
                  </a:cxn>
                  <a:cxn ang="0">
                    <a:pos x="178" y="148"/>
                  </a:cxn>
                  <a:cxn ang="0">
                    <a:pos x="179" y="0"/>
                  </a:cxn>
                  <a:cxn ang="0">
                    <a:pos x="213" y="233"/>
                  </a:cxn>
                  <a:cxn ang="0">
                    <a:pos x="205" y="277"/>
                  </a:cxn>
                  <a:cxn ang="0">
                    <a:pos x="189" y="302"/>
                  </a:cxn>
                  <a:cxn ang="0">
                    <a:pos x="156" y="319"/>
                  </a:cxn>
                  <a:cxn ang="0">
                    <a:pos x="106" y="326"/>
                  </a:cxn>
                  <a:cxn ang="0">
                    <a:pos x="54" y="320"/>
                  </a:cxn>
                  <a:cxn ang="0">
                    <a:pos x="22" y="302"/>
                  </a:cxn>
                  <a:cxn ang="0">
                    <a:pos x="5" y="278"/>
                  </a:cxn>
                  <a:cxn ang="0">
                    <a:pos x="0" y="245"/>
                  </a:cxn>
                  <a:cxn ang="0">
                    <a:pos x="35" y="258"/>
                  </a:cxn>
                  <a:cxn ang="0">
                    <a:pos x="43" y="279"/>
                  </a:cxn>
                  <a:cxn ang="0">
                    <a:pos x="65" y="293"/>
                  </a:cxn>
                  <a:cxn ang="0">
                    <a:pos x="106" y="298"/>
                  </a:cxn>
                  <a:cxn ang="0">
                    <a:pos x="148" y="292"/>
                  </a:cxn>
                  <a:cxn ang="0">
                    <a:pos x="170" y="274"/>
                  </a:cxn>
                  <a:cxn ang="0">
                    <a:pos x="178" y="249"/>
                  </a:cxn>
                  <a:cxn ang="0">
                    <a:pos x="179" y="197"/>
                  </a:cxn>
                  <a:cxn ang="0">
                    <a:pos x="160" y="221"/>
                  </a:cxn>
                  <a:cxn ang="0">
                    <a:pos x="124" y="235"/>
                  </a:cxn>
                  <a:cxn ang="0">
                    <a:pos x="71" y="235"/>
                  </a:cxn>
                  <a:cxn ang="0">
                    <a:pos x="33" y="220"/>
                  </a:cxn>
                  <a:cxn ang="0">
                    <a:pos x="12" y="191"/>
                  </a:cxn>
                  <a:cxn ang="0">
                    <a:pos x="4" y="150"/>
                  </a:cxn>
                  <a:cxn ang="0">
                    <a:pos x="3" y="0"/>
                  </a:cxn>
                </a:cxnLst>
                <a:rect l="0" t="0" r="r" b="b"/>
                <a:pathLst>
                  <a:path w="213" h="326">
                    <a:moveTo>
                      <a:pt x="3" y="0"/>
                    </a:moveTo>
                    <a:lnTo>
                      <a:pt x="37" y="0"/>
                    </a:lnTo>
                    <a:lnTo>
                      <a:pt x="37" y="129"/>
                    </a:lnTo>
                    <a:lnTo>
                      <a:pt x="38" y="149"/>
                    </a:lnTo>
                    <a:lnTo>
                      <a:pt x="41" y="167"/>
                    </a:lnTo>
                    <a:lnTo>
                      <a:pt x="46" y="180"/>
                    </a:lnTo>
                    <a:lnTo>
                      <a:pt x="54" y="192"/>
                    </a:lnTo>
                    <a:lnTo>
                      <a:pt x="67" y="201"/>
                    </a:lnTo>
                    <a:lnTo>
                      <a:pt x="84" y="206"/>
                    </a:lnTo>
                    <a:lnTo>
                      <a:pt x="106" y="207"/>
                    </a:lnTo>
                    <a:lnTo>
                      <a:pt x="129" y="206"/>
                    </a:lnTo>
                    <a:lnTo>
                      <a:pt x="147" y="201"/>
                    </a:lnTo>
                    <a:lnTo>
                      <a:pt x="160" y="192"/>
                    </a:lnTo>
                    <a:lnTo>
                      <a:pt x="170" y="180"/>
                    </a:lnTo>
                    <a:lnTo>
                      <a:pt x="175" y="165"/>
                    </a:lnTo>
                    <a:lnTo>
                      <a:pt x="178" y="148"/>
                    </a:lnTo>
                    <a:lnTo>
                      <a:pt x="179" y="127"/>
                    </a:lnTo>
                    <a:lnTo>
                      <a:pt x="179" y="0"/>
                    </a:lnTo>
                    <a:lnTo>
                      <a:pt x="213" y="0"/>
                    </a:lnTo>
                    <a:lnTo>
                      <a:pt x="213" y="233"/>
                    </a:lnTo>
                    <a:lnTo>
                      <a:pt x="210" y="263"/>
                    </a:lnTo>
                    <a:lnTo>
                      <a:pt x="205" y="277"/>
                    </a:lnTo>
                    <a:lnTo>
                      <a:pt x="198" y="290"/>
                    </a:lnTo>
                    <a:lnTo>
                      <a:pt x="189" y="302"/>
                    </a:lnTo>
                    <a:lnTo>
                      <a:pt x="174" y="312"/>
                    </a:lnTo>
                    <a:lnTo>
                      <a:pt x="156" y="319"/>
                    </a:lnTo>
                    <a:lnTo>
                      <a:pt x="133" y="324"/>
                    </a:lnTo>
                    <a:lnTo>
                      <a:pt x="106" y="326"/>
                    </a:lnTo>
                    <a:lnTo>
                      <a:pt x="77" y="324"/>
                    </a:lnTo>
                    <a:lnTo>
                      <a:pt x="54" y="320"/>
                    </a:lnTo>
                    <a:lnTo>
                      <a:pt x="37" y="312"/>
                    </a:lnTo>
                    <a:lnTo>
                      <a:pt x="22" y="302"/>
                    </a:lnTo>
                    <a:lnTo>
                      <a:pt x="12" y="292"/>
                    </a:lnTo>
                    <a:lnTo>
                      <a:pt x="5" y="278"/>
                    </a:lnTo>
                    <a:lnTo>
                      <a:pt x="1" y="262"/>
                    </a:lnTo>
                    <a:lnTo>
                      <a:pt x="0" y="245"/>
                    </a:lnTo>
                    <a:lnTo>
                      <a:pt x="34" y="245"/>
                    </a:lnTo>
                    <a:lnTo>
                      <a:pt x="35" y="258"/>
                    </a:lnTo>
                    <a:lnTo>
                      <a:pt x="38" y="269"/>
                    </a:lnTo>
                    <a:lnTo>
                      <a:pt x="43" y="279"/>
                    </a:lnTo>
                    <a:lnTo>
                      <a:pt x="53" y="288"/>
                    </a:lnTo>
                    <a:lnTo>
                      <a:pt x="65" y="293"/>
                    </a:lnTo>
                    <a:lnTo>
                      <a:pt x="83" y="297"/>
                    </a:lnTo>
                    <a:lnTo>
                      <a:pt x="106" y="298"/>
                    </a:lnTo>
                    <a:lnTo>
                      <a:pt x="129" y="297"/>
                    </a:lnTo>
                    <a:lnTo>
                      <a:pt x="148" y="292"/>
                    </a:lnTo>
                    <a:lnTo>
                      <a:pt x="162" y="283"/>
                    </a:lnTo>
                    <a:lnTo>
                      <a:pt x="170" y="274"/>
                    </a:lnTo>
                    <a:lnTo>
                      <a:pt x="175" y="263"/>
                    </a:lnTo>
                    <a:lnTo>
                      <a:pt x="178" y="249"/>
                    </a:lnTo>
                    <a:lnTo>
                      <a:pt x="179" y="236"/>
                    </a:lnTo>
                    <a:lnTo>
                      <a:pt x="179" y="197"/>
                    </a:lnTo>
                    <a:lnTo>
                      <a:pt x="171" y="210"/>
                    </a:lnTo>
                    <a:lnTo>
                      <a:pt x="160" y="221"/>
                    </a:lnTo>
                    <a:lnTo>
                      <a:pt x="144" y="229"/>
                    </a:lnTo>
                    <a:lnTo>
                      <a:pt x="124" y="235"/>
                    </a:lnTo>
                    <a:lnTo>
                      <a:pt x="98" y="236"/>
                    </a:lnTo>
                    <a:lnTo>
                      <a:pt x="71" y="235"/>
                    </a:lnTo>
                    <a:lnTo>
                      <a:pt x="50" y="228"/>
                    </a:lnTo>
                    <a:lnTo>
                      <a:pt x="33" y="220"/>
                    </a:lnTo>
                    <a:lnTo>
                      <a:pt x="20" y="206"/>
                    </a:lnTo>
                    <a:lnTo>
                      <a:pt x="12" y="191"/>
                    </a:lnTo>
                    <a:lnTo>
                      <a:pt x="7" y="172"/>
                    </a:lnTo>
                    <a:lnTo>
                      <a:pt x="4" y="150"/>
                    </a:lnTo>
                    <a:lnTo>
                      <a:pt x="3" y="126"/>
                    </a:lnTo>
                    <a:lnTo>
                      <a:pt x="3" y="0"/>
                    </a:lnTo>
                    <a:close/>
                  </a:path>
                </a:pathLst>
              </a:custGeom>
              <a:grpFill/>
              <a:ln w="0">
                <a:noFill/>
                <a:prstDash val="solid"/>
                <a:round/>
                <a:headEnd/>
                <a:tailEnd/>
              </a:ln>
            </p:spPr>
            <p:txBody>
              <a:bodyPr/>
              <a:lstStyle/>
              <a:p>
                <a:pPr>
                  <a:defRPr/>
                </a:pPr>
                <a:endParaRPr lang="en-US" dirty="0">
                  <a:latin typeface="Arial" charset="0"/>
                </a:endParaRPr>
              </a:p>
            </p:txBody>
          </p:sp>
          <p:sp>
            <p:nvSpPr>
              <p:cNvPr id="73" name="Freeform 86"/>
              <p:cNvSpPr>
                <a:spLocks noEditPoints="1"/>
              </p:cNvSpPr>
              <p:nvPr/>
            </p:nvSpPr>
            <p:spPr bwMode="auto">
              <a:xfrm>
                <a:off x="1760" y="1676"/>
                <a:ext cx="2152" cy="645"/>
              </a:xfrm>
              <a:custGeom>
                <a:avLst/>
                <a:gdLst/>
                <a:ahLst/>
                <a:cxnLst>
                  <a:cxn ang="0">
                    <a:pos x="2007" y="18"/>
                  </a:cxn>
                  <a:cxn ang="0">
                    <a:pos x="3057" y="18"/>
                  </a:cxn>
                  <a:cxn ang="0">
                    <a:pos x="1756" y="1277"/>
                  </a:cxn>
                  <a:cxn ang="0">
                    <a:pos x="630" y="6"/>
                  </a:cxn>
                  <a:cxn ang="0">
                    <a:pos x="857" y="54"/>
                  </a:cxn>
                  <a:cxn ang="0">
                    <a:pos x="1004" y="163"/>
                  </a:cxn>
                  <a:cxn ang="0">
                    <a:pos x="1081" y="319"/>
                  </a:cxn>
                  <a:cxn ang="0">
                    <a:pos x="915" y="374"/>
                  </a:cxn>
                  <a:cxn ang="0">
                    <a:pos x="847" y="245"/>
                  </a:cxn>
                  <a:cxn ang="0">
                    <a:pos x="710" y="167"/>
                  </a:cxn>
                  <a:cxn ang="0">
                    <a:pos x="496" y="151"/>
                  </a:cxn>
                  <a:cxn ang="0">
                    <a:pos x="323" y="188"/>
                  </a:cxn>
                  <a:cxn ang="0">
                    <a:pos x="232" y="262"/>
                  </a:cxn>
                  <a:cxn ang="0">
                    <a:pos x="208" y="361"/>
                  </a:cxn>
                  <a:cxn ang="0">
                    <a:pos x="254" y="454"/>
                  </a:cxn>
                  <a:cxn ang="0">
                    <a:pos x="372" y="512"/>
                  </a:cxn>
                  <a:cxn ang="0">
                    <a:pos x="534" y="554"/>
                  </a:cxn>
                  <a:cxn ang="0">
                    <a:pos x="762" y="605"/>
                  </a:cxn>
                  <a:cxn ang="0">
                    <a:pos x="930" y="662"/>
                  </a:cxn>
                  <a:cxn ang="0">
                    <a:pos x="1061" y="753"/>
                  </a:cxn>
                  <a:cxn ang="0">
                    <a:pos x="1126" y="890"/>
                  </a:cxn>
                  <a:cxn ang="0">
                    <a:pos x="1112" y="1033"/>
                  </a:cxn>
                  <a:cxn ang="0">
                    <a:pos x="1035" y="1153"/>
                  </a:cxn>
                  <a:cxn ang="0">
                    <a:pos x="888" y="1244"/>
                  </a:cxn>
                  <a:cxn ang="0">
                    <a:pos x="663" y="1289"/>
                  </a:cxn>
                  <a:cxn ang="0">
                    <a:pos x="371" y="1272"/>
                  </a:cxn>
                  <a:cxn ang="0">
                    <a:pos x="156" y="1183"/>
                  </a:cxn>
                  <a:cxn ang="0">
                    <a:pos x="34" y="1024"/>
                  </a:cxn>
                  <a:cxn ang="0">
                    <a:pos x="182" y="861"/>
                  </a:cxn>
                  <a:cxn ang="0">
                    <a:pos x="236" y="1015"/>
                  </a:cxn>
                  <a:cxn ang="0">
                    <a:pos x="369" y="1110"/>
                  </a:cxn>
                  <a:cxn ang="0">
                    <a:pos x="589" y="1143"/>
                  </a:cxn>
                  <a:cxn ang="0">
                    <a:pos x="788" y="1117"/>
                  </a:cxn>
                  <a:cxn ang="0">
                    <a:pos x="902" y="1050"/>
                  </a:cxn>
                  <a:cxn ang="0">
                    <a:pos x="945" y="965"/>
                  </a:cxn>
                  <a:cxn ang="0">
                    <a:pos x="925" y="860"/>
                  </a:cxn>
                  <a:cxn ang="0">
                    <a:pos x="826" y="785"/>
                  </a:cxn>
                  <a:cxn ang="0">
                    <a:pos x="674" y="739"/>
                  </a:cxn>
                  <a:cxn ang="0">
                    <a:pos x="354" y="670"/>
                  </a:cxn>
                  <a:cxn ang="0">
                    <a:pos x="190" y="611"/>
                  </a:cxn>
                  <a:cxn ang="0">
                    <a:pos x="71" y="516"/>
                  </a:cxn>
                  <a:cxn ang="0">
                    <a:pos x="23" y="371"/>
                  </a:cxn>
                  <a:cxn ang="0">
                    <a:pos x="56" y="213"/>
                  </a:cxn>
                  <a:cxn ang="0">
                    <a:pos x="164" y="94"/>
                  </a:cxn>
                  <a:cxn ang="0">
                    <a:pos x="356" y="21"/>
                  </a:cxn>
                  <a:cxn ang="0">
                    <a:pos x="3798" y="0"/>
                  </a:cxn>
                  <a:cxn ang="0">
                    <a:pos x="4033" y="34"/>
                  </a:cxn>
                  <a:cxn ang="0">
                    <a:pos x="4185" y="132"/>
                  </a:cxn>
                  <a:cxn ang="0">
                    <a:pos x="4270" y="284"/>
                  </a:cxn>
                  <a:cxn ang="0">
                    <a:pos x="4302" y="485"/>
                  </a:cxn>
                  <a:cxn ang="0">
                    <a:pos x="4121" y="1277"/>
                  </a:cxn>
                  <a:cxn ang="0">
                    <a:pos x="4108" y="404"/>
                  </a:cxn>
                  <a:cxn ang="0">
                    <a:pos x="4055" y="269"/>
                  </a:cxn>
                  <a:cxn ang="0">
                    <a:pos x="3942" y="185"/>
                  </a:cxn>
                  <a:cxn ang="0">
                    <a:pos x="3748" y="156"/>
                  </a:cxn>
                  <a:cxn ang="0">
                    <a:pos x="3542" y="189"/>
                  </a:cxn>
                  <a:cxn ang="0">
                    <a:pos x="3421" y="284"/>
                  </a:cxn>
                  <a:cxn ang="0">
                    <a:pos x="3366" y="435"/>
                  </a:cxn>
                  <a:cxn ang="0">
                    <a:pos x="3357" y="1277"/>
                  </a:cxn>
                  <a:cxn ang="0">
                    <a:pos x="3313" y="242"/>
                  </a:cxn>
                  <a:cxn ang="0">
                    <a:pos x="3385" y="131"/>
                  </a:cxn>
                  <a:cxn ang="0">
                    <a:pos x="3520" y="45"/>
                  </a:cxn>
                  <a:cxn ang="0">
                    <a:pos x="3732" y="2"/>
                  </a:cxn>
                </a:cxnLst>
                <a:rect l="0" t="0" r="r" b="b"/>
                <a:pathLst>
                  <a:path w="4306" h="1292">
                    <a:moveTo>
                      <a:pt x="1162" y="18"/>
                    </a:moveTo>
                    <a:lnTo>
                      <a:pt x="1365" y="18"/>
                    </a:lnTo>
                    <a:lnTo>
                      <a:pt x="1664" y="1072"/>
                    </a:lnTo>
                    <a:lnTo>
                      <a:pt x="2007" y="18"/>
                    </a:lnTo>
                    <a:lnTo>
                      <a:pt x="2188" y="18"/>
                    </a:lnTo>
                    <a:lnTo>
                      <a:pt x="2539" y="1077"/>
                    </a:lnTo>
                    <a:lnTo>
                      <a:pt x="2859" y="18"/>
                    </a:lnTo>
                    <a:lnTo>
                      <a:pt x="3057" y="18"/>
                    </a:lnTo>
                    <a:lnTo>
                      <a:pt x="2654" y="1277"/>
                    </a:lnTo>
                    <a:lnTo>
                      <a:pt x="2442" y="1277"/>
                    </a:lnTo>
                    <a:lnTo>
                      <a:pt x="2095" y="232"/>
                    </a:lnTo>
                    <a:lnTo>
                      <a:pt x="1756" y="1277"/>
                    </a:lnTo>
                    <a:lnTo>
                      <a:pt x="1558" y="1277"/>
                    </a:lnTo>
                    <a:lnTo>
                      <a:pt x="1162" y="18"/>
                    </a:lnTo>
                    <a:close/>
                    <a:moveTo>
                      <a:pt x="559" y="3"/>
                    </a:moveTo>
                    <a:lnTo>
                      <a:pt x="630" y="6"/>
                    </a:lnTo>
                    <a:lnTo>
                      <a:pt x="694" y="11"/>
                    </a:lnTo>
                    <a:lnTo>
                      <a:pt x="754" y="22"/>
                    </a:lnTo>
                    <a:lnTo>
                      <a:pt x="808" y="37"/>
                    </a:lnTo>
                    <a:lnTo>
                      <a:pt x="857" y="54"/>
                    </a:lnTo>
                    <a:lnTo>
                      <a:pt x="900" y="76"/>
                    </a:lnTo>
                    <a:lnTo>
                      <a:pt x="940" y="102"/>
                    </a:lnTo>
                    <a:lnTo>
                      <a:pt x="974" y="131"/>
                    </a:lnTo>
                    <a:lnTo>
                      <a:pt x="1004" y="163"/>
                    </a:lnTo>
                    <a:lnTo>
                      <a:pt x="1029" y="198"/>
                    </a:lnTo>
                    <a:lnTo>
                      <a:pt x="1050" y="237"/>
                    </a:lnTo>
                    <a:lnTo>
                      <a:pt x="1067" y="276"/>
                    </a:lnTo>
                    <a:lnTo>
                      <a:pt x="1081" y="319"/>
                    </a:lnTo>
                    <a:lnTo>
                      <a:pt x="1090" y="366"/>
                    </a:lnTo>
                    <a:lnTo>
                      <a:pt x="1096" y="413"/>
                    </a:lnTo>
                    <a:lnTo>
                      <a:pt x="922" y="413"/>
                    </a:lnTo>
                    <a:lnTo>
                      <a:pt x="915" y="374"/>
                    </a:lnTo>
                    <a:lnTo>
                      <a:pt x="903" y="337"/>
                    </a:lnTo>
                    <a:lnTo>
                      <a:pt x="889" y="303"/>
                    </a:lnTo>
                    <a:lnTo>
                      <a:pt x="870" y="272"/>
                    </a:lnTo>
                    <a:lnTo>
                      <a:pt x="847" y="245"/>
                    </a:lnTo>
                    <a:lnTo>
                      <a:pt x="820" y="220"/>
                    </a:lnTo>
                    <a:lnTo>
                      <a:pt x="789" y="200"/>
                    </a:lnTo>
                    <a:lnTo>
                      <a:pt x="752" y="182"/>
                    </a:lnTo>
                    <a:lnTo>
                      <a:pt x="710" y="167"/>
                    </a:lnTo>
                    <a:lnTo>
                      <a:pt x="663" y="158"/>
                    </a:lnTo>
                    <a:lnTo>
                      <a:pt x="611" y="152"/>
                    </a:lnTo>
                    <a:lnTo>
                      <a:pt x="553" y="150"/>
                    </a:lnTo>
                    <a:lnTo>
                      <a:pt x="496" y="151"/>
                    </a:lnTo>
                    <a:lnTo>
                      <a:pt x="444" y="156"/>
                    </a:lnTo>
                    <a:lnTo>
                      <a:pt x="398" y="165"/>
                    </a:lnTo>
                    <a:lnTo>
                      <a:pt x="357" y="174"/>
                    </a:lnTo>
                    <a:lnTo>
                      <a:pt x="323" y="188"/>
                    </a:lnTo>
                    <a:lnTo>
                      <a:pt x="293" y="203"/>
                    </a:lnTo>
                    <a:lnTo>
                      <a:pt x="268" y="220"/>
                    </a:lnTo>
                    <a:lnTo>
                      <a:pt x="249" y="241"/>
                    </a:lnTo>
                    <a:lnTo>
                      <a:pt x="232" y="262"/>
                    </a:lnTo>
                    <a:lnTo>
                      <a:pt x="220" y="285"/>
                    </a:lnTo>
                    <a:lnTo>
                      <a:pt x="213" y="310"/>
                    </a:lnTo>
                    <a:lnTo>
                      <a:pt x="209" y="334"/>
                    </a:lnTo>
                    <a:lnTo>
                      <a:pt x="208" y="361"/>
                    </a:lnTo>
                    <a:lnTo>
                      <a:pt x="212" y="389"/>
                    </a:lnTo>
                    <a:lnTo>
                      <a:pt x="220" y="413"/>
                    </a:lnTo>
                    <a:lnTo>
                      <a:pt x="235" y="435"/>
                    </a:lnTo>
                    <a:lnTo>
                      <a:pt x="254" y="454"/>
                    </a:lnTo>
                    <a:lnTo>
                      <a:pt x="278" y="470"/>
                    </a:lnTo>
                    <a:lnTo>
                      <a:pt x="306" y="486"/>
                    </a:lnTo>
                    <a:lnTo>
                      <a:pt x="337" y="500"/>
                    </a:lnTo>
                    <a:lnTo>
                      <a:pt x="372" y="512"/>
                    </a:lnTo>
                    <a:lnTo>
                      <a:pt x="409" y="524"/>
                    </a:lnTo>
                    <a:lnTo>
                      <a:pt x="449" y="534"/>
                    </a:lnTo>
                    <a:lnTo>
                      <a:pt x="490" y="545"/>
                    </a:lnTo>
                    <a:lnTo>
                      <a:pt x="534" y="554"/>
                    </a:lnTo>
                    <a:lnTo>
                      <a:pt x="579" y="564"/>
                    </a:lnTo>
                    <a:lnTo>
                      <a:pt x="625" y="573"/>
                    </a:lnTo>
                    <a:lnTo>
                      <a:pt x="669" y="583"/>
                    </a:lnTo>
                    <a:lnTo>
                      <a:pt x="762" y="605"/>
                    </a:lnTo>
                    <a:lnTo>
                      <a:pt x="805" y="617"/>
                    </a:lnTo>
                    <a:lnTo>
                      <a:pt x="849" y="630"/>
                    </a:lnTo>
                    <a:lnTo>
                      <a:pt x="891" y="645"/>
                    </a:lnTo>
                    <a:lnTo>
                      <a:pt x="930" y="662"/>
                    </a:lnTo>
                    <a:lnTo>
                      <a:pt x="968" y="681"/>
                    </a:lnTo>
                    <a:lnTo>
                      <a:pt x="1002" y="702"/>
                    </a:lnTo>
                    <a:lnTo>
                      <a:pt x="1033" y="726"/>
                    </a:lnTo>
                    <a:lnTo>
                      <a:pt x="1061" y="753"/>
                    </a:lnTo>
                    <a:lnTo>
                      <a:pt x="1084" y="781"/>
                    </a:lnTo>
                    <a:lnTo>
                      <a:pt x="1103" y="814"/>
                    </a:lnTo>
                    <a:lnTo>
                      <a:pt x="1116" y="850"/>
                    </a:lnTo>
                    <a:lnTo>
                      <a:pt x="1126" y="890"/>
                    </a:lnTo>
                    <a:lnTo>
                      <a:pt x="1128" y="933"/>
                    </a:lnTo>
                    <a:lnTo>
                      <a:pt x="1127" y="966"/>
                    </a:lnTo>
                    <a:lnTo>
                      <a:pt x="1122" y="1000"/>
                    </a:lnTo>
                    <a:lnTo>
                      <a:pt x="1112" y="1033"/>
                    </a:lnTo>
                    <a:lnTo>
                      <a:pt x="1099" y="1065"/>
                    </a:lnTo>
                    <a:lnTo>
                      <a:pt x="1082" y="1095"/>
                    </a:lnTo>
                    <a:lnTo>
                      <a:pt x="1061" y="1125"/>
                    </a:lnTo>
                    <a:lnTo>
                      <a:pt x="1035" y="1153"/>
                    </a:lnTo>
                    <a:lnTo>
                      <a:pt x="1005" y="1179"/>
                    </a:lnTo>
                    <a:lnTo>
                      <a:pt x="971" y="1204"/>
                    </a:lnTo>
                    <a:lnTo>
                      <a:pt x="932" y="1225"/>
                    </a:lnTo>
                    <a:lnTo>
                      <a:pt x="888" y="1244"/>
                    </a:lnTo>
                    <a:lnTo>
                      <a:pt x="839" y="1261"/>
                    </a:lnTo>
                    <a:lnTo>
                      <a:pt x="786" y="1274"/>
                    </a:lnTo>
                    <a:lnTo>
                      <a:pt x="727" y="1284"/>
                    </a:lnTo>
                    <a:lnTo>
                      <a:pt x="663" y="1289"/>
                    </a:lnTo>
                    <a:lnTo>
                      <a:pt x="593" y="1292"/>
                    </a:lnTo>
                    <a:lnTo>
                      <a:pt x="513" y="1289"/>
                    </a:lnTo>
                    <a:lnTo>
                      <a:pt x="439" y="1282"/>
                    </a:lnTo>
                    <a:lnTo>
                      <a:pt x="371" y="1272"/>
                    </a:lnTo>
                    <a:lnTo>
                      <a:pt x="308" y="1257"/>
                    </a:lnTo>
                    <a:lnTo>
                      <a:pt x="251" y="1236"/>
                    </a:lnTo>
                    <a:lnTo>
                      <a:pt x="201" y="1212"/>
                    </a:lnTo>
                    <a:lnTo>
                      <a:pt x="156" y="1183"/>
                    </a:lnTo>
                    <a:lnTo>
                      <a:pt x="117" y="1151"/>
                    </a:lnTo>
                    <a:lnTo>
                      <a:pt x="84" y="1113"/>
                    </a:lnTo>
                    <a:lnTo>
                      <a:pt x="56" y="1071"/>
                    </a:lnTo>
                    <a:lnTo>
                      <a:pt x="34" y="1024"/>
                    </a:lnTo>
                    <a:lnTo>
                      <a:pt x="18" y="974"/>
                    </a:lnTo>
                    <a:lnTo>
                      <a:pt x="5" y="920"/>
                    </a:lnTo>
                    <a:lnTo>
                      <a:pt x="0" y="861"/>
                    </a:lnTo>
                    <a:lnTo>
                      <a:pt x="182" y="861"/>
                    </a:lnTo>
                    <a:lnTo>
                      <a:pt x="189" y="905"/>
                    </a:lnTo>
                    <a:lnTo>
                      <a:pt x="200" y="946"/>
                    </a:lnTo>
                    <a:lnTo>
                      <a:pt x="216" y="981"/>
                    </a:lnTo>
                    <a:lnTo>
                      <a:pt x="236" y="1015"/>
                    </a:lnTo>
                    <a:lnTo>
                      <a:pt x="262" y="1043"/>
                    </a:lnTo>
                    <a:lnTo>
                      <a:pt x="293" y="1069"/>
                    </a:lnTo>
                    <a:lnTo>
                      <a:pt x="329" y="1092"/>
                    </a:lnTo>
                    <a:lnTo>
                      <a:pt x="369" y="1110"/>
                    </a:lnTo>
                    <a:lnTo>
                      <a:pt x="417" y="1124"/>
                    </a:lnTo>
                    <a:lnTo>
                      <a:pt x="469" y="1134"/>
                    </a:lnTo>
                    <a:lnTo>
                      <a:pt x="526" y="1140"/>
                    </a:lnTo>
                    <a:lnTo>
                      <a:pt x="589" y="1143"/>
                    </a:lnTo>
                    <a:lnTo>
                      <a:pt x="648" y="1141"/>
                    </a:lnTo>
                    <a:lnTo>
                      <a:pt x="699" y="1136"/>
                    </a:lnTo>
                    <a:lnTo>
                      <a:pt x="747" y="1128"/>
                    </a:lnTo>
                    <a:lnTo>
                      <a:pt x="788" y="1117"/>
                    </a:lnTo>
                    <a:lnTo>
                      <a:pt x="823" y="1103"/>
                    </a:lnTo>
                    <a:lnTo>
                      <a:pt x="854" y="1087"/>
                    </a:lnTo>
                    <a:lnTo>
                      <a:pt x="880" y="1069"/>
                    </a:lnTo>
                    <a:lnTo>
                      <a:pt x="902" y="1050"/>
                    </a:lnTo>
                    <a:lnTo>
                      <a:pt x="918" y="1030"/>
                    </a:lnTo>
                    <a:lnTo>
                      <a:pt x="932" y="1009"/>
                    </a:lnTo>
                    <a:lnTo>
                      <a:pt x="940" y="986"/>
                    </a:lnTo>
                    <a:lnTo>
                      <a:pt x="945" y="965"/>
                    </a:lnTo>
                    <a:lnTo>
                      <a:pt x="948" y="943"/>
                    </a:lnTo>
                    <a:lnTo>
                      <a:pt x="947" y="912"/>
                    </a:lnTo>
                    <a:lnTo>
                      <a:pt x="938" y="884"/>
                    </a:lnTo>
                    <a:lnTo>
                      <a:pt x="925" y="860"/>
                    </a:lnTo>
                    <a:lnTo>
                      <a:pt x="907" y="838"/>
                    </a:lnTo>
                    <a:lnTo>
                      <a:pt x="884" y="818"/>
                    </a:lnTo>
                    <a:lnTo>
                      <a:pt x="857" y="802"/>
                    </a:lnTo>
                    <a:lnTo>
                      <a:pt x="826" y="785"/>
                    </a:lnTo>
                    <a:lnTo>
                      <a:pt x="792" y="772"/>
                    </a:lnTo>
                    <a:lnTo>
                      <a:pt x="755" y="759"/>
                    </a:lnTo>
                    <a:lnTo>
                      <a:pt x="716" y="749"/>
                    </a:lnTo>
                    <a:lnTo>
                      <a:pt x="674" y="739"/>
                    </a:lnTo>
                    <a:lnTo>
                      <a:pt x="630" y="728"/>
                    </a:lnTo>
                    <a:lnTo>
                      <a:pt x="585" y="720"/>
                    </a:lnTo>
                    <a:lnTo>
                      <a:pt x="447" y="692"/>
                    </a:lnTo>
                    <a:lnTo>
                      <a:pt x="354" y="670"/>
                    </a:lnTo>
                    <a:lnTo>
                      <a:pt x="311" y="658"/>
                    </a:lnTo>
                    <a:lnTo>
                      <a:pt x="269" y="644"/>
                    </a:lnTo>
                    <a:lnTo>
                      <a:pt x="228" y="629"/>
                    </a:lnTo>
                    <a:lnTo>
                      <a:pt x="190" y="611"/>
                    </a:lnTo>
                    <a:lnTo>
                      <a:pt x="155" y="591"/>
                    </a:lnTo>
                    <a:lnTo>
                      <a:pt x="124" y="569"/>
                    </a:lnTo>
                    <a:lnTo>
                      <a:pt x="95" y="545"/>
                    </a:lnTo>
                    <a:lnTo>
                      <a:pt x="71" y="516"/>
                    </a:lnTo>
                    <a:lnTo>
                      <a:pt x="52" y="486"/>
                    </a:lnTo>
                    <a:lnTo>
                      <a:pt x="37" y="451"/>
                    </a:lnTo>
                    <a:lnTo>
                      <a:pt x="27" y="413"/>
                    </a:lnTo>
                    <a:lnTo>
                      <a:pt x="23" y="371"/>
                    </a:lnTo>
                    <a:lnTo>
                      <a:pt x="24" y="329"/>
                    </a:lnTo>
                    <a:lnTo>
                      <a:pt x="31" y="288"/>
                    </a:lnTo>
                    <a:lnTo>
                      <a:pt x="41" y="250"/>
                    </a:lnTo>
                    <a:lnTo>
                      <a:pt x="56" y="213"/>
                    </a:lnTo>
                    <a:lnTo>
                      <a:pt x="76" y="181"/>
                    </a:lnTo>
                    <a:lnTo>
                      <a:pt x="100" y="148"/>
                    </a:lnTo>
                    <a:lnTo>
                      <a:pt x="130" y="120"/>
                    </a:lnTo>
                    <a:lnTo>
                      <a:pt x="164" y="94"/>
                    </a:lnTo>
                    <a:lnTo>
                      <a:pt x="205" y="71"/>
                    </a:lnTo>
                    <a:lnTo>
                      <a:pt x="250" y="50"/>
                    </a:lnTo>
                    <a:lnTo>
                      <a:pt x="300" y="34"/>
                    </a:lnTo>
                    <a:lnTo>
                      <a:pt x="356" y="21"/>
                    </a:lnTo>
                    <a:lnTo>
                      <a:pt x="418" y="11"/>
                    </a:lnTo>
                    <a:lnTo>
                      <a:pt x="486" y="4"/>
                    </a:lnTo>
                    <a:lnTo>
                      <a:pt x="559" y="3"/>
                    </a:lnTo>
                    <a:close/>
                    <a:moveTo>
                      <a:pt x="3798" y="0"/>
                    </a:moveTo>
                    <a:lnTo>
                      <a:pt x="3866" y="3"/>
                    </a:lnTo>
                    <a:lnTo>
                      <a:pt x="3927" y="8"/>
                    </a:lnTo>
                    <a:lnTo>
                      <a:pt x="3983" y="19"/>
                    </a:lnTo>
                    <a:lnTo>
                      <a:pt x="4033" y="34"/>
                    </a:lnTo>
                    <a:lnTo>
                      <a:pt x="4079" y="53"/>
                    </a:lnTo>
                    <a:lnTo>
                      <a:pt x="4119" y="75"/>
                    </a:lnTo>
                    <a:lnTo>
                      <a:pt x="4154" y="102"/>
                    </a:lnTo>
                    <a:lnTo>
                      <a:pt x="4185" y="132"/>
                    </a:lnTo>
                    <a:lnTo>
                      <a:pt x="4211" y="165"/>
                    </a:lnTo>
                    <a:lnTo>
                      <a:pt x="4234" y="201"/>
                    </a:lnTo>
                    <a:lnTo>
                      <a:pt x="4253" y="242"/>
                    </a:lnTo>
                    <a:lnTo>
                      <a:pt x="4270" y="284"/>
                    </a:lnTo>
                    <a:lnTo>
                      <a:pt x="4282" y="330"/>
                    </a:lnTo>
                    <a:lnTo>
                      <a:pt x="4291" y="379"/>
                    </a:lnTo>
                    <a:lnTo>
                      <a:pt x="4298" y="431"/>
                    </a:lnTo>
                    <a:lnTo>
                      <a:pt x="4302" y="485"/>
                    </a:lnTo>
                    <a:lnTo>
                      <a:pt x="4305" y="542"/>
                    </a:lnTo>
                    <a:lnTo>
                      <a:pt x="4306" y="601"/>
                    </a:lnTo>
                    <a:lnTo>
                      <a:pt x="4306" y="1277"/>
                    </a:lnTo>
                    <a:lnTo>
                      <a:pt x="4121" y="1277"/>
                    </a:lnTo>
                    <a:lnTo>
                      <a:pt x="4121" y="535"/>
                    </a:lnTo>
                    <a:lnTo>
                      <a:pt x="4119" y="489"/>
                    </a:lnTo>
                    <a:lnTo>
                      <a:pt x="4115" y="444"/>
                    </a:lnTo>
                    <a:lnTo>
                      <a:pt x="4108" y="404"/>
                    </a:lnTo>
                    <a:lnTo>
                      <a:pt x="4100" y="366"/>
                    </a:lnTo>
                    <a:lnTo>
                      <a:pt x="4088" y="330"/>
                    </a:lnTo>
                    <a:lnTo>
                      <a:pt x="4074" y="299"/>
                    </a:lnTo>
                    <a:lnTo>
                      <a:pt x="4055" y="269"/>
                    </a:lnTo>
                    <a:lnTo>
                      <a:pt x="4033" y="243"/>
                    </a:lnTo>
                    <a:lnTo>
                      <a:pt x="4007" y="220"/>
                    </a:lnTo>
                    <a:lnTo>
                      <a:pt x="3978" y="201"/>
                    </a:lnTo>
                    <a:lnTo>
                      <a:pt x="3942" y="185"/>
                    </a:lnTo>
                    <a:lnTo>
                      <a:pt x="3901" y="173"/>
                    </a:lnTo>
                    <a:lnTo>
                      <a:pt x="3857" y="163"/>
                    </a:lnTo>
                    <a:lnTo>
                      <a:pt x="3805" y="158"/>
                    </a:lnTo>
                    <a:lnTo>
                      <a:pt x="3748" y="156"/>
                    </a:lnTo>
                    <a:lnTo>
                      <a:pt x="3687" y="159"/>
                    </a:lnTo>
                    <a:lnTo>
                      <a:pt x="3633" y="165"/>
                    </a:lnTo>
                    <a:lnTo>
                      <a:pt x="3584" y="175"/>
                    </a:lnTo>
                    <a:lnTo>
                      <a:pt x="3542" y="189"/>
                    </a:lnTo>
                    <a:lnTo>
                      <a:pt x="3504" y="207"/>
                    </a:lnTo>
                    <a:lnTo>
                      <a:pt x="3472" y="228"/>
                    </a:lnTo>
                    <a:lnTo>
                      <a:pt x="3444" y="254"/>
                    </a:lnTo>
                    <a:lnTo>
                      <a:pt x="3421" y="284"/>
                    </a:lnTo>
                    <a:lnTo>
                      <a:pt x="3402" y="317"/>
                    </a:lnTo>
                    <a:lnTo>
                      <a:pt x="3387" y="352"/>
                    </a:lnTo>
                    <a:lnTo>
                      <a:pt x="3376" y="393"/>
                    </a:lnTo>
                    <a:lnTo>
                      <a:pt x="3366" y="435"/>
                    </a:lnTo>
                    <a:lnTo>
                      <a:pt x="3361" y="482"/>
                    </a:lnTo>
                    <a:lnTo>
                      <a:pt x="3358" y="531"/>
                    </a:lnTo>
                    <a:lnTo>
                      <a:pt x="3357" y="584"/>
                    </a:lnTo>
                    <a:lnTo>
                      <a:pt x="3357" y="1277"/>
                    </a:lnTo>
                    <a:lnTo>
                      <a:pt x="3174" y="1277"/>
                    </a:lnTo>
                    <a:lnTo>
                      <a:pt x="3174" y="18"/>
                    </a:lnTo>
                    <a:lnTo>
                      <a:pt x="3259" y="18"/>
                    </a:lnTo>
                    <a:lnTo>
                      <a:pt x="3313" y="242"/>
                    </a:lnTo>
                    <a:lnTo>
                      <a:pt x="3326" y="212"/>
                    </a:lnTo>
                    <a:lnTo>
                      <a:pt x="3342" y="184"/>
                    </a:lnTo>
                    <a:lnTo>
                      <a:pt x="3362" y="156"/>
                    </a:lnTo>
                    <a:lnTo>
                      <a:pt x="3385" y="131"/>
                    </a:lnTo>
                    <a:lnTo>
                      <a:pt x="3413" y="106"/>
                    </a:lnTo>
                    <a:lnTo>
                      <a:pt x="3444" y="83"/>
                    </a:lnTo>
                    <a:lnTo>
                      <a:pt x="3481" y="63"/>
                    </a:lnTo>
                    <a:lnTo>
                      <a:pt x="3520" y="45"/>
                    </a:lnTo>
                    <a:lnTo>
                      <a:pt x="3566" y="30"/>
                    </a:lnTo>
                    <a:lnTo>
                      <a:pt x="3616" y="16"/>
                    </a:lnTo>
                    <a:lnTo>
                      <a:pt x="3671" y="8"/>
                    </a:lnTo>
                    <a:lnTo>
                      <a:pt x="3732" y="2"/>
                    </a:lnTo>
                    <a:lnTo>
                      <a:pt x="3798" y="0"/>
                    </a:lnTo>
                    <a:close/>
                  </a:path>
                </a:pathLst>
              </a:custGeom>
              <a:grpFill/>
              <a:ln w="0">
                <a:noFill/>
                <a:prstDash val="solid"/>
                <a:round/>
                <a:headEnd/>
                <a:tailEnd/>
              </a:ln>
            </p:spPr>
            <p:txBody>
              <a:bodyPr/>
              <a:lstStyle/>
              <a:p>
                <a:pPr>
                  <a:defRPr/>
                </a:pPr>
                <a:endParaRPr lang="en-US" dirty="0">
                  <a:latin typeface="Arial" charset="0"/>
                </a:endParaRPr>
              </a:p>
            </p:txBody>
          </p:sp>
          <p:sp>
            <p:nvSpPr>
              <p:cNvPr id="74" name="Freeform 87"/>
              <p:cNvSpPr>
                <a:spLocks noEditPoints="1"/>
              </p:cNvSpPr>
              <p:nvPr/>
            </p:nvSpPr>
            <p:spPr bwMode="auto">
              <a:xfrm>
                <a:off x="3928" y="2442"/>
                <a:ext cx="67" cy="67"/>
              </a:xfrm>
              <a:custGeom>
                <a:avLst/>
                <a:gdLst/>
                <a:ahLst/>
                <a:cxnLst>
                  <a:cxn ang="0">
                    <a:pos x="53" y="63"/>
                  </a:cxn>
                  <a:cxn ang="0">
                    <a:pos x="82" y="60"/>
                  </a:cxn>
                  <a:cxn ang="0">
                    <a:pos x="86" y="53"/>
                  </a:cxn>
                  <a:cxn ang="0">
                    <a:pos x="84" y="42"/>
                  </a:cxn>
                  <a:cxn ang="0">
                    <a:pos x="53" y="38"/>
                  </a:cxn>
                  <a:cxn ang="0">
                    <a:pos x="71" y="29"/>
                  </a:cxn>
                  <a:cxn ang="0">
                    <a:pos x="91" y="34"/>
                  </a:cxn>
                  <a:cxn ang="0">
                    <a:pos x="98" y="51"/>
                  </a:cxn>
                  <a:cxn ang="0">
                    <a:pos x="96" y="60"/>
                  </a:cxn>
                  <a:cxn ang="0">
                    <a:pos x="91" y="67"/>
                  </a:cxn>
                  <a:cxn ang="0">
                    <a:pos x="101" y="105"/>
                  </a:cxn>
                  <a:cxn ang="0">
                    <a:pos x="67" y="72"/>
                  </a:cxn>
                  <a:cxn ang="0">
                    <a:pos x="53" y="105"/>
                  </a:cxn>
                  <a:cxn ang="0">
                    <a:pos x="42" y="29"/>
                  </a:cxn>
                  <a:cxn ang="0">
                    <a:pos x="50" y="14"/>
                  </a:cxn>
                  <a:cxn ang="0">
                    <a:pos x="23" y="34"/>
                  </a:cxn>
                  <a:cxn ang="0">
                    <a:pos x="14" y="67"/>
                  </a:cxn>
                  <a:cxn ang="0">
                    <a:pos x="23" y="101"/>
                  </a:cxn>
                  <a:cxn ang="0">
                    <a:pos x="50" y="120"/>
                  </a:cxn>
                  <a:cxn ang="0">
                    <a:pos x="86" y="120"/>
                  </a:cxn>
                  <a:cxn ang="0">
                    <a:pos x="111" y="101"/>
                  </a:cxn>
                  <a:cxn ang="0">
                    <a:pos x="121" y="67"/>
                  </a:cxn>
                  <a:cxn ang="0">
                    <a:pos x="111" y="34"/>
                  </a:cxn>
                  <a:cxn ang="0">
                    <a:pos x="86" y="14"/>
                  </a:cxn>
                  <a:cxn ang="0">
                    <a:pos x="68" y="0"/>
                  </a:cxn>
                  <a:cxn ang="0">
                    <a:pos x="106" y="13"/>
                  </a:cxn>
                  <a:cxn ang="0">
                    <a:pos x="130" y="45"/>
                  </a:cxn>
                  <a:cxn ang="0">
                    <a:pos x="130" y="89"/>
                  </a:cxn>
                  <a:cxn ang="0">
                    <a:pos x="106" y="121"/>
                  </a:cxn>
                  <a:cxn ang="0">
                    <a:pos x="68" y="133"/>
                  </a:cxn>
                  <a:cxn ang="0">
                    <a:pos x="29" y="121"/>
                  </a:cxn>
                  <a:cxn ang="0">
                    <a:pos x="4" y="89"/>
                  </a:cxn>
                  <a:cxn ang="0">
                    <a:pos x="4" y="45"/>
                  </a:cxn>
                  <a:cxn ang="0">
                    <a:pos x="29" y="13"/>
                  </a:cxn>
                  <a:cxn ang="0">
                    <a:pos x="68" y="0"/>
                  </a:cxn>
                </a:cxnLst>
                <a:rect l="0" t="0" r="r" b="b"/>
                <a:pathLst>
                  <a:path w="134" h="133">
                    <a:moveTo>
                      <a:pt x="53" y="38"/>
                    </a:moveTo>
                    <a:lnTo>
                      <a:pt x="53" y="63"/>
                    </a:lnTo>
                    <a:lnTo>
                      <a:pt x="76" y="63"/>
                    </a:lnTo>
                    <a:lnTo>
                      <a:pt x="82" y="60"/>
                    </a:lnTo>
                    <a:lnTo>
                      <a:pt x="84" y="57"/>
                    </a:lnTo>
                    <a:lnTo>
                      <a:pt x="86" y="53"/>
                    </a:lnTo>
                    <a:lnTo>
                      <a:pt x="86" y="45"/>
                    </a:lnTo>
                    <a:lnTo>
                      <a:pt x="84" y="42"/>
                    </a:lnTo>
                    <a:lnTo>
                      <a:pt x="76" y="38"/>
                    </a:lnTo>
                    <a:lnTo>
                      <a:pt x="53" y="38"/>
                    </a:lnTo>
                    <a:close/>
                    <a:moveTo>
                      <a:pt x="42" y="29"/>
                    </a:moveTo>
                    <a:lnTo>
                      <a:pt x="71" y="29"/>
                    </a:lnTo>
                    <a:lnTo>
                      <a:pt x="83" y="30"/>
                    </a:lnTo>
                    <a:lnTo>
                      <a:pt x="91" y="34"/>
                    </a:lnTo>
                    <a:lnTo>
                      <a:pt x="96" y="41"/>
                    </a:lnTo>
                    <a:lnTo>
                      <a:pt x="98" y="51"/>
                    </a:lnTo>
                    <a:lnTo>
                      <a:pt x="98" y="56"/>
                    </a:lnTo>
                    <a:lnTo>
                      <a:pt x="96" y="60"/>
                    </a:lnTo>
                    <a:lnTo>
                      <a:pt x="94" y="64"/>
                    </a:lnTo>
                    <a:lnTo>
                      <a:pt x="91" y="67"/>
                    </a:lnTo>
                    <a:lnTo>
                      <a:pt x="79" y="71"/>
                    </a:lnTo>
                    <a:lnTo>
                      <a:pt x="101" y="105"/>
                    </a:lnTo>
                    <a:lnTo>
                      <a:pt x="87" y="105"/>
                    </a:lnTo>
                    <a:lnTo>
                      <a:pt x="67" y="72"/>
                    </a:lnTo>
                    <a:lnTo>
                      <a:pt x="53" y="72"/>
                    </a:lnTo>
                    <a:lnTo>
                      <a:pt x="53" y="105"/>
                    </a:lnTo>
                    <a:lnTo>
                      <a:pt x="42" y="105"/>
                    </a:lnTo>
                    <a:lnTo>
                      <a:pt x="42" y="29"/>
                    </a:lnTo>
                    <a:close/>
                    <a:moveTo>
                      <a:pt x="68" y="11"/>
                    </a:moveTo>
                    <a:lnTo>
                      <a:pt x="50" y="14"/>
                    </a:lnTo>
                    <a:lnTo>
                      <a:pt x="35" y="22"/>
                    </a:lnTo>
                    <a:lnTo>
                      <a:pt x="23" y="34"/>
                    </a:lnTo>
                    <a:lnTo>
                      <a:pt x="16" y="49"/>
                    </a:lnTo>
                    <a:lnTo>
                      <a:pt x="14" y="67"/>
                    </a:lnTo>
                    <a:lnTo>
                      <a:pt x="16" y="85"/>
                    </a:lnTo>
                    <a:lnTo>
                      <a:pt x="23" y="101"/>
                    </a:lnTo>
                    <a:lnTo>
                      <a:pt x="35" y="112"/>
                    </a:lnTo>
                    <a:lnTo>
                      <a:pt x="50" y="120"/>
                    </a:lnTo>
                    <a:lnTo>
                      <a:pt x="68" y="123"/>
                    </a:lnTo>
                    <a:lnTo>
                      <a:pt x="86" y="120"/>
                    </a:lnTo>
                    <a:lnTo>
                      <a:pt x="99" y="112"/>
                    </a:lnTo>
                    <a:lnTo>
                      <a:pt x="111" y="101"/>
                    </a:lnTo>
                    <a:lnTo>
                      <a:pt x="118" y="85"/>
                    </a:lnTo>
                    <a:lnTo>
                      <a:pt x="121" y="67"/>
                    </a:lnTo>
                    <a:lnTo>
                      <a:pt x="118" y="49"/>
                    </a:lnTo>
                    <a:lnTo>
                      <a:pt x="111" y="34"/>
                    </a:lnTo>
                    <a:lnTo>
                      <a:pt x="99" y="22"/>
                    </a:lnTo>
                    <a:lnTo>
                      <a:pt x="86" y="14"/>
                    </a:lnTo>
                    <a:lnTo>
                      <a:pt x="68" y="11"/>
                    </a:lnTo>
                    <a:close/>
                    <a:moveTo>
                      <a:pt x="68" y="0"/>
                    </a:moveTo>
                    <a:lnTo>
                      <a:pt x="88" y="3"/>
                    </a:lnTo>
                    <a:lnTo>
                      <a:pt x="106" y="13"/>
                    </a:lnTo>
                    <a:lnTo>
                      <a:pt x="121" y="28"/>
                    </a:lnTo>
                    <a:lnTo>
                      <a:pt x="130" y="45"/>
                    </a:lnTo>
                    <a:lnTo>
                      <a:pt x="134" y="67"/>
                    </a:lnTo>
                    <a:lnTo>
                      <a:pt x="130" y="89"/>
                    </a:lnTo>
                    <a:lnTo>
                      <a:pt x="121" y="106"/>
                    </a:lnTo>
                    <a:lnTo>
                      <a:pt x="106" y="121"/>
                    </a:lnTo>
                    <a:lnTo>
                      <a:pt x="88" y="131"/>
                    </a:lnTo>
                    <a:lnTo>
                      <a:pt x="68" y="133"/>
                    </a:lnTo>
                    <a:lnTo>
                      <a:pt x="46" y="131"/>
                    </a:lnTo>
                    <a:lnTo>
                      <a:pt x="29" y="121"/>
                    </a:lnTo>
                    <a:lnTo>
                      <a:pt x="14" y="106"/>
                    </a:lnTo>
                    <a:lnTo>
                      <a:pt x="4" y="89"/>
                    </a:lnTo>
                    <a:lnTo>
                      <a:pt x="0" y="67"/>
                    </a:lnTo>
                    <a:lnTo>
                      <a:pt x="4" y="45"/>
                    </a:lnTo>
                    <a:lnTo>
                      <a:pt x="14" y="28"/>
                    </a:lnTo>
                    <a:lnTo>
                      <a:pt x="29" y="13"/>
                    </a:lnTo>
                    <a:lnTo>
                      <a:pt x="46" y="3"/>
                    </a:lnTo>
                    <a:lnTo>
                      <a:pt x="68" y="0"/>
                    </a:lnTo>
                    <a:close/>
                  </a:path>
                </a:pathLst>
              </a:custGeom>
              <a:grpFill/>
              <a:ln w="0">
                <a:noFill/>
                <a:prstDash val="solid"/>
                <a:round/>
                <a:headEnd/>
                <a:tailEnd/>
              </a:ln>
            </p:spPr>
            <p:txBody>
              <a:bodyPr/>
              <a:lstStyle/>
              <a:p>
                <a:pPr>
                  <a:defRPr/>
                </a:pPr>
                <a:endParaRPr lang="en-US" dirty="0">
                  <a:latin typeface="Arial" charset="0"/>
                </a:endParaRPr>
              </a:p>
            </p:txBody>
          </p:sp>
        </p:grpSp>
      </p:grpSp>
      <p:pic>
        <p:nvPicPr>
          <p:cNvPr id="37" name="Picture 2" descr="K:\Shared Data\Corporate Communications\Ongoing\Hydraulic Fracing Issues Presentation\Oct 2011\Albany\wellbore_xsection_good.png"/>
          <p:cNvPicPr>
            <a:picLocks noChangeAspect="1" noChangeArrowheads="1"/>
          </p:cNvPicPr>
          <p:nvPr/>
        </p:nvPicPr>
        <p:blipFill>
          <a:blip r:embed="rId8" cstate="print"/>
          <a:srcRect l="12398" t="2083" r="72031" b="2137"/>
          <a:stretch>
            <a:fillRect/>
          </a:stretch>
        </p:blipFill>
        <p:spPr bwMode="auto">
          <a:xfrm>
            <a:off x="1819275" y="28574"/>
            <a:ext cx="1685925" cy="6829426"/>
          </a:xfrm>
          <a:prstGeom prst="rect">
            <a:avLst/>
          </a:prstGeom>
          <a:noFill/>
        </p:spPr>
      </p:pic>
      <p:grpSp>
        <p:nvGrpSpPr>
          <p:cNvPr id="75" name="Group 74"/>
          <p:cNvGrpSpPr/>
          <p:nvPr/>
        </p:nvGrpSpPr>
        <p:grpSpPr>
          <a:xfrm>
            <a:off x="32031" y="1189386"/>
            <a:ext cx="4064069" cy="3632941"/>
            <a:chOff x="32031" y="1189386"/>
            <a:chExt cx="4064069" cy="3632941"/>
          </a:xfrm>
        </p:grpSpPr>
        <p:sp>
          <p:nvSpPr>
            <p:cNvPr id="40" name="TextBox 39"/>
            <p:cNvSpPr txBox="1"/>
            <p:nvPr/>
          </p:nvSpPr>
          <p:spPr>
            <a:xfrm>
              <a:off x="136293" y="1189386"/>
              <a:ext cx="1618200"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200" b="1" dirty="0">
                  <a:solidFill>
                    <a:schemeClr val="bg1"/>
                  </a:solidFill>
                  <a:cs typeface="Arial" pitchFamily="34" charset="0"/>
                </a:rPr>
                <a:t>CONDUCTOR  PIPE</a:t>
              </a:r>
            </a:p>
          </p:txBody>
        </p:sp>
        <p:cxnSp>
          <p:nvCxnSpPr>
            <p:cNvPr id="41" name="Straight Arrow Connector 40"/>
            <p:cNvCxnSpPr>
              <a:stCxn id="40" idx="3"/>
            </p:cNvCxnSpPr>
            <p:nvPr/>
          </p:nvCxnSpPr>
          <p:spPr>
            <a:xfrm>
              <a:off x="1754493" y="1327886"/>
              <a:ext cx="300526" cy="852"/>
            </a:xfrm>
            <a:prstGeom prst="straightConnector1">
              <a:avLst/>
            </a:prstGeom>
            <a:ln w="28575">
              <a:solidFill>
                <a:schemeClr val="bg1"/>
              </a:solidFill>
              <a:headEnd type="none" w="med" len="med"/>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4732" y="1850754"/>
              <a:ext cx="1602876"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200" b="1" dirty="0">
                  <a:solidFill>
                    <a:schemeClr val="bg1"/>
                  </a:solidFill>
                  <a:cs typeface="Arial" pitchFamily="34" charset="0"/>
                </a:rPr>
                <a:t>SURFACE  CASING</a:t>
              </a:r>
            </a:p>
          </p:txBody>
        </p:sp>
        <p:cxnSp>
          <p:nvCxnSpPr>
            <p:cNvPr id="43" name="Straight Arrow Connector 42"/>
            <p:cNvCxnSpPr>
              <a:stCxn id="42" idx="3"/>
            </p:cNvCxnSpPr>
            <p:nvPr/>
          </p:nvCxnSpPr>
          <p:spPr>
            <a:xfrm>
              <a:off x="1777608" y="1989254"/>
              <a:ext cx="353611" cy="1471"/>
            </a:xfrm>
            <a:prstGeom prst="straightConnector1">
              <a:avLst/>
            </a:prstGeom>
            <a:ln w="28575">
              <a:solidFill>
                <a:schemeClr val="bg1"/>
              </a:solidFill>
              <a:headEnd type="none" w="med" len="med"/>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2031" y="2741138"/>
              <a:ext cx="1903085"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200" b="1" dirty="0">
                  <a:solidFill>
                    <a:schemeClr val="bg1"/>
                  </a:solidFill>
                  <a:cs typeface="Arial" pitchFamily="34" charset="0"/>
                </a:rPr>
                <a:t>PRODUCTION  CASING</a:t>
              </a:r>
            </a:p>
          </p:txBody>
        </p:sp>
        <p:cxnSp>
          <p:nvCxnSpPr>
            <p:cNvPr id="45" name="Straight Arrow Connector 44"/>
            <p:cNvCxnSpPr>
              <a:stCxn id="44" idx="3"/>
            </p:cNvCxnSpPr>
            <p:nvPr/>
          </p:nvCxnSpPr>
          <p:spPr>
            <a:xfrm flipV="1">
              <a:off x="1935116" y="2878931"/>
              <a:ext cx="272303" cy="707"/>
            </a:xfrm>
            <a:prstGeom prst="straightConnector1">
              <a:avLst/>
            </a:prstGeom>
            <a:ln w="28575">
              <a:solidFill>
                <a:schemeClr val="bg1"/>
              </a:solidFill>
              <a:headEnd type="none" w="med" len="med"/>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262217" y="1189386"/>
              <a:ext cx="833883"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l"/>
              <a:r>
                <a:rPr lang="en-US" sz="1200" b="1" dirty="0">
                  <a:solidFill>
                    <a:schemeClr val="bg1"/>
                  </a:solidFill>
                  <a:cs typeface="Arial" pitchFamily="34" charset="0"/>
                </a:rPr>
                <a:t>CEMENT</a:t>
              </a:r>
            </a:p>
          </p:txBody>
        </p:sp>
        <p:cxnSp>
          <p:nvCxnSpPr>
            <p:cNvPr id="50" name="Straight Arrow Connector 49"/>
            <p:cNvCxnSpPr/>
            <p:nvPr/>
          </p:nvCxnSpPr>
          <p:spPr>
            <a:xfrm rot="10800000">
              <a:off x="2912883" y="1327886"/>
              <a:ext cx="359325" cy="1588"/>
            </a:xfrm>
            <a:prstGeom prst="straightConnector1">
              <a:avLst/>
            </a:prstGeom>
            <a:ln w="28575">
              <a:solidFill>
                <a:schemeClr val="bg1"/>
              </a:solidFill>
              <a:headEnd type="none" w="med" len="med"/>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158520" y="2000091"/>
              <a:ext cx="833883"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l"/>
              <a:r>
                <a:rPr lang="en-US" sz="1200" b="1" dirty="0">
                  <a:solidFill>
                    <a:schemeClr val="bg1"/>
                  </a:solidFill>
                  <a:cs typeface="Arial" pitchFamily="34" charset="0"/>
                </a:rPr>
                <a:t>CEMENT</a:t>
              </a:r>
            </a:p>
          </p:txBody>
        </p:sp>
        <p:cxnSp>
          <p:nvCxnSpPr>
            <p:cNvPr id="52" name="Straight Arrow Connector 51"/>
            <p:cNvCxnSpPr/>
            <p:nvPr/>
          </p:nvCxnSpPr>
          <p:spPr>
            <a:xfrm rot="10800000">
              <a:off x="2809186" y="2138591"/>
              <a:ext cx="359325" cy="1588"/>
            </a:xfrm>
            <a:prstGeom prst="straightConnector1">
              <a:avLst/>
            </a:prstGeom>
            <a:ln w="28575">
              <a:solidFill>
                <a:schemeClr val="bg1"/>
              </a:solidFill>
              <a:headEnd type="none" w="med" len="med"/>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092531" y="4545328"/>
              <a:ext cx="833883"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l"/>
              <a:r>
                <a:rPr lang="en-US" sz="1200" b="1" dirty="0">
                  <a:solidFill>
                    <a:schemeClr val="bg1"/>
                  </a:solidFill>
                  <a:cs typeface="Arial" pitchFamily="34" charset="0"/>
                </a:rPr>
                <a:t>CEMENT</a:t>
              </a:r>
            </a:p>
          </p:txBody>
        </p:sp>
        <p:cxnSp>
          <p:nvCxnSpPr>
            <p:cNvPr id="54" name="Straight Arrow Connector 53"/>
            <p:cNvCxnSpPr/>
            <p:nvPr/>
          </p:nvCxnSpPr>
          <p:spPr>
            <a:xfrm rot="10800000">
              <a:off x="2743197" y="4683828"/>
              <a:ext cx="359325" cy="1588"/>
            </a:xfrm>
            <a:prstGeom prst="straightConnector1">
              <a:avLst/>
            </a:prstGeom>
            <a:ln w="28575">
              <a:solidFill>
                <a:schemeClr val="bg1"/>
              </a:solidFill>
              <a:headEnd type="none" w="med" len="med"/>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507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30"/>
                                        </p:tgtEl>
                                      </p:cBhvr>
                                    </p:animEffect>
                                    <p:set>
                                      <p:cBhvr>
                                        <p:cTn id="7" dur="1" fill="hold">
                                          <p:stCondLst>
                                            <p:cond delay="1999"/>
                                          </p:stCondLst>
                                        </p:cTn>
                                        <p:tgtEl>
                                          <p:spTgt spid="3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childTnLst>
                                </p:cTn>
                              </p:par>
                            </p:childTnLst>
                          </p:cTn>
                        </p:par>
                        <p:par>
                          <p:cTn id="11" fill="hold">
                            <p:stCondLst>
                              <p:cond delay="2000"/>
                            </p:stCondLst>
                            <p:childTnLst>
                              <p:par>
                                <p:cTn id="12" presetID="0" presetClass="path" presetSubtype="0" fill="hold" nodeType="afterEffect">
                                  <p:stCondLst>
                                    <p:cond delay="500"/>
                                  </p:stCondLst>
                                  <p:childTnLst>
                                    <p:animMotion origin="layout" path="M -3.05556E-6 3.57159E-6 L 0.24393 0.04973 " pathEditMode="relative" rAng="0" ptsTypes="AA">
                                      <p:cBhvr>
                                        <p:cTn id="13" dur="1000" fill="hold"/>
                                        <p:tgtEl>
                                          <p:spTgt spid="31"/>
                                        </p:tgtEl>
                                        <p:attrNameLst>
                                          <p:attrName>ppt_x</p:attrName>
                                          <p:attrName>ppt_y</p:attrName>
                                        </p:attrNameLst>
                                      </p:cBhvr>
                                      <p:rCtr x="12200" y="2500"/>
                                    </p:animMotion>
                                  </p:childTnLst>
                                </p:cTn>
                              </p:par>
                              <p:par>
                                <p:cTn id="14" presetID="6" presetClass="emph" presetSubtype="0" fill="hold" nodeType="withEffect">
                                  <p:stCondLst>
                                    <p:cond delay="500"/>
                                  </p:stCondLst>
                                  <p:childTnLst>
                                    <p:animScale>
                                      <p:cBhvr>
                                        <p:cTn id="15" dur="1000" fill="hold"/>
                                        <p:tgtEl>
                                          <p:spTgt spid="31"/>
                                        </p:tgtEl>
                                      </p:cBhvr>
                                      <p:by x="165000" y="165000"/>
                                    </p:animScale>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childTnLst>
                                </p:cTn>
                              </p:par>
                              <p:par>
                                <p:cTn id="20" presetID="10" presetClass="exit" presetSubtype="0" fill="hold" nodeType="withEffect">
                                  <p:stCondLst>
                                    <p:cond delay="0"/>
                                  </p:stCondLst>
                                  <p:childTnLst>
                                    <p:animEffect transition="out" filter="fade">
                                      <p:cBhvr>
                                        <p:cTn id="21" dur="1000"/>
                                        <p:tgtEl>
                                          <p:spTgt spid="31"/>
                                        </p:tgtEl>
                                      </p:cBhvr>
                                    </p:animEffect>
                                    <p:set>
                                      <p:cBhvr>
                                        <p:cTn id="22" dur="1" fill="hold">
                                          <p:stCondLst>
                                            <p:cond delay="999"/>
                                          </p:stCondLst>
                                        </p:cTn>
                                        <p:tgtEl>
                                          <p:spTgt spid="3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1000"/>
                                        <p:tgtEl>
                                          <p:spTgt spid="78"/>
                                        </p:tgtEl>
                                      </p:cBhvr>
                                    </p:animEffect>
                                  </p:childTnLst>
                                </p:cTn>
                              </p:par>
                              <p:par>
                                <p:cTn id="26" presetID="10" presetClass="entr" presetSubtype="0" fill="hold"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fade">
                                      <p:cBhvr>
                                        <p:cTn id="28"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5"/>
          <p:cNvGrpSpPr/>
          <p:nvPr/>
        </p:nvGrpSpPr>
        <p:grpSpPr>
          <a:xfrm>
            <a:off x="0" y="0"/>
            <a:ext cx="9144000" cy="6858000"/>
            <a:chOff x="0" y="0"/>
            <a:chExt cx="9144000" cy="6858000"/>
          </a:xfrm>
        </p:grpSpPr>
        <p:pic>
          <p:nvPicPr>
            <p:cNvPr id="38" name="Picture 37" descr="Background.png"/>
            <p:cNvPicPr>
              <a:picLocks noChangeAspect="1"/>
            </p:cNvPicPr>
            <p:nvPr/>
          </p:nvPicPr>
          <p:blipFill>
            <a:blip r:embed="rId2" cstate="screen"/>
            <a:srcRect/>
            <a:stretch>
              <a:fillRect/>
            </a:stretch>
          </p:blipFill>
          <p:spPr>
            <a:xfrm>
              <a:off x="0" y="0"/>
              <a:ext cx="9144000" cy="6858000"/>
            </a:xfrm>
            <a:prstGeom prst="rect">
              <a:avLst/>
            </a:prstGeom>
          </p:spPr>
        </p:pic>
        <p:pic>
          <p:nvPicPr>
            <p:cNvPr id="90" name="Picture 89" descr="Zone 4.png"/>
            <p:cNvPicPr>
              <a:picLocks noChangeAspect="1"/>
            </p:cNvPicPr>
            <p:nvPr/>
          </p:nvPicPr>
          <p:blipFill>
            <a:blip r:embed="rId3" cstate="screen"/>
            <a:srcRect b="-10096"/>
            <a:stretch>
              <a:fillRect/>
            </a:stretch>
          </p:blipFill>
          <p:spPr>
            <a:xfrm rot="10800000">
              <a:off x="0" y="6452654"/>
              <a:ext cx="9144000" cy="405346"/>
            </a:xfrm>
            <a:prstGeom prst="rect">
              <a:avLst/>
            </a:prstGeom>
          </p:spPr>
        </p:pic>
        <p:pic>
          <p:nvPicPr>
            <p:cNvPr id="36" name="Picture 35" descr="Zone 3.png"/>
            <p:cNvPicPr>
              <a:picLocks noChangeAspect="1"/>
            </p:cNvPicPr>
            <p:nvPr/>
          </p:nvPicPr>
          <p:blipFill>
            <a:blip r:embed="rId4" cstate="screen"/>
            <a:srcRect l="1895" r="1263"/>
            <a:stretch>
              <a:fillRect/>
            </a:stretch>
          </p:blipFill>
          <p:spPr>
            <a:xfrm>
              <a:off x="0" y="1237684"/>
              <a:ext cx="9144000" cy="591115"/>
            </a:xfrm>
            <a:prstGeom prst="rect">
              <a:avLst/>
            </a:prstGeom>
          </p:spPr>
        </p:pic>
        <p:pic>
          <p:nvPicPr>
            <p:cNvPr id="8" name="Picture 7" descr="Zone 1.png"/>
            <p:cNvPicPr>
              <a:picLocks noChangeAspect="1"/>
            </p:cNvPicPr>
            <p:nvPr/>
          </p:nvPicPr>
          <p:blipFill>
            <a:blip r:embed="rId5" cstate="screen"/>
            <a:srcRect l="2263" r="3804"/>
            <a:stretch>
              <a:fillRect/>
            </a:stretch>
          </p:blipFill>
          <p:spPr>
            <a:xfrm rot="10800000">
              <a:off x="0" y="3965709"/>
              <a:ext cx="9144000" cy="477078"/>
            </a:xfrm>
            <a:prstGeom prst="rect">
              <a:avLst/>
            </a:prstGeom>
          </p:spPr>
        </p:pic>
        <p:pic>
          <p:nvPicPr>
            <p:cNvPr id="75" name="Picture 2" descr="K:\Shared Data\Corporate Communications\Ongoing\Hydraulic Fracing Issues Presentation\Oct 2011\Albany\wellbore_xsection_good.png"/>
            <p:cNvPicPr>
              <a:picLocks noChangeAspect="1" noChangeArrowheads="1"/>
            </p:cNvPicPr>
            <p:nvPr/>
          </p:nvPicPr>
          <p:blipFill>
            <a:blip r:embed="rId6" cstate="print"/>
            <a:srcRect l="12398" t="2083" r="72031" b="2137"/>
            <a:stretch>
              <a:fillRect/>
            </a:stretch>
          </p:blipFill>
          <p:spPr bwMode="auto">
            <a:xfrm>
              <a:off x="1819275" y="28574"/>
              <a:ext cx="1685925" cy="6829426"/>
            </a:xfrm>
            <a:prstGeom prst="rect">
              <a:avLst/>
            </a:prstGeom>
            <a:noFill/>
          </p:spPr>
        </p:pic>
        <p:sp>
          <p:nvSpPr>
            <p:cNvPr id="10" name="TextBox 9"/>
            <p:cNvSpPr txBox="1"/>
            <p:nvPr/>
          </p:nvSpPr>
          <p:spPr>
            <a:xfrm>
              <a:off x="6299643" y="1355449"/>
              <a:ext cx="2624500"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lang="en-US" sz="1200" b="1" dirty="0">
                  <a:solidFill>
                    <a:schemeClr val="bg1"/>
                  </a:solidFill>
                  <a:cs typeface="Arial" pitchFamily="34" charset="0"/>
                </a:rPr>
                <a:t>FRESH  WATER  AQUIFER  ZONE</a:t>
              </a:r>
            </a:p>
          </p:txBody>
        </p:sp>
        <p:sp>
          <p:nvSpPr>
            <p:cNvPr id="11" name="TextBox 10"/>
            <p:cNvSpPr txBox="1"/>
            <p:nvPr/>
          </p:nvSpPr>
          <p:spPr>
            <a:xfrm>
              <a:off x="6271216" y="4043571"/>
              <a:ext cx="2652927"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200" b="1" dirty="0">
                  <a:solidFill>
                    <a:schemeClr val="bg1"/>
                  </a:solidFill>
                  <a:cs typeface="Arial" pitchFamily="34" charset="0"/>
                </a:rPr>
                <a:t>SHALLOW  PRODUCING  ZONE</a:t>
              </a:r>
            </a:p>
          </p:txBody>
        </p:sp>
        <p:sp>
          <p:nvSpPr>
            <p:cNvPr id="13" name="TextBox 12"/>
            <p:cNvSpPr txBox="1"/>
            <p:nvPr/>
          </p:nvSpPr>
          <p:spPr>
            <a:xfrm>
              <a:off x="136293" y="1189386"/>
              <a:ext cx="1618200"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200" b="1" dirty="0">
                  <a:solidFill>
                    <a:schemeClr val="bg1"/>
                  </a:solidFill>
                  <a:cs typeface="Arial" pitchFamily="34" charset="0"/>
                </a:rPr>
                <a:t>CONDUCTOR  PIPE</a:t>
              </a:r>
            </a:p>
          </p:txBody>
        </p:sp>
        <p:cxnSp>
          <p:nvCxnSpPr>
            <p:cNvPr id="15" name="Straight Arrow Connector 14"/>
            <p:cNvCxnSpPr>
              <a:stCxn id="13" idx="3"/>
            </p:cNvCxnSpPr>
            <p:nvPr/>
          </p:nvCxnSpPr>
          <p:spPr>
            <a:xfrm>
              <a:off x="1754493" y="1327886"/>
              <a:ext cx="300526" cy="852"/>
            </a:xfrm>
            <a:prstGeom prst="straightConnector1">
              <a:avLst/>
            </a:prstGeom>
            <a:ln w="28575">
              <a:solidFill>
                <a:schemeClr val="bg1"/>
              </a:solidFill>
              <a:headEnd type="none" w="med" len="med"/>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74732" y="1850754"/>
              <a:ext cx="1602876"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200" b="1" dirty="0">
                  <a:solidFill>
                    <a:schemeClr val="bg1"/>
                  </a:solidFill>
                  <a:cs typeface="Arial" pitchFamily="34" charset="0"/>
                </a:rPr>
                <a:t>SURFACE  CASING</a:t>
              </a:r>
            </a:p>
          </p:txBody>
        </p:sp>
        <p:cxnSp>
          <p:nvCxnSpPr>
            <p:cNvPr id="17" name="Straight Arrow Connector 16"/>
            <p:cNvCxnSpPr>
              <a:stCxn id="16" idx="3"/>
            </p:cNvCxnSpPr>
            <p:nvPr/>
          </p:nvCxnSpPr>
          <p:spPr>
            <a:xfrm>
              <a:off x="1777608" y="1989254"/>
              <a:ext cx="353611" cy="1471"/>
            </a:xfrm>
            <a:prstGeom prst="straightConnector1">
              <a:avLst/>
            </a:prstGeom>
            <a:ln w="28575">
              <a:solidFill>
                <a:schemeClr val="bg1"/>
              </a:solidFill>
              <a:headEnd type="none" w="med" len="med"/>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2031" y="2741138"/>
              <a:ext cx="1903085"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200" b="1" dirty="0">
                  <a:solidFill>
                    <a:schemeClr val="bg1"/>
                  </a:solidFill>
                  <a:cs typeface="Arial" pitchFamily="34" charset="0"/>
                </a:rPr>
                <a:t>PRODUCTION  CASING</a:t>
              </a:r>
            </a:p>
          </p:txBody>
        </p:sp>
        <p:cxnSp>
          <p:nvCxnSpPr>
            <p:cNvPr id="20" name="Straight Arrow Connector 19"/>
            <p:cNvCxnSpPr>
              <a:stCxn id="19" idx="3"/>
            </p:cNvCxnSpPr>
            <p:nvPr/>
          </p:nvCxnSpPr>
          <p:spPr>
            <a:xfrm flipV="1">
              <a:off x="1935116" y="2878931"/>
              <a:ext cx="272303" cy="707"/>
            </a:xfrm>
            <a:prstGeom prst="straightConnector1">
              <a:avLst/>
            </a:prstGeom>
            <a:ln w="28575">
              <a:solidFill>
                <a:schemeClr val="bg1"/>
              </a:solidFill>
              <a:headEnd type="none" w="med" len="med"/>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577218" y="6581001"/>
              <a:ext cx="2346925"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lang="en-US" sz="1200" b="1" dirty="0">
                  <a:solidFill>
                    <a:schemeClr val="bg1"/>
                  </a:solidFill>
                  <a:cs typeface="Arial" pitchFamily="34" charset="0"/>
                </a:rPr>
                <a:t>TARGET  PRODUCING  ZONE</a:t>
              </a:r>
            </a:p>
          </p:txBody>
        </p:sp>
        <p:grpSp>
          <p:nvGrpSpPr>
            <p:cNvPr id="3" name="Group 67"/>
            <p:cNvGrpSpPr>
              <a:grpSpLocks/>
            </p:cNvGrpSpPr>
            <p:nvPr/>
          </p:nvGrpSpPr>
          <p:grpSpPr bwMode="auto">
            <a:xfrm>
              <a:off x="190684" y="6285260"/>
              <a:ext cx="1026653" cy="447515"/>
              <a:chOff x="1760" y="1676"/>
              <a:chExt cx="2235" cy="972"/>
            </a:xfrm>
            <a:solidFill>
              <a:schemeClr val="bg1"/>
            </a:solidFill>
          </p:grpSpPr>
          <p:sp>
            <p:nvSpPr>
              <p:cNvPr id="93" name="Freeform 68"/>
              <p:cNvSpPr>
                <a:spLocks/>
              </p:cNvSpPr>
              <p:nvPr/>
            </p:nvSpPr>
            <p:spPr bwMode="auto">
              <a:xfrm>
                <a:off x="1776" y="2451"/>
                <a:ext cx="124" cy="149"/>
              </a:xfrm>
              <a:custGeom>
                <a:avLst/>
                <a:gdLst/>
                <a:ahLst/>
                <a:cxnLst>
                  <a:cxn ang="0">
                    <a:pos x="155" y="3"/>
                  </a:cxn>
                  <a:cxn ang="0">
                    <a:pos x="204" y="19"/>
                  </a:cxn>
                  <a:cxn ang="0">
                    <a:pos x="233" y="53"/>
                  </a:cxn>
                  <a:cxn ang="0">
                    <a:pos x="244" y="102"/>
                  </a:cxn>
                  <a:cxn ang="0">
                    <a:pos x="206" y="79"/>
                  </a:cxn>
                  <a:cxn ang="0">
                    <a:pos x="185" y="47"/>
                  </a:cxn>
                  <a:cxn ang="0">
                    <a:pos x="148" y="31"/>
                  </a:cxn>
                  <a:cxn ang="0">
                    <a:pos x="95" y="32"/>
                  </a:cxn>
                  <a:cxn ang="0">
                    <a:pos x="57" y="50"/>
                  </a:cxn>
                  <a:cxn ang="0">
                    <a:pos x="43" y="84"/>
                  </a:cxn>
                  <a:cxn ang="0">
                    <a:pos x="56" y="107"/>
                  </a:cxn>
                  <a:cxn ang="0">
                    <a:pos x="84" y="121"/>
                  </a:cxn>
                  <a:cxn ang="0">
                    <a:pos x="168" y="138"/>
                  </a:cxn>
                  <a:cxn ang="0">
                    <a:pos x="208" y="152"/>
                  </a:cxn>
                  <a:cxn ang="0">
                    <a:pos x="238" y="174"/>
                  </a:cxn>
                  <a:cxn ang="0">
                    <a:pos x="248" y="209"/>
                  </a:cxn>
                  <a:cxn ang="0">
                    <a:pos x="243" y="240"/>
                  </a:cxn>
                  <a:cxn ang="0">
                    <a:pos x="224" y="267"/>
                  </a:cxn>
                  <a:cxn ang="0">
                    <a:pos x="187" y="288"/>
                  </a:cxn>
                  <a:cxn ang="0">
                    <a:pos x="129" y="296"/>
                  </a:cxn>
                  <a:cxn ang="0">
                    <a:pos x="69" y="288"/>
                  </a:cxn>
                  <a:cxn ang="0">
                    <a:pos x="28" y="266"/>
                  </a:cxn>
                  <a:cxn ang="0">
                    <a:pos x="7" y="232"/>
                  </a:cxn>
                  <a:cxn ang="0">
                    <a:pos x="0" y="189"/>
                  </a:cxn>
                  <a:cxn ang="0">
                    <a:pos x="35" y="206"/>
                  </a:cxn>
                  <a:cxn ang="0">
                    <a:pos x="50" y="236"/>
                  </a:cxn>
                  <a:cxn ang="0">
                    <a:pos x="79" y="257"/>
                  </a:cxn>
                  <a:cxn ang="0">
                    <a:pos x="128" y="265"/>
                  </a:cxn>
                  <a:cxn ang="0">
                    <a:pos x="174" y="259"/>
                  </a:cxn>
                  <a:cxn ang="0">
                    <a:pos x="201" y="244"/>
                  </a:cxn>
                  <a:cxn ang="0">
                    <a:pos x="212" y="223"/>
                  </a:cxn>
                  <a:cxn ang="0">
                    <a:pos x="212" y="198"/>
                  </a:cxn>
                  <a:cxn ang="0">
                    <a:pos x="194" y="178"/>
                  </a:cxn>
                  <a:cxn ang="0">
                    <a:pos x="161" y="167"/>
                  </a:cxn>
                  <a:cxn ang="0">
                    <a:pos x="103" y="156"/>
                  </a:cxn>
                  <a:cxn ang="0">
                    <a:pos x="64" y="146"/>
                  </a:cxn>
                  <a:cxn ang="0">
                    <a:pos x="31" y="130"/>
                  </a:cxn>
                  <a:cxn ang="0">
                    <a:pos x="12" y="104"/>
                  </a:cxn>
                  <a:cxn ang="0">
                    <a:pos x="11" y="64"/>
                  </a:cxn>
                  <a:cxn ang="0">
                    <a:pos x="30" y="30"/>
                  </a:cxn>
                  <a:cxn ang="0">
                    <a:pos x="68" y="8"/>
                  </a:cxn>
                  <a:cxn ang="0">
                    <a:pos x="123" y="0"/>
                  </a:cxn>
                </a:cxnLst>
                <a:rect l="0" t="0" r="r" b="b"/>
                <a:pathLst>
                  <a:path w="248" h="296">
                    <a:moveTo>
                      <a:pt x="123" y="0"/>
                    </a:moveTo>
                    <a:lnTo>
                      <a:pt x="155" y="3"/>
                    </a:lnTo>
                    <a:lnTo>
                      <a:pt x="180" y="8"/>
                    </a:lnTo>
                    <a:lnTo>
                      <a:pt x="204" y="19"/>
                    </a:lnTo>
                    <a:lnTo>
                      <a:pt x="221" y="34"/>
                    </a:lnTo>
                    <a:lnTo>
                      <a:pt x="233" y="53"/>
                    </a:lnTo>
                    <a:lnTo>
                      <a:pt x="242" y="74"/>
                    </a:lnTo>
                    <a:lnTo>
                      <a:pt x="244" y="102"/>
                    </a:lnTo>
                    <a:lnTo>
                      <a:pt x="209" y="102"/>
                    </a:lnTo>
                    <a:lnTo>
                      <a:pt x="206" y="79"/>
                    </a:lnTo>
                    <a:lnTo>
                      <a:pt x="198" y="61"/>
                    </a:lnTo>
                    <a:lnTo>
                      <a:pt x="185" y="47"/>
                    </a:lnTo>
                    <a:lnTo>
                      <a:pt x="168" y="38"/>
                    </a:lnTo>
                    <a:lnTo>
                      <a:pt x="148" y="31"/>
                    </a:lnTo>
                    <a:lnTo>
                      <a:pt x="123" y="30"/>
                    </a:lnTo>
                    <a:lnTo>
                      <a:pt x="95" y="32"/>
                    </a:lnTo>
                    <a:lnTo>
                      <a:pt x="73" y="39"/>
                    </a:lnTo>
                    <a:lnTo>
                      <a:pt x="57" y="50"/>
                    </a:lnTo>
                    <a:lnTo>
                      <a:pt x="46" y="65"/>
                    </a:lnTo>
                    <a:lnTo>
                      <a:pt x="43" y="84"/>
                    </a:lnTo>
                    <a:lnTo>
                      <a:pt x="46" y="98"/>
                    </a:lnTo>
                    <a:lnTo>
                      <a:pt x="56" y="107"/>
                    </a:lnTo>
                    <a:lnTo>
                      <a:pt x="68" y="115"/>
                    </a:lnTo>
                    <a:lnTo>
                      <a:pt x="84" y="121"/>
                    </a:lnTo>
                    <a:lnTo>
                      <a:pt x="103" y="126"/>
                    </a:lnTo>
                    <a:lnTo>
                      <a:pt x="168" y="138"/>
                    </a:lnTo>
                    <a:lnTo>
                      <a:pt x="189" y="145"/>
                    </a:lnTo>
                    <a:lnTo>
                      <a:pt x="208" y="152"/>
                    </a:lnTo>
                    <a:lnTo>
                      <a:pt x="224" y="161"/>
                    </a:lnTo>
                    <a:lnTo>
                      <a:pt x="238" y="174"/>
                    </a:lnTo>
                    <a:lnTo>
                      <a:pt x="246" y="190"/>
                    </a:lnTo>
                    <a:lnTo>
                      <a:pt x="248" y="209"/>
                    </a:lnTo>
                    <a:lnTo>
                      <a:pt x="247" y="224"/>
                    </a:lnTo>
                    <a:lnTo>
                      <a:pt x="243" y="240"/>
                    </a:lnTo>
                    <a:lnTo>
                      <a:pt x="235" y="254"/>
                    </a:lnTo>
                    <a:lnTo>
                      <a:pt x="224" y="267"/>
                    </a:lnTo>
                    <a:lnTo>
                      <a:pt x="208" y="280"/>
                    </a:lnTo>
                    <a:lnTo>
                      <a:pt x="187" y="288"/>
                    </a:lnTo>
                    <a:lnTo>
                      <a:pt x="161" y="293"/>
                    </a:lnTo>
                    <a:lnTo>
                      <a:pt x="129" y="296"/>
                    </a:lnTo>
                    <a:lnTo>
                      <a:pt x="96" y="293"/>
                    </a:lnTo>
                    <a:lnTo>
                      <a:pt x="69" y="288"/>
                    </a:lnTo>
                    <a:lnTo>
                      <a:pt x="46" y="278"/>
                    </a:lnTo>
                    <a:lnTo>
                      <a:pt x="28" y="266"/>
                    </a:lnTo>
                    <a:lnTo>
                      <a:pt x="16" y="250"/>
                    </a:lnTo>
                    <a:lnTo>
                      <a:pt x="7" y="232"/>
                    </a:lnTo>
                    <a:lnTo>
                      <a:pt x="1" y="212"/>
                    </a:lnTo>
                    <a:lnTo>
                      <a:pt x="0" y="189"/>
                    </a:lnTo>
                    <a:lnTo>
                      <a:pt x="34" y="189"/>
                    </a:lnTo>
                    <a:lnTo>
                      <a:pt x="35" y="206"/>
                    </a:lnTo>
                    <a:lnTo>
                      <a:pt x="41" y="223"/>
                    </a:lnTo>
                    <a:lnTo>
                      <a:pt x="50" y="236"/>
                    </a:lnTo>
                    <a:lnTo>
                      <a:pt x="62" y="248"/>
                    </a:lnTo>
                    <a:lnTo>
                      <a:pt x="79" y="257"/>
                    </a:lnTo>
                    <a:lnTo>
                      <a:pt x="100" y="263"/>
                    </a:lnTo>
                    <a:lnTo>
                      <a:pt x="128" y="265"/>
                    </a:lnTo>
                    <a:lnTo>
                      <a:pt x="153" y="263"/>
                    </a:lnTo>
                    <a:lnTo>
                      <a:pt x="174" y="259"/>
                    </a:lnTo>
                    <a:lnTo>
                      <a:pt x="190" y="252"/>
                    </a:lnTo>
                    <a:lnTo>
                      <a:pt x="201" y="244"/>
                    </a:lnTo>
                    <a:lnTo>
                      <a:pt x="208" y="233"/>
                    </a:lnTo>
                    <a:lnTo>
                      <a:pt x="212" y="223"/>
                    </a:lnTo>
                    <a:lnTo>
                      <a:pt x="213" y="212"/>
                    </a:lnTo>
                    <a:lnTo>
                      <a:pt x="212" y="198"/>
                    </a:lnTo>
                    <a:lnTo>
                      <a:pt x="205" y="187"/>
                    </a:lnTo>
                    <a:lnTo>
                      <a:pt x="194" y="178"/>
                    </a:lnTo>
                    <a:lnTo>
                      <a:pt x="179" y="171"/>
                    </a:lnTo>
                    <a:lnTo>
                      <a:pt x="161" y="167"/>
                    </a:lnTo>
                    <a:lnTo>
                      <a:pt x="123" y="159"/>
                    </a:lnTo>
                    <a:lnTo>
                      <a:pt x="103" y="156"/>
                    </a:lnTo>
                    <a:lnTo>
                      <a:pt x="83" y="151"/>
                    </a:lnTo>
                    <a:lnTo>
                      <a:pt x="64" y="146"/>
                    </a:lnTo>
                    <a:lnTo>
                      <a:pt x="46" y="140"/>
                    </a:lnTo>
                    <a:lnTo>
                      <a:pt x="31" y="130"/>
                    </a:lnTo>
                    <a:lnTo>
                      <a:pt x="19" y="118"/>
                    </a:lnTo>
                    <a:lnTo>
                      <a:pt x="12" y="104"/>
                    </a:lnTo>
                    <a:lnTo>
                      <a:pt x="9" y="85"/>
                    </a:lnTo>
                    <a:lnTo>
                      <a:pt x="11" y="64"/>
                    </a:lnTo>
                    <a:lnTo>
                      <a:pt x="18" y="45"/>
                    </a:lnTo>
                    <a:lnTo>
                      <a:pt x="30" y="30"/>
                    </a:lnTo>
                    <a:lnTo>
                      <a:pt x="46" y="17"/>
                    </a:lnTo>
                    <a:lnTo>
                      <a:pt x="68" y="8"/>
                    </a:lnTo>
                    <a:lnTo>
                      <a:pt x="94" y="1"/>
                    </a:lnTo>
                    <a:lnTo>
                      <a:pt x="123" y="0"/>
                    </a:lnTo>
                    <a:close/>
                  </a:path>
                </a:pathLst>
              </a:custGeom>
              <a:grpFill/>
              <a:ln w="0">
                <a:noFill/>
                <a:prstDash val="solid"/>
                <a:round/>
                <a:headEnd/>
                <a:tailEnd/>
              </a:ln>
            </p:spPr>
            <p:txBody>
              <a:bodyPr/>
              <a:lstStyle/>
              <a:p>
                <a:pPr>
                  <a:defRPr/>
                </a:pPr>
                <a:endParaRPr lang="en-US" dirty="0">
                  <a:latin typeface="Arial" charset="0"/>
                </a:endParaRPr>
              </a:p>
            </p:txBody>
          </p:sp>
          <p:sp>
            <p:nvSpPr>
              <p:cNvPr id="94" name="Freeform 69"/>
              <p:cNvSpPr>
                <a:spLocks noEditPoints="1"/>
              </p:cNvSpPr>
              <p:nvPr/>
            </p:nvSpPr>
            <p:spPr bwMode="auto">
              <a:xfrm>
                <a:off x="1913" y="2480"/>
                <a:ext cx="111" cy="121"/>
              </a:xfrm>
              <a:custGeom>
                <a:avLst/>
                <a:gdLst/>
                <a:ahLst/>
                <a:cxnLst>
                  <a:cxn ang="0">
                    <a:pos x="88" y="31"/>
                  </a:cxn>
                  <a:cxn ang="0">
                    <a:pos x="56" y="49"/>
                  </a:cxn>
                  <a:cxn ang="0">
                    <a:pos x="40" y="80"/>
                  </a:cxn>
                  <a:cxn ang="0">
                    <a:pos x="35" y="119"/>
                  </a:cxn>
                  <a:cxn ang="0">
                    <a:pos x="40" y="159"/>
                  </a:cxn>
                  <a:cxn ang="0">
                    <a:pos x="56" y="189"/>
                  </a:cxn>
                  <a:cxn ang="0">
                    <a:pos x="88" y="206"/>
                  </a:cxn>
                  <a:cxn ang="0">
                    <a:pos x="135" y="206"/>
                  </a:cxn>
                  <a:cxn ang="0">
                    <a:pos x="167" y="189"/>
                  </a:cxn>
                  <a:cxn ang="0">
                    <a:pos x="185" y="159"/>
                  </a:cxn>
                  <a:cxn ang="0">
                    <a:pos x="189" y="119"/>
                  </a:cxn>
                  <a:cxn ang="0">
                    <a:pos x="181" y="69"/>
                  </a:cxn>
                  <a:cxn ang="0">
                    <a:pos x="163" y="45"/>
                  </a:cxn>
                  <a:cxn ang="0">
                    <a:pos x="133" y="30"/>
                  </a:cxn>
                  <a:cxn ang="0">
                    <a:pos x="112" y="0"/>
                  </a:cxn>
                  <a:cxn ang="0">
                    <a:pos x="162" y="8"/>
                  </a:cxn>
                  <a:cxn ang="0">
                    <a:pos x="194" y="30"/>
                  </a:cxn>
                  <a:cxn ang="0">
                    <a:pos x="213" y="61"/>
                  </a:cxn>
                  <a:cxn ang="0">
                    <a:pos x="222" y="99"/>
                  </a:cxn>
                  <a:cxn ang="0">
                    <a:pos x="222" y="140"/>
                  </a:cxn>
                  <a:cxn ang="0">
                    <a:pos x="213" y="178"/>
                  </a:cxn>
                  <a:cxn ang="0">
                    <a:pos x="194" y="209"/>
                  </a:cxn>
                  <a:cxn ang="0">
                    <a:pos x="162" y="229"/>
                  </a:cxn>
                  <a:cxn ang="0">
                    <a:pos x="112" y="238"/>
                  </a:cxn>
                  <a:cxn ang="0">
                    <a:pos x="61" y="229"/>
                  </a:cxn>
                  <a:cxn ang="0">
                    <a:pos x="29" y="209"/>
                  </a:cxn>
                  <a:cxn ang="0">
                    <a:pos x="10" y="178"/>
                  </a:cxn>
                  <a:cxn ang="0">
                    <a:pos x="2" y="140"/>
                  </a:cxn>
                  <a:cxn ang="0">
                    <a:pos x="2" y="99"/>
                  </a:cxn>
                  <a:cxn ang="0">
                    <a:pos x="10" y="61"/>
                  </a:cxn>
                  <a:cxn ang="0">
                    <a:pos x="29" y="30"/>
                  </a:cxn>
                  <a:cxn ang="0">
                    <a:pos x="63" y="8"/>
                  </a:cxn>
                  <a:cxn ang="0">
                    <a:pos x="112" y="0"/>
                  </a:cxn>
                </a:cxnLst>
                <a:rect l="0" t="0" r="r" b="b"/>
                <a:pathLst>
                  <a:path w="223" h="238">
                    <a:moveTo>
                      <a:pt x="112" y="28"/>
                    </a:moveTo>
                    <a:lnTo>
                      <a:pt x="88" y="31"/>
                    </a:lnTo>
                    <a:lnTo>
                      <a:pt x="69" y="38"/>
                    </a:lnTo>
                    <a:lnTo>
                      <a:pt x="56" y="49"/>
                    </a:lnTo>
                    <a:lnTo>
                      <a:pt x="46" y="64"/>
                    </a:lnTo>
                    <a:lnTo>
                      <a:pt x="40" y="80"/>
                    </a:lnTo>
                    <a:lnTo>
                      <a:pt x="37" y="99"/>
                    </a:lnTo>
                    <a:lnTo>
                      <a:pt x="35" y="119"/>
                    </a:lnTo>
                    <a:lnTo>
                      <a:pt x="37" y="140"/>
                    </a:lnTo>
                    <a:lnTo>
                      <a:pt x="40" y="159"/>
                    </a:lnTo>
                    <a:lnTo>
                      <a:pt x="46" y="175"/>
                    </a:lnTo>
                    <a:lnTo>
                      <a:pt x="56" y="189"/>
                    </a:lnTo>
                    <a:lnTo>
                      <a:pt x="69" y="200"/>
                    </a:lnTo>
                    <a:lnTo>
                      <a:pt x="88" y="206"/>
                    </a:lnTo>
                    <a:lnTo>
                      <a:pt x="112" y="209"/>
                    </a:lnTo>
                    <a:lnTo>
                      <a:pt x="135" y="206"/>
                    </a:lnTo>
                    <a:lnTo>
                      <a:pt x="154" y="200"/>
                    </a:lnTo>
                    <a:lnTo>
                      <a:pt x="167" y="189"/>
                    </a:lnTo>
                    <a:lnTo>
                      <a:pt x="178" y="175"/>
                    </a:lnTo>
                    <a:lnTo>
                      <a:pt x="185" y="159"/>
                    </a:lnTo>
                    <a:lnTo>
                      <a:pt x="188" y="140"/>
                    </a:lnTo>
                    <a:lnTo>
                      <a:pt x="189" y="119"/>
                    </a:lnTo>
                    <a:lnTo>
                      <a:pt x="186" y="84"/>
                    </a:lnTo>
                    <a:lnTo>
                      <a:pt x="181" y="69"/>
                    </a:lnTo>
                    <a:lnTo>
                      <a:pt x="174" y="56"/>
                    </a:lnTo>
                    <a:lnTo>
                      <a:pt x="163" y="45"/>
                    </a:lnTo>
                    <a:lnTo>
                      <a:pt x="150" y="35"/>
                    </a:lnTo>
                    <a:lnTo>
                      <a:pt x="133" y="30"/>
                    </a:lnTo>
                    <a:lnTo>
                      <a:pt x="112" y="28"/>
                    </a:lnTo>
                    <a:close/>
                    <a:moveTo>
                      <a:pt x="112" y="0"/>
                    </a:moveTo>
                    <a:lnTo>
                      <a:pt x="139" y="3"/>
                    </a:lnTo>
                    <a:lnTo>
                      <a:pt x="162" y="8"/>
                    </a:lnTo>
                    <a:lnTo>
                      <a:pt x="179" y="17"/>
                    </a:lnTo>
                    <a:lnTo>
                      <a:pt x="194" y="30"/>
                    </a:lnTo>
                    <a:lnTo>
                      <a:pt x="205" y="45"/>
                    </a:lnTo>
                    <a:lnTo>
                      <a:pt x="213" y="61"/>
                    </a:lnTo>
                    <a:lnTo>
                      <a:pt x="219" y="80"/>
                    </a:lnTo>
                    <a:lnTo>
                      <a:pt x="222" y="99"/>
                    </a:lnTo>
                    <a:lnTo>
                      <a:pt x="223" y="119"/>
                    </a:lnTo>
                    <a:lnTo>
                      <a:pt x="222" y="140"/>
                    </a:lnTo>
                    <a:lnTo>
                      <a:pt x="219" y="159"/>
                    </a:lnTo>
                    <a:lnTo>
                      <a:pt x="213" y="178"/>
                    </a:lnTo>
                    <a:lnTo>
                      <a:pt x="205" y="194"/>
                    </a:lnTo>
                    <a:lnTo>
                      <a:pt x="194" y="209"/>
                    </a:lnTo>
                    <a:lnTo>
                      <a:pt x="179" y="220"/>
                    </a:lnTo>
                    <a:lnTo>
                      <a:pt x="162" y="229"/>
                    </a:lnTo>
                    <a:lnTo>
                      <a:pt x="139" y="235"/>
                    </a:lnTo>
                    <a:lnTo>
                      <a:pt x="112" y="238"/>
                    </a:lnTo>
                    <a:lnTo>
                      <a:pt x="84" y="235"/>
                    </a:lnTo>
                    <a:lnTo>
                      <a:pt x="61" y="229"/>
                    </a:lnTo>
                    <a:lnTo>
                      <a:pt x="44" y="220"/>
                    </a:lnTo>
                    <a:lnTo>
                      <a:pt x="29" y="209"/>
                    </a:lnTo>
                    <a:lnTo>
                      <a:pt x="18" y="194"/>
                    </a:lnTo>
                    <a:lnTo>
                      <a:pt x="10" y="178"/>
                    </a:lnTo>
                    <a:lnTo>
                      <a:pt x="4" y="159"/>
                    </a:lnTo>
                    <a:lnTo>
                      <a:pt x="2" y="140"/>
                    </a:lnTo>
                    <a:lnTo>
                      <a:pt x="0" y="119"/>
                    </a:lnTo>
                    <a:lnTo>
                      <a:pt x="2" y="99"/>
                    </a:lnTo>
                    <a:lnTo>
                      <a:pt x="4" y="80"/>
                    </a:lnTo>
                    <a:lnTo>
                      <a:pt x="10" y="61"/>
                    </a:lnTo>
                    <a:lnTo>
                      <a:pt x="18" y="45"/>
                    </a:lnTo>
                    <a:lnTo>
                      <a:pt x="29" y="30"/>
                    </a:lnTo>
                    <a:lnTo>
                      <a:pt x="44" y="17"/>
                    </a:lnTo>
                    <a:lnTo>
                      <a:pt x="63" y="8"/>
                    </a:lnTo>
                    <a:lnTo>
                      <a:pt x="84" y="3"/>
                    </a:lnTo>
                    <a:lnTo>
                      <a:pt x="112" y="0"/>
                    </a:lnTo>
                    <a:close/>
                  </a:path>
                </a:pathLst>
              </a:custGeom>
              <a:grpFill/>
              <a:ln w="0">
                <a:noFill/>
                <a:prstDash val="solid"/>
                <a:round/>
                <a:headEnd/>
                <a:tailEnd/>
              </a:ln>
            </p:spPr>
            <p:txBody>
              <a:bodyPr/>
              <a:lstStyle/>
              <a:p>
                <a:pPr>
                  <a:defRPr/>
                </a:pPr>
                <a:endParaRPr lang="en-US" dirty="0">
                  <a:latin typeface="Arial" charset="0"/>
                </a:endParaRPr>
              </a:p>
            </p:txBody>
          </p:sp>
          <p:sp>
            <p:nvSpPr>
              <p:cNvPr id="95" name="Freeform 70"/>
              <p:cNvSpPr>
                <a:spLocks/>
              </p:cNvSpPr>
              <p:nvPr/>
            </p:nvSpPr>
            <p:spPr bwMode="auto">
              <a:xfrm>
                <a:off x="2037" y="2483"/>
                <a:ext cx="108" cy="118"/>
              </a:xfrm>
              <a:custGeom>
                <a:avLst/>
                <a:gdLst/>
                <a:ahLst/>
                <a:cxnLst>
                  <a:cxn ang="0">
                    <a:pos x="0" y="0"/>
                  </a:cxn>
                  <a:cxn ang="0">
                    <a:pos x="34" y="0"/>
                  </a:cxn>
                  <a:cxn ang="0">
                    <a:pos x="34" y="129"/>
                  </a:cxn>
                  <a:cxn ang="0">
                    <a:pos x="35" y="149"/>
                  </a:cxn>
                  <a:cxn ang="0">
                    <a:pos x="36" y="165"/>
                  </a:cxn>
                  <a:cxn ang="0">
                    <a:pos x="42" y="180"/>
                  </a:cxn>
                  <a:cxn ang="0">
                    <a:pos x="50" y="191"/>
                  </a:cxn>
                  <a:cxn ang="0">
                    <a:pos x="64" y="199"/>
                  </a:cxn>
                  <a:cxn ang="0">
                    <a:pos x="80" y="205"/>
                  </a:cxn>
                  <a:cxn ang="0">
                    <a:pos x="103" y="206"/>
                  </a:cxn>
                  <a:cxn ang="0">
                    <a:pos x="126" y="205"/>
                  </a:cxn>
                  <a:cxn ang="0">
                    <a:pos x="144" y="199"/>
                  </a:cxn>
                  <a:cxn ang="0">
                    <a:pos x="157" y="191"/>
                  </a:cxn>
                  <a:cxn ang="0">
                    <a:pos x="167" y="179"/>
                  </a:cxn>
                  <a:cxn ang="0">
                    <a:pos x="172" y="165"/>
                  </a:cxn>
                  <a:cxn ang="0">
                    <a:pos x="175" y="148"/>
                  </a:cxn>
                  <a:cxn ang="0">
                    <a:pos x="176" y="127"/>
                  </a:cxn>
                  <a:cxn ang="0">
                    <a:pos x="176" y="0"/>
                  </a:cxn>
                  <a:cxn ang="0">
                    <a:pos x="210" y="0"/>
                  </a:cxn>
                  <a:cxn ang="0">
                    <a:pos x="210" y="233"/>
                  </a:cxn>
                  <a:cxn ang="0">
                    <a:pos x="191" y="233"/>
                  </a:cxn>
                  <a:cxn ang="0">
                    <a:pos x="184" y="191"/>
                  </a:cxn>
                  <a:cxn ang="0">
                    <a:pos x="179" y="202"/>
                  </a:cxn>
                  <a:cxn ang="0">
                    <a:pos x="170" y="213"/>
                  </a:cxn>
                  <a:cxn ang="0">
                    <a:pos x="157" y="222"/>
                  </a:cxn>
                  <a:cxn ang="0">
                    <a:pos x="141" y="229"/>
                  </a:cxn>
                  <a:cxn ang="0">
                    <a:pos x="121" y="235"/>
                  </a:cxn>
                  <a:cxn ang="0">
                    <a:pos x="95" y="236"/>
                  </a:cxn>
                  <a:cxn ang="0">
                    <a:pos x="68" y="235"/>
                  </a:cxn>
                  <a:cxn ang="0">
                    <a:pos x="47" y="228"/>
                  </a:cxn>
                  <a:cxn ang="0">
                    <a:pos x="30" y="218"/>
                  </a:cxn>
                  <a:cxn ang="0">
                    <a:pos x="17" y="206"/>
                  </a:cxn>
                  <a:cxn ang="0">
                    <a:pos x="9" y="190"/>
                  </a:cxn>
                  <a:cxn ang="0">
                    <a:pos x="4" y="171"/>
                  </a:cxn>
                  <a:cxn ang="0">
                    <a:pos x="1" y="150"/>
                  </a:cxn>
                  <a:cxn ang="0">
                    <a:pos x="0" y="126"/>
                  </a:cxn>
                  <a:cxn ang="0">
                    <a:pos x="0" y="0"/>
                  </a:cxn>
                </a:cxnLst>
                <a:rect l="0" t="0" r="r" b="b"/>
                <a:pathLst>
                  <a:path w="210" h="236">
                    <a:moveTo>
                      <a:pt x="0" y="0"/>
                    </a:moveTo>
                    <a:lnTo>
                      <a:pt x="34" y="0"/>
                    </a:lnTo>
                    <a:lnTo>
                      <a:pt x="34" y="129"/>
                    </a:lnTo>
                    <a:lnTo>
                      <a:pt x="35" y="149"/>
                    </a:lnTo>
                    <a:lnTo>
                      <a:pt x="36" y="165"/>
                    </a:lnTo>
                    <a:lnTo>
                      <a:pt x="42" y="180"/>
                    </a:lnTo>
                    <a:lnTo>
                      <a:pt x="50" y="191"/>
                    </a:lnTo>
                    <a:lnTo>
                      <a:pt x="64" y="199"/>
                    </a:lnTo>
                    <a:lnTo>
                      <a:pt x="80" y="205"/>
                    </a:lnTo>
                    <a:lnTo>
                      <a:pt x="103" y="206"/>
                    </a:lnTo>
                    <a:lnTo>
                      <a:pt x="126" y="205"/>
                    </a:lnTo>
                    <a:lnTo>
                      <a:pt x="144" y="199"/>
                    </a:lnTo>
                    <a:lnTo>
                      <a:pt x="157" y="191"/>
                    </a:lnTo>
                    <a:lnTo>
                      <a:pt x="167" y="179"/>
                    </a:lnTo>
                    <a:lnTo>
                      <a:pt x="172" y="165"/>
                    </a:lnTo>
                    <a:lnTo>
                      <a:pt x="175" y="148"/>
                    </a:lnTo>
                    <a:lnTo>
                      <a:pt x="176" y="127"/>
                    </a:lnTo>
                    <a:lnTo>
                      <a:pt x="176" y="0"/>
                    </a:lnTo>
                    <a:lnTo>
                      <a:pt x="210" y="0"/>
                    </a:lnTo>
                    <a:lnTo>
                      <a:pt x="210" y="233"/>
                    </a:lnTo>
                    <a:lnTo>
                      <a:pt x="191" y="233"/>
                    </a:lnTo>
                    <a:lnTo>
                      <a:pt x="184" y="191"/>
                    </a:lnTo>
                    <a:lnTo>
                      <a:pt x="179" y="202"/>
                    </a:lnTo>
                    <a:lnTo>
                      <a:pt x="170" y="213"/>
                    </a:lnTo>
                    <a:lnTo>
                      <a:pt x="157" y="222"/>
                    </a:lnTo>
                    <a:lnTo>
                      <a:pt x="141" y="229"/>
                    </a:lnTo>
                    <a:lnTo>
                      <a:pt x="121" y="235"/>
                    </a:lnTo>
                    <a:lnTo>
                      <a:pt x="95" y="236"/>
                    </a:lnTo>
                    <a:lnTo>
                      <a:pt x="68" y="235"/>
                    </a:lnTo>
                    <a:lnTo>
                      <a:pt x="47" y="228"/>
                    </a:lnTo>
                    <a:lnTo>
                      <a:pt x="30" y="218"/>
                    </a:lnTo>
                    <a:lnTo>
                      <a:pt x="17" y="206"/>
                    </a:lnTo>
                    <a:lnTo>
                      <a:pt x="9" y="190"/>
                    </a:lnTo>
                    <a:lnTo>
                      <a:pt x="4" y="171"/>
                    </a:lnTo>
                    <a:lnTo>
                      <a:pt x="1" y="150"/>
                    </a:lnTo>
                    <a:lnTo>
                      <a:pt x="0" y="126"/>
                    </a:lnTo>
                    <a:lnTo>
                      <a:pt x="0" y="0"/>
                    </a:lnTo>
                    <a:close/>
                  </a:path>
                </a:pathLst>
              </a:custGeom>
              <a:grpFill/>
              <a:ln w="0">
                <a:noFill/>
                <a:prstDash val="solid"/>
                <a:round/>
                <a:headEnd/>
                <a:tailEnd/>
              </a:ln>
            </p:spPr>
            <p:txBody>
              <a:bodyPr/>
              <a:lstStyle/>
              <a:p>
                <a:pPr>
                  <a:defRPr/>
                </a:pPr>
                <a:endParaRPr lang="en-US" dirty="0">
                  <a:latin typeface="Arial" charset="0"/>
                </a:endParaRPr>
              </a:p>
            </p:txBody>
          </p:sp>
          <p:sp>
            <p:nvSpPr>
              <p:cNvPr id="96" name="Freeform 71"/>
              <p:cNvSpPr>
                <a:spLocks/>
              </p:cNvSpPr>
              <p:nvPr/>
            </p:nvSpPr>
            <p:spPr bwMode="auto">
              <a:xfrm>
                <a:off x="2155" y="2454"/>
                <a:ext cx="70" cy="146"/>
              </a:xfrm>
              <a:custGeom>
                <a:avLst/>
                <a:gdLst/>
                <a:ahLst/>
                <a:cxnLst>
                  <a:cxn ang="0">
                    <a:pos x="33" y="0"/>
                  </a:cxn>
                  <a:cxn ang="0">
                    <a:pos x="67" y="0"/>
                  </a:cxn>
                  <a:cxn ang="0">
                    <a:pos x="67" y="57"/>
                  </a:cxn>
                  <a:cxn ang="0">
                    <a:pos x="139" y="57"/>
                  </a:cxn>
                  <a:cxn ang="0">
                    <a:pos x="139" y="85"/>
                  </a:cxn>
                  <a:cxn ang="0">
                    <a:pos x="67" y="85"/>
                  </a:cxn>
                  <a:cxn ang="0">
                    <a:pos x="67" y="222"/>
                  </a:cxn>
                  <a:cxn ang="0">
                    <a:pos x="68" y="236"/>
                  </a:cxn>
                  <a:cxn ang="0">
                    <a:pos x="72" y="247"/>
                  </a:cxn>
                  <a:cxn ang="0">
                    <a:pos x="81" y="255"/>
                  </a:cxn>
                  <a:cxn ang="0">
                    <a:pos x="95" y="260"/>
                  </a:cxn>
                  <a:cxn ang="0">
                    <a:pos x="113" y="263"/>
                  </a:cxn>
                  <a:cxn ang="0">
                    <a:pos x="139" y="263"/>
                  </a:cxn>
                  <a:cxn ang="0">
                    <a:pos x="139" y="290"/>
                  </a:cxn>
                  <a:cxn ang="0">
                    <a:pos x="109" y="292"/>
                  </a:cxn>
                  <a:cxn ang="0">
                    <a:pos x="84" y="289"/>
                  </a:cxn>
                  <a:cxn ang="0">
                    <a:pos x="65" y="283"/>
                  </a:cxn>
                  <a:cxn ang="0">
                    <a:pos x="50" y="274"/>
                  </a:cxn>
                  <a:cxn ang="0">
                    <a:pos x="41" y="260"/>
                  </a:cxn>
                  <a:cxn ang="0">
                    <a:pos x="34" y="244"/>
                  </a:cxn>
                  <a:cxn ang="0">
                    <a:pos x="33" y="222"/>
                  </a:cxn>
                  <a:cxn ang="0">
                    <a:pos x="33" y="85"/>
                  </a:cxn>
                  <a:cxn ang="0">
                    <a:pos x="1" y="85"/>
                  </a:cxn>
                  <a:cxn ang="0">
                    <a:pos x="0" y="63"/>
                  </a:cxn>
                  <a:cxn ang="0">
                    <a:pos x="33" y="57"/>
                  </a:cxn>
                  <a:cxn ang="0">
                    <a:pos x="33" y="0"/>
                  </a:cxn>
                </a:cxnLst>
                <a:rect l="0" t="0" r="r" b="b"/>
                <a:pathLst>
                  <a:path w="139" h="292">
                    <a:moveTo>
                      <a:pt x="33" y="0"/>
                    </a:moveTo>
                    <a:lnTo>
                      <a:pt x="67" y="0"/>
                    </a:lnTo>
                    <a:lnTo>
                      <a:pt x="67" y="57"/>
                    </a:lnTo>
                    <a:lnTo>
                      <a:pt x="139" y="57"/>
                    </a:lnTo>
                    <a:lnTo>
                      <a:pt x="139" y="85"/>
                    </a:lnTo>
                    <a:lnTo>
                      <a:pt x="67" y="85"/>
                    </a:lnTo>
                    <a:lnTo>
                      <a:pt x="67" y="222"/>
                    </a:lnTo>
                    <a:lnTo>
                      <a:pt x="68" y="236"/>
                    </a:lnTo>
                    <a:lnTo>
                      <a:pt x="72" y="247"/>
                    </a:lnTo>
                    <a:lnTo>
                      <a:pt x="81" y="255"/>
                    </a:lnTo>
                    <a:lnTo>
                      <a:pt x="95" y="260"/>
                    </a:lnTo>
                    <a:lnTo>
                      <a:pt x="113" y="263"/>
                    </a:lnTo>
                    <a:lnTo>
                      <a:pt x="139" y="263"/>
                    </a:lnTo>
                    <a:lnTo>
                      <a:pt x="139" y="290"/>
                    </a:lnTo>
                    <a:lnTo>
                      <a:pt x="109" y="292"/>
                    </a:lnTo>
                    <a:lnTo>
                      <a:pt x="84" y="289"/>
                    </a:lnTo>
                    <a:lnTo>
                      <a:pt x="65" y="283"/>
                    </a:lnTo>
                    <a:lnTo>
                      <a:pt x="50" y="274"/>
                    </a:lnTo>
                    <a:lnTo>
                      <a:pt x="41" y="260"/>
                    </a:lnTo>
                    <a:lnTo>
                      <a:pt x="34" y="244"/>
                    </a:lnTo>
                    <a:lnTo>
                      <a:pt x="33" y="222"/>
                    </a:lnTo>
                    <a:lnTo>
                      <a:pt x="33" y="85"/>
                    </a:lnTo>
                    <a:lnTo>
                      <a:pt x="1" y="85"/>
                    </a:lnTo>
                    <a:lnTo>
                      <a:pt x="0" y="63"/>
                    </a:lnTo>
                    <a:lnTo>
                      <a:pt x="33" y="57"/>
                    </a:lnTo>
                    <a:lnTo>
                      <a:pt x="33" y="0"/>
                    </a:lnTo>
                    <a:close/>
                  </a:path>
                </a:pathLst>
              </a:custGeom>
              <a:grpFill/>
              <a:ln w="0">
                <a:noFill/>
                <a:prstDash val="solid"/>
                <a:round/>
                <a:headEnd/>
                <a:tailEnd/>
              </a:ln>
            </p:spPr>
            <p:txBody>
              <a:bodyPr/>
              <a:lstStyle/>
              <a:p>
                <a:pPr>
                  <a:defRPr/>
                </a:pPr>
                <a:endParaRPr lang="en-US" dirty="0">
                  <a:latin typeface="Arial" charset="0"/>
                </a:endParaRPr>
              </a:p>
            </p:txBody>
          </p:sp>
          <p:sp>
            <p:nvSpPr>
              <p:cNvPr id="97" name="Freeform 72"/>
              <p:cNvSpPr>
                <a:spLocks/>
              </p:cNvSpPr>
              <p:nvPr/>
            </p:nvSpPr>
            <p:spPr bwMode="auto">
              <a:xfrm>
                <a:off x="2241" y="2438"/>
                <a:ext cx="105" cy="162"/>
              </a:xfrm>
              <a:custGeom>
                <a:avLst/>
                <a:gdLst/>
                <a:ahLst/>
                <a:cxnLst>
                  <a:cxn ang="0">
                    <a:pos x="0" y="0"/>
                  </a:cxn>
                  <a:cxn ang="0">
                    <a:pos x="34" y="0"/>
                  </a:cxn>
                  <a:cxn ang="0">
                    <a:pos x="34" y="127"/>
                  </a:cxn>
                  <a:cxn ang="0">
                    <a:pos x="39" y="114"/>
                  </a:cxn>
                  <a:cxn ang="0">
                    <a:pos x="47" y="105"/>
                  </a:cxn>
                  <a:cxn ang="0">
                    <a:pos x="60" y="97"/>
                  </a:cxn>
                  <a:cxn ang="0">
                    <a:pos x="75" y="90"/>
                  </a:cxn>
                  <a:cxn ang="0">
                    <a:pos x="92" y="86"/>
                  </a:cxn>
                  <a:cxn ang="0">
                    <a:pos x="115" y="84"/>
                  </a:cxn>
                  <a:cxn ang="0">
                    <a:pos x="142" y="86"/>
                  </a:cxn>
                  <a:cxn ang="0">
                    <a:pos x="163" y="93"/>
                  </a:cxn>
                  <a:cxn ang="0">
                    <a:pos x="179" y="101"/>
                  </a:cxn>
                  <a:cxn ang="0">
                    <a:pos x="191" y="114"/>
                  </a:cxn>
                  <a:cxn ang="0">
                    <a:pos x="199" y="129"/>
                  </a:cxn>
                  <a:cxn ang="0">
                    <a:pos x="205" y="148"/>
                  </a:cxn>
                  <a:cxn ang="0">
                    <a:pos x="208" y="170"/>
                  </a:cxn>
                  <a:cxn ang="0">
                    <a:pos x="209" y="195"/>
                  </a:cxn>
                  <a:cxn ang="0">
                    <a:pos x="209" y="322"/>
                  </a:cxn>
                  <a:cxn ang="0">
                    <a:pos x="175" y="322"/>
                  </a:cxn>
                  <a:cxn ang="0">
                    <a:pos x="175" y="192"/>
                  </a:cxn>
                  <a:cxn ang="0">
                    <a:pos x="174" y="171"/>
                  </a:cxn>
                  <a:cxn ang="0">
                    <a:pos x="172" y="154"/>
                  </a:cxn>
                  <a:cxn ang="0">
                    <a:pos x="167" y="139"/>
                  </a:cxn>
                  <a:cxn ang="0">
                    <a:pos x="159" y="128"/>
                  </a:cxn>
                  <a:cxn ang="0">
                    <a:pos x="145" y="120"/>
                  </a:cxn>
                  <a:cxn ang="0">
                    <a:pos x="129" y="116"/>
                  </a:cxn>
                  <a:cxn ang="0">
                    <a:pos x="106" y="114"/>
                  </a:cxn>
                  <a:cxn ang="0">
                    <a:pos x="84" y="116"/>
                  </a:cxn>
                  <a:cxn ang="0">
                    <a:pos x="66" y="120"/>
                  </a:cxn>
                  <a:cxn ang="0">
                    <a:pos x="53" y="128"/>
                  </a:cxn>
                  <a:cxn ang="0">
                    <a:pos x="43" y="139"/>
                  </a:cxn>
                  <a:cxn ang="0">
                    <a:pos x="38" y="152"/>
                  </a:cxn>
                  <a:cxn ang="0">
                    <a:pos x="35" y="170"/>
                  </a:cxn>
                  <a:cxn ang="0">
                    <a:pos x="34" y="192"/>
                  </a:cxn>
                  <a:cxn ang="0">
                    <a:pos x="34" y="322"/>
                  </a:cxn>
                  <a:cxn ang="0">
                    <a:pos x="0" y="322"/>
                  </a:cxn>
                  <a:cxn ang="0">
                    <a:pos x="0" y="0"/>
                  </a:cxn>
                </a:cxnLst>
                <a:rect l="0" t="0" r="r" b="b"/>
                <a:pathLst>
                  <a:path w="209" h="322">
                    <a:moveTo>
                      <a:pt x="0" y="0"/>
                    </a:moveTo>
                    <a:lnTo>
                      <a:pt x="34" y="0"/>
                    </a:lnTo>
                    <a:lnTo>
                      <a:pt x="34" y="127"/>
                    </a:lnTo>
                    <a:lnTo>
                      <a:pt x="39" y="114"/>
                    </a:lnTo>
                    <a:lnTo>
                      <a:pt x="47" y="105"/>
                    </a:lnTo>
                    <a:lnTo>
                      <a:pt x="60" y="97"/>
                    </a:lnTo>
                    <a:lnTo>
                      <a:pt x="75" y="90"/>
                    </a:lnTo>
                    <a:lnTo>
                      <a:pt x="92" y="86"/>
                    </a:lnTo>
                    <a:lnTo>
                      <a:pt x="115" y="84"/>
                    </a:lnTo>
                    <a:lnTo>
                      <a:pt x="142" y="86"/>
                    </a:lnTo>
                    <a:lnTo>
                      <a:pt x="163" y="93"/>
                    </a:lnTo>
                    <a:lnTo>
                      <a:pt x="179" y="101"/>
                    </a:lnTo>
                    <a:lnTo>
                      <a:pt x="191" y="114"/>
                    </a:lnTo>
                    <a:lnTo>
                      <a:pt x="199" y="129"/>
                    </a:lnTo>
                    <a:lnTo>
                      <a:pt x="205" y="148"/>
                    </a:lnTo>
                    <a:lnTo>
                      <a:pt x="208" y="170"/>
                    </a:lnTo>
                    <a:lnTo>
                      <a:pt x="209" y="195"/>
                    </a:lnTo>
                    <a:lnTo>
                      <a:pt x="209" y="322"/>
                    </a:lnTo>
                    <a:lnTo>
                      <a:pt x="175" y="322"/>
                    </a:lnTo>
                    <a:lnTo>
                      <a:pt x="175" y="192"/>
                    </a:lnTo>
                    <a:lnTo>
                      <a:pt x="174" y="171"/>
                    </a:lnTo>
                    <a:lnTo>
                      <a:pt x="172" y="154"/>
                    </a:lnTo>
                    <a:lnTo>
                      <a:pt x="167" y="139"/>
                    </a:lnTo>
                    <a:lnTo>
                      <a:pt x="159" y="128"/>
                    </a:lnTo>
                    <a:lnTo>
                      <a:pt x="145" y="120"/>
                    </a:lnTo>
                    <a:lnTo>
                      <a:pt x="129" y="116"/>
                    </a:lnTo>
                    <a:lnTo>
                      <a:pt x="106" y="114"/>
                    </a:lnTo>
                    <a:lnTo>
                      <a:pt x="84" y="116"/>
                    </a:lnTo>
                    <a:lnTo>
                      <a:pt x="66" y="120"/>
                    </a:lnTo>
                    <a:lnTo>
                      <a:pt x="53" y="128"/>
                    </a:lnTo>
                    <a:lnTo>
                      <a:pt x="43" y="139"/>
                    </a:lnTo>
                    <a:lnTo>
                      <a:pt x="38" y="152"/>
                    </a:lnTo>
                    <a:lnTo>
                      <a:pt x="35" y="170"/>
                    </a:lnTo>
                    <a:lnTo>
                      <a:pt x="34" y="192"/>
                    </a:lnTo>
                    <a:lnTo>
                      <a:pt x="34" y="322"/>
                    </a:lnTo>
                    <a:lnTo>
                      <a:pt x="0" y="322"/>
                    </a:lnTo>
                    <a:lnTo>
                      <a:pt x="0" y="0"/>
                    </a:lnTo>
                    <a:close/>
                  </a:path>
                </a:pathLst>
              </a:custGeom>
              <a:grpFill/>
              <a:ln w="0">
                <a:noFill/>
                <a:prstDash val="solid"/>
                <a:round/>
                <a:headEnd/>
                <a:tailEnd/>
              </a:ln>
            </p:spPr>
            <p:txBody>
              <a:bodyPr/>
              <a:lstStyle/>
              <a:p>
                <a:pPr>
                  <a:defRPr/>
                </a:pPr>
                <a:endParaRPr lang="en-US" dirty="0">
                  <a:latin typeface="Arial" charset="0"/>
                </a:endParaRPr>
              </a:p>
            </p:txBody>
          </p:sp>
          <p:sp>
            <p:nvSpPr>
              <p:cNvPr id="98" name="Freeform 73"/>
              <p:cNvSpPr>
                <a:spLocks/>
              </p:cNvSpPr>
              <p:nvPr/>
            </p:nvSpPr>
            <p:spPr bwMode="auto">
              <a:xfrm>
                <a:off x="2352" y="2483"/>
                <a:ext cx="178" cy="118"/>
              </a:xfrm>
              <a:custGeom>
                <a:avLst/>
                <a:gdLst/>
                <a:ahLst/>
                <a:cxnLst>
                  <a:cxn ang="0">
                    <a:pos x="0" y="0"/>
                  </a:cxn>
                  <a:cxn ang="0">
                    <a:pos x="37" y="0"/>
                  </a:cxn>
                  <a:cxn ang="0">
                    <a:pos x="92" y="195"/>
                  </a:cxn>
                  <a:cxn ang="0">
                    <a:pos x="156" y="0"/>
                  </a:cxn>
                  <a:cxn ang="0">
                    <a:pos x="190" y="0"/>
                  </a:cxn>
                  <a:cxn ang="0">
                    <a:pos x="255" y="197"/>
                  </a:cxn>
                  <a:cxn ang="0">
                    <a:pos x="314" y="0"/>
                  </a:cxn>
                  <a:cxn ang="0">
                    <a:pos x="350" y="0"/>
                  </a:cxn>
                  <a:cxn ang="0">
                    <a:pos x="276" y="233"/>
                  </a:cxn>
                  <a:cxn ang="0">
                    <a:pos x="236" y="233"/>
                  </a:cxn>
                  <a:cxn ang="0">
                    <a:pos x="172" y="39"/>
                  </a:cxn>
                  <a:cxn ang="0">
                    <a:pos x="110" y="233"/>
                  </a:cxn>
                  <a:cxn ang="0">
                    <a:pos x="73" y="233"/>
                  </a:cxn>
                  <a:cxn ang="0">
                    <a:pos x="0" y="0"/>
                  </a:cxn>
                </a:cxnLst>
                <a:rect l="0" t="0" r="r" b="b"/>
                <a:pathLst>
                  <a:path w="350" h="233">
                    <a:moveTo>
                      <a:pt x="0" y="0"/>
                    </a:moveTo>
                    <a:lnTo>
                      <a:pt x="37" y="0"/>
                    </a:lnTo>
                    <a:lnTo>
                      <a:pt x="92" y="195"/>
                    </a:lnTo>
                    <a:lnTo>
                      <a:pt x="156" y="0"/>
                    </a:lnTo>
                    <a:lnTo>
                      <a:pt x="190" y="0"/>
                    </a:lnTo>
                    <a:lnTo>
                      <a:pt x="255" y="197"/>
                    </a:lnTo>
                    <a:lnTo>
                      <a:pt x="314" y="0"/>
                    </a:lnTo>
                    <a:lnTo>
                      <a:pt x="350" y="0"/>
                    </a:lnTo>
                    <a:lnTo>
                      <a:pt x="276" y="233"/>
                    </a:lnTo>
                    <a:lnTo>
                      <a:pt x="236" y="233"/>
                    </a:lnTo>
                    <a:lnTo>
                      <a:pt x="172" y="39"/>
                    </a:lnTo>
                    <a:lnTo>
                      <a:pt x="110" y="233"/>
                    </a:lnTo>
                    <a:lnTo>
                      <a:pt x="73" y="233"/>
                    </a:lnTo>
                    <a:lnTo>
                      <a:pt x="0" y="0"/>
                    </a:lnTo>
                    <a:close/>
                  </a:path>
                </a:pathLst>
              </a:custGeom>
              <a:grpFill/>
              <a:ln w="0">
                <a:noFill/>
                <a:prstDash val="solid"/>
                <a:round/>
                <a:headEnd/>
                <a:tailEnd/>
              </a:ln>
            </p:spPr>
            <p:txBody>
              <a:bodyPr/>
              <a:lstStyle/>
              <a:p>
                <a:pPr>
                  <a:defRPr/>
                </a:pPr>
                <a:endParaRPr lang="en-US" dirty="0">
                  <a:latin typeface="Arial" charset="0"/>
                </a:endParaRPr>
              </a:p>
            </p:txBody>
          </p:sp>
          <p:sp>
            <p:nvSpPr>
              <p:cNvPr id="99" name="Freeform 74"/>
              <p:cNvSpPr>
                <a:spLocks noEditPoints="1"/>
              </p:cNvSpPr>
              <p:nvPr/>
            </p:nvSpPr>
            <p:spPr bwMode="auto">
              <a:xfrm>
                <a:off x="2530" y="2480"/>
                <a:ext cx="111" cy="121"/>
              </a:xfrm>
              <a:custGeom>
                <a:avLst/>
                <a:gdLst/>
                <a:ahLst/>
                <a:cxnLst>
                  <a:cxn ang="0">
                    <a:pos x="89" y="30"/>
                  </a:cxn>
                  <a:cxn ang="0">
                    <a:pos x="58" y="45"/>
                  </a:cxn>
                  <a:cxn ang="0">
                    <a:pos x="42" y="72"/>
                  </a:cxn>
                  <a:cxn ang="0">
                    <a:pos x="35" y="106"/>
                  </a:cxn>
                  <a:cxn ang="0">
                    <a:pos x="184" y="87"/>
                  </a:cxn>
                  <a:cxn ang="0">
                    <a:pos x="173" y="56"/>
                  </a:cxn>
                  <a:cxn ang="0">
                    <a:pos x="150" y="35"/>
                  </a:cxn>
                  <a:cxn ang="0">
                    <a:pos x="112" y="27"/>
                  </a:cxn>
                  <a:cxn ang="0">
                    <a:pos x="142" y="3"/>
                  </a:cxn>
                  <a:cxn ang="0">
                    <a:pos x="183" y="19"/>
                  </a:cxn>
                  <a:cxn ang="0">
                    <a:pos x="207" y="47"/>
                  </a:cxn>
                  <a:cxn ang="0">
                    <a:pos x="220" y="87"/>
                  </a:cxn>
                  <a:cxn ang="0">
                    <a:pos x="221" y="133"/>
                  </a:cxn>
                  <a:cxn ang="0">
                    <a:pos x="38" y="152"/>
                  </a:cxn>
                  <a:cxn ang="0">
                    <a:pos x="50" y="183"/>
                  </a:cxn>
                  <a:cxn ang="0">
                    <a:pos x="74" y="204"/>
                  </a:cxn>
                  <a:cxn ang="0">
                    <a:pos x="115" y="212"/>
                  </a:cxn>
                  <a:cxn ang="0">
                    <a:pos x="154" y="205"/>
                  </a:cxn>
                  <a:cxn ang="0">
                    <a:pos x="176" y="186"/>
                  </a:cxn>
                  <a:cxn ang="0">
                    <a:pos x="186" y="163"/>
                  </a:cxn>
                  <a:cxn ang="0">
                    <a:pos x="218" y="179"/>
                  </a:cxn>
                  <a:cxn ang="0">
                    <a:pos x="201" y="209"/>
                  </a:cxn>
                  <a:cxn ang="0">
                    <a:pos x="168" y="229"/>
                  </a:cxn>
                  <a:cxn ang="0">
                    <a:pos x="116" y="238"/>
                  </a:cxn>
                  <a:cxn ang="0">
                    <a:pos x="63" y="229"/>
                  </a:cxn>
                  <a:cxn ang="0">
                    <a:pos x="28" y="208"/>
                  </a:cxn>
                  <a:cxn ang="0">
                    <a:pos x="9" y="176"/>
                  </a:cxn>
                  <a:cxn ang="0">
                    <a:pos x="1" y="138"/>
                  </a:cxn>
                  <a:cxn ang="0">
                    <a:pos x="1" y="98"/>
                  </a:cxn>
                  <a:cxn ang="0">
                    <a:pos x="9" y="60"/>
                  </a:cxn>
                  <a:cxn ang="0">
                    <a:pos x="28" y="28"/>
                  </a:cxn>
                  <a:cxn ang="0">
                    <a:pos x="62" y="8"/>
                  </a:cxn>
                  <a:cxn ang="0">
                    <a:pos x="115" y="0"/>
                  </a:cxn>
                </a:cxnLst>
                <a:rect l="0" t="0" r="r" b="b"/>
                <a:pathLst>
                  <a:path w="221" h="238">
                    <a:moveTo>
                      <a:pt x="112" y="27"/>
                    </a:moveTo>
                    <a:lnTo>
                      <a:pt x="89" y="30"/>
                    </a:lnTo>
                    <a:lnTo>
                      <a:pt x="72" y="35"/>
                    </a:lnTo>
                    <a:lnTo>
                      <a:pt x="58" y="45"/>
                    </a:lnTo>
                    <a:lnTo>
                      <a:pt x="49" y="57"/>
                    </a:lnTo>
                    <a:lnTo>
                      <a:pt x="42" y="72"/>
                    </a:lnTo>
                    <a:lnTo>
                      <a:pt x="38" y="88"/>
                    </a:lnTo>
                    <a:lnTo>
                      <a:pt x="35" y="106"/>
                    </a:lnTo>
                    <a:lnTo>
                      <a:pt x="186" y="106"/>
                    </a:lnTo>
                    <a:lnTo>
                      <a:pt x="184" y="87"/>
                    </a:lnTo>
                    <a:lnTo>
                      <a:pt x="180" y="70"/>
                    </a:lnTo>
                    <a:lnTo>
                      <a:pt x="173" y="56"/>
                    </a:lnTo>
                    <a:lnTo>
                      <a:pt x="164" y="43"/>
                    </a:lnTo>
                    <a:lnTo>
                      <a:pt x="150" y="35"/>
                    </a:lnTo>
                    <a:lnTo>
                      <a:pt x="134" y="28"/>
                    </a:lnTo>
                    <a:lnTo>
                      <a:pt x="112" y="27"/>
                    </a:lnTo>
                    <a:close/>
                    <a:moveTo>
                      <a:pt x="115" y="0"/>
                    </a:moveTo>
                    <a:lnTo>
                      <a:pt x="142" y="3"/>
                    </a:lnTo>
                    <a:lnTo>
                      <a:pt x="164" y="8"/>
                    </a:lnTo>
                    <a:lnTo>
                      <a:pt x="183" y="19"/>
                    </a:lnTo>
                    <a:lnTo>
                      <a:pt x="197" y="31"/>
                    </a:lnTo>
                    <a:lnTo>
                      <a:pt x="207" y="47"/>
                    </a:lnTo>
                    <a:lnTo>
                      <a:pt x="216" y="66"/>
                    </a:lnTo>
                    <a:lnTo>
                      <a:pt x="220" y="87"/>
                    </a:lnTo>
                    <a:lnTo>
                      <a:pt x="221" y="110"/>
                    </a:lnTo>
                    <a:lnTo>
                      <a:pt x="221" y="133"/>
                    </a:lnTo>
                    <a:lnTo>
                      <a:pt x="35" y="133"/>
                    </a:lnTo>
                    <a:lnTo>
                      <a:pt x="38" y="152"/>
                    </a:lnTo>
                    <a:lnTo>
                      <a:pt x="42" y="168"/>
                    </a:lnTo>
                    <a:lnTo>
                      <a:pt x="50" y="183"/>
                    </a:lnTo>
                    <a:lnTo>
                      <a:pt x="61" y="195"/>
                    </a:lnTo>
                    <a:lnTo>
                      <a:pt x="74" y="204"/>
                    </a:lnTo>
                    <a:lnTo>
                      <a:pt x="93" y="210"/>
                    </a:lnTo>
                    <a:lnTo>
                      <a:pt x="115" y="212"/>
                    </a:lnTo>
                    <a:lnTo>
                      <a:pt x="137" y="210"/>
                    </a:lnTo>
                    <a:lnTo>
                      <a:pt x="154" y="205"/>
                    </a:lnTo>
                    <a:lnTo>
                      <a:pt x="167" y="197"/>
                    </a:lnTo>
                    <a:lnTo>
                      <a:pt x="176" y="186"/>
                    </a:lnTo>
                    <a:lnTo>
                      <a:pt x="183" y="175"/>
                    </a:lnTo>
                    <a:lnTo>
                      <a:pt x="186" y="163"/>
                    </a:lnTo>
                    <a:lnTo>
                      <a:pt x="221" y="163"/>
                    </a:lnTo>
                    <a:lnTo>
                      <a:pt x="218" y="179"/>
                    </a:lnTo>
                    <a:lnTo>
                      <a:pt x="212" y="195"/>
                    </a:lnTo>
                    <a:lnTo>
                      <a:pt x="201" y="209"/>
                    </a:lnTo>
                    <a:lnTo>
                      <a:pt x="187" y="220"/>
                    </a:lnTo>
                    <a:lnTo>
                      <a:pt x="168" y="229"/>
                    </a:lnTo>
                    <a:lnTo>
                      <a:pt x="145" y="235"/>
                    </a:lnTo>
                    <a:lnTo>
                      <a:pt x="116" y="238"/>
                    </a:lnTo>
                    <a:lnTo>
                      <a:pt x="88" y="235"/>
                    </a:lnTo>
                    <a:lnTo>
                      <a:pt x="63" y="229"/>
                    </a:lnTo>
                    <a:lnTo>
                      <a:pt x="44" y="220"/>
                    </a:lnTo>
                    <a:lnTo>
                      <a:pt x="28" y="208"/>
                    </a:lnTo>
                    <a:lnTo>
                      <a:pt x="17" y="194"/>
                    </a:lnTo>
                    <a:lnTo>
                      <a:pt x="9" y="176"/>
                    </a:lnTo>
                    <a:lnTo>
                      <a:pt x="4" y="159"/>
                    </a:lnTo>
                    <a:lnTo>
                      <a:pt x="1" y="138"/>
                    </a:lnTo>
                    <a:lnTo>
                      <a:pt x="0" y="118"/>
                    </a:lnTo>
                    <a:lnTo>
                      <a:pt x="1" y="98"/>
                    </a:lnTo>
                    <a:lnTo>
                      <a:pt x="4" y="79"/>
                    </a:lnTo>
                    <a:lnTo>
                      <a:pt x="9" y="60"/>
                    </a:lnTo>
                    <a:lnTo>
                      <a:pt x="17" y="43"/>
                    </a:lnTo>
                    <a:lnTo>
                      <a:pt x="28" y="28"/>
                    </a:lnTo>
                    <a:lnTo>
                      <a:pt x="43" y="17"/>
                    </a:lnTo>
                    <a:lnTo>
                      <a:pt x="62" y="8"/>
                    </a:lnTo>
                    <a:lnTo>
                      <a:pt x="87" y="3"/>
                    </a:lnTo>
                    <a:lnTo>
                      <a:pt x="115" y="0"/>
                    </a:lnTo>
                    <a:close/>
                  </a:path>
                </a:pathLst>
              </a:custGeom>
              <a:grpFill/>
              <a:ln w="0">
                <a:noFill/>
                <a:prstDash val="solid"/>
                <a:round/>
                <a:headEnd/>
                <a:tailEnd/>
              </a:ln>
            </p:spPr>
            <p:txBody>
              <a:bodyPr/>
              <a:lstStyle/>
              <a:p>
                <a:pPr>
                  <a:defRPr/>
                </a:pPr>
                <a:endParaRPr lang="en-US" dirty="0">
                  <a:latin typeface="Arial" charset="0"/>
                </a:endParaRPr>
              </a:p>
            </p:txBody>
          </p:sp>
          <p:sp>
            <p:nvSpPr>
              <p:cNvPr id="100" name="Freeform 75"/>
              <p:cNvSpPr>
                <a:spLocks/>
              </p:cNvSpPr>
              <p:nvPr/>
            </p:nvSpPr>
            <p:spPr bwMode="auto">
              <a:xfrm>
                <a:off x="2658" y="2480"/>
                <a:ext cx="105" cy="121"/>
              </a:xfrm>
              <a:custGeom>
                <a:avLst/>
                <a:gdLst/>
                <a:ahLst/>
                <a:cxnLst>
                  <a:cxn ang="0">
                    <a:pos x="133" y="3"/>
                  </a:cxn>
                  <a:cxn ang="0">
                    <a:pos x="174" y="17"/>
                  </a:cxn>
                  <a:cxn ang="0">
                    <a:pos x="197" y="47"/>
                  </a:cxn>
                  <a:cxn ang="0">
                    <a:pos x="204" y="87"/>
                  </a:cxn>
                  <a:cxn ang="0">
                    <a:pos x="170" y="69"/>
                  </a:cxn>
                  <a:cxn ang="0">
                    <a:pos x="156" y="43"/>
                  </a:cxn>
                  <a:cxn ang="0">
                    <a:pos x="127" y="28"/>
                  </a:cxn>
                  <a:cxn ang="0">
                    <a:pos x="82" y="28"/>
                  </a:cxn>
                  <a:cxn ang="0">
                    <a:pos x="53" y="39"/>
                  </a:cxn>
                  <a:cxn ang="0">
                    <a:pos x="41" y="56"/>
                  </a:cxn>
                  <a:cxn ang="0">
                    <a:pos x="42" y="77"/>
                  </a:cxn>
                  <a:cxn ang="0">
                    <a:pos x="63" y="92"/>
                  </a:cxn>
                  <a:cxn ang="0">
                    <a:pos x="97" y="102"/>
                  </a:cxn>
                  <a:cxn ang="0">
                    <a:pos x="136" y="110"/>
                  </a:cxn>
                  <a:cxn ang="0">
                    <a:pos x="173" y="122"/>
                  </a:cxn>
                  <a:cxn ang="0">
                    <a:pos x="200" y="141"/>
                  </a:cxn>
                  <a:cxn ang="0">
                    <a:pos x="211" y="172"/>
                  </a:cxn>
                  <a:cxn ang="0">
                    <a:pos x="204" y="200"/>
                  </a:cxn>
                  <a:cxn ang="0">
                    <a:pos x="180" y="223"/>
                  </a:cxn>
                  <a:cxn ang="0">
                    <a:pos x="139" y="238"/>
                  </a:cxn>
                  <a:cxn ang="0">
                    <a:pos x="80" y="238"/>
                  </a:cxn>
                  <a:cxn ang="0">
                    <a:pos x="36" y="223"/>
                  </a:cxn>
                  <a:cxn ang="0">
                    <a:pos x="8" y="193"/>
                  </a:cxn>
                  <a:cxn ang="0">
                    <a:pos x="0" y="149"/>
                  </a:cxn>
                  <a:cxn ang="0">
                    <a:pos x="36" y="167"/>
                  </a:cxn>
                  <a:cxn ang="0">
                    <a:pos x="52" y="194"/>
                  </a:cxn>
                  <a:cxn ang="0">
                    <a:pos x="86" y="209"/>
                  </a:cxn>
                  <a:cxn ang="0">
                    <a:pos x="132" y="209"/>
                  </a:cxn>
                  <a:cxn ang="0">
                    <a:pos x="162" y="198"/>
                  </a:cxn>
                  <a:cxn ang="0">
                    <a:pos x="175" y="183"/>
                  </a:cxn>
                  <a:cxn ang="0">
                    <a:pos x="174" y="161"/>
                  </a:cxn>
                  <a:cxn ang="0">
                    <a:pos x="155" y="145"/>
                  </a:cxn>
                  <a:cxn ang="0">
                    <a:pos x="122" y="136"/>
                  </a:cxn>
                  <a:cxn ang="0">
                    <a:pos x="83" y="128"/>
                  </a:cxn>
                  <a:cxn ang="0">
                    <a:pos x="30" y="109"/>
                  </a:cxn>
                  <a:cxn ang="0">
                    <a:pos x="8" y="85"/>
                  </a:cxn>
                  <a:cxn ang="0">
                    <a:pos x="7" y="51"/>
                  </a:cxn>
                  <a:cxn ang="0">
                    <a:pos x="22" y="24"/>
                  </a:cxn>
                  <a:cxn ang="0">
                    <a:pos x="55" y="7"/>
                  </a:cxn>
                  <a:cxn ang="0">
                    <a:pos x="105" y="0"/>
                  </a:cxn>
                </a:cxnLst>
                <a:rect l="0" t="0" r="r" b="b"/>
                <a:pathLst>
                  <a:path w="211" h="239">
                    <a:moveTo>
                      <a:pt x="105" y="0"/>
                    </a:moveTo>
                    <a:lnTo>
                      <a:pt x="133" y="3"/>
                    </a:lnTo>
                    <a:lnTo>
                      <a:pt x="156" y="8"/>
                    </a:lnTo>
                    <a:lnTo>
                      <a:pt x="174" y="17"/>
                    </a:lnTo>
                    <a:lnTo>
                      <a:pt x="188" y="31"/>
                    </a:lnTo>
                    <a:lnTo>
                      <a:pt x="197" y="47"/>
                    </a:lnTo>
                    <a:lnTo>
                      <a:pt x="203" y="65"/>
                    </a:lnTo>
                    <a:lnTo>
                      <a:pt x="204" y="87"/>
                    </a:lnTo>
                    <a:lnTo>
                      <a:pt x="173" y="87"/>
                    </a:lnTo>
                    <a:lnTo>
                      <a:pt x="170" y="69"/>
                    </a:lnTo>
                    <a:lnTo>
                      <a:pt x="166" y="56"/>
                    </a:lnTo>
                    <a:lnTo>
                      <a:pt x="156" y="43"/>
                    </a:lnTo>
                    <a:lnTo>
                      <a:pt x="143" y="34"/>
                    </a:lnTo>
                    <a:lnTo>
                      <a:pt x="127" y="28"/>
                    </a:lnTo>
                    <a:lnTo>
                      <a:pt x="103" y="27"/>
                    </a:lnTo>
                    <a:lnTo>
                      <a:pt x="82" y="28"/>
                    </a:lnTo>
                    <a:lnTo>
                      <a:pt x="65" y="32"/>
                    </a:lnTo>
                    <a:lnTo>
                      <a:pt x="53" y="39"/>
                    </a:lnTo>
                    <a:lnTo>
                      <a:pt x="45" y="46"/>
                    </a:lnTo>
                    <a:lnTo>
                      <a:pt x="41" y="56"/>
                    </a:lnTo>
                    <a:lnTo>
                      <a:pt x="40" y="66"/>
                    </a:lnTo>
                    <a:lnTo>
                      <a:pt x="42" y="77"/>
                    </a:lnTo>
                    <a:lnTo>
                      <a:pt x="51" y="85"/>
                    </a:lnTo>
                    <a:lnTo>
                      <a:pt x="63" y="92"/>
                    </a:lnTo>
                    <a:lnTo>
                      <a:pt x="79" y="98"/>
                    </a:lnTo>
                    <a:lnTo>
                      <a:pt x="97" y="102"/>
                    </a:lnTo>
                    <a:lnTo>
                      <a:pt x="116" y="106"/>
                    </a:lnTo>
                    <a:lnTo>
                      <a:pt x="136" y="110"/>
                    </a:lnTo>
                    <a:lnTo>
                      <a:pt x="155" y="115"/>
                    </a:lnTo>
                    <a:lnTo>
                      <a:pt x="173" y="122"/>
                    </a:lnTo>
                    <a:lnTo>
                      <a:pt x="188" y="130"/>
                    </a:lnTo>
                    <a:lnTo>
                      <a:pt x="200" y="141"/>
                    </a:lnTo>
                    <a:lnTo>
                      <a:pt x="208" y="155"/>
                    </a:lnTo>
                    <a:lnTo>
                      <a:pt x="211" y="172"/>
                    </a:lnTo>
                    <a:lnTo>
                      <a:pt x="209" y="186"/>
                    </a:lnTo>
                    <a:lnTo>
                      <a:pt x="204" y="200"/>
                    </a:lnTo>
                    <a:lnTo>
                      <a:pt x="194" y="212"/>
                    </a:lnTo>
                    <a:lnTo>
                      <a:pt x="180" y="223"/>
                    </a:lnTo>
                    <a:lnTo>
                      <a:pt x="162" y="231"/>
                    </a:lnTo>
                    <a:lnTo>
                      <a:pt x="139" y="238"/>
                    </a:lnTo>
                    <a:lnTo>
                      <a:pt x="110" y="239"/>
                    </a:lnTo>
                    <a:lnTo>
                      <a:pt x="80" y="238"/>
                    </a:lnTo>
                    <a:lnTo>
                      <a:pt x="55" y="231"/>
                    </a:lnTo>
                    <a:lnTo>
                      <a:pt x="36" y="223"/>
                    </a:lnTo>
                    <a:lnTo>
                      <a:pt x="19" y="209"/>
                    </a:lnTo>
                    <a:lnTo>
                      <a:pt x="8" y="193"/>
                    </a:lnTo>
                    <a:lnTo>
                      <a:pt x="3" y="172"/>
                    </a:lnTo>
                    <a:lnTo>
                      <a:pt x="0" y="149"/>
                    </a:lnTo>
                    <a:lnTo>
                      <a:pt x="34" y="149"/>
                    </a:lnTo>
                    <a:lnTo>
                      <a:pt x="36" y="167"/>
                    </a:lnTo>
                    <a:lnTo>
                      <a:pt x="42" y="183"/>
                    </a:lnTo>
                    <a:lnTo>
                      <a:pt x="52" y="194"/>
                    </a:lnTo>
                    <a:lnTo>
                      <a:pt x="67" y="204"/>
                    </a:lnTo>
                    <a:lnTo>
                      <a:pt x="86" y="209"/>
                    </a:lnTo>
                    <a:lnTo>
                      <a:pt x="110" y="210"/>
                    </a:lnTo>
                    <a:lnTo>
                      <a:pt x="132" y="209"/>
                    </a:lnTo>
                    <a:lnTo>
                      <a:pt x="150" y="205"/>
                    </a:lnTo>
                    <a:lnTo>
                      <a:pt x="162" y="198"/>
                    </a:lnTo>
                    <a:lnTo>
                      <a:pt x="170" y="191"/>
                    </a:lnTo>
                    <a:lnTo>
                      <a:pt x="175" y="183"/>
                    </a:lnTo>
                    <a:lnTo>
                      <a:pt x="177" y="174"/>
                    </a:lnTo>
                    <a:lnTo>
                      <a:pt x="174" y="161"/>
                    </a:lnTo>
                    <a:lnTo>
                      <a:pt x="167" y="152"/>
                    </a:lnTo>
                    <a:lnTo>
                      <a:pt x="155" y="145"/>
                    </a:lnTo>
                    <a:lnTo>
                      <a:pt x="140" y="140"/>
                    </a:lnTo>
                    <a:lnTo>
                      <a:pt x="122" y="136"/>
                    </a:lnTo>
                    <a:lnTo>
                      <a:pt x="102" y="132"/>
                    </a:lnTo>
                    <a:lnTo>
                      <a:pt x="83" y="128"/>
                    </a:lnTo>
                    <a:lnTo>
                      <a:pt x="45" y="117"/>
                    </a:lnTo>
                    <a:lnTo>
                      <a:pt x="30" y="109"/>
                    </a:lnTo>
                    <a:lnTo>
                      <a:pt x="17" y="98"/>
                    </a:lnTo>
                    <a:lnTo>
                      <a:pt x="8" y="85"/>
                    </a:lnTo>
                    <a:lnTo>
                      <a:pt x="6" y="68"/>
                    </a:lnTo>
                    <a:lnTo>
                      <a:pt x="7" y="51"/>
                    </a:lnTo>
                    <a:lnTo>
                      <a:pt x="12" y="37"/>
                    </a:lnTo>
                    <a:lnTo>
                      <a:pt x="22" y="24"/>
                    </a:lnTo>
                    <a:lnTo>
                      <a:pt x="36" y="15"/>
                    </a:lnTo>
                    <a:lnTo>
                      <a:pt x="55" y="7"/>
                    </a:lnTo>
                    <a:lnTo>
                      <a:pt x="78" y="1"/>
                    </a:lnTo>
                    <a:lnTo>
                      <a:pt x="105" y="0"/>
                    </a:lnTo>
                    <a:close/>
                  </a:path>
                </a:pathLst>
              </a:custGeom>
              <a:grpFill/>
              <a:ln w="0">
                <a:noFill/>
                <a:prstDash val="solid"/>
                <a:round/>
                <a:headEnd/>
                <a:tailEnd/>
              </a:ln>
            </p:spPr>
            <p:txBody>
              <a:bodyPr/>
              <a:lstStyle/>
              <a:p>
                <a:pPr>
                  <a:defRPr/>
                </a:pPr>
                <a:endParaRPr lang="en-US" dirty="0">
                  <a:latin typeface="Arial" charset="0"/>
                </a:endParaRPr>
              </a:p>
            </p:txBody>
          </p:sp>
          <p:sp>
            <p:nvSpPr>
              <p:cNvPr id="101" name="Freeform 76"/>
              <p:cNvSpPr>
                <a:spLocks/>
              </p:cNvSpPr>
              <p:nvPr/>
            </p:nvSpPr>
            <p:spPr bwMode="auto">
              <a:xfrm>
                <a:off x="2769" y="2454"/>
                <a:ext cx="70" cy="146"/>
              </a:xfrm>
              <a:custGeom>
                <a:avLst/>
                <a:gdLst/>
                <a:ahLst/>
                <a:cxnLst>
                  <a:cxn ang="0">
                    <a:pos x="33" y="0"/>
                  </a:cxn>
                  <a:cxn ang="0">
                    <a:pos x="67" y="0"/>
                  </a:cxn>
                  <a:cxn ang="0">
                    <a:pos x="67" y="57"/>
                  </a:cxn>
                  <a:cxn ang="0">
                    <a:pos x="138" y="57"/>
                  </a:cxn>
                  <a:cxn ang="0">
                    <a:pos x="138" y="85"/>
                  </a:cxn>
                  <a:cxn ang="0">
                    <a:pos x="67" y="85"/>
                  </a:cxn>
                  <a:cxn ang="0">
                    <a:pos x="67" y="222"/>
                  </a:cxn>
                  <a:cxn ang="0">
                    <a:pos x="68" y="236"/>
                  </a:cxn>
                  <a:cxn ang="0">
                    <a:pos x="72" y="247"/>
                  </a:cxn>
                  <a:cxn ang="0">
                    <a:pos x="81" y="255"/>
                  </a:cxn>
                  <a:cxn ang="0">
                    <a:pos x="95" y="260"/>
                  </a:cxn>
                  <a:cxn ang="0">
                    <a:pos x="113" y="263"/>
                  </a:cxn>
                  <a:cxn ang="0">
                    <a:pos x="138" y="263"/>
                  </a:cxn>
                  <a:cxn ang="0">
                    <a:pos x="138" y="290"/>
                  </a:cxn>
                  <a:cxn ang="0">
                    <a:pos x="109" y="292"/>
                  </a:cxn>
                  <a:cxn ang="0">
                    <a:pos x="84" y="289"/>
                  </a:cxn>
                  <a:cxn ang="0">
                    <a:pos x="65" y="283"/>
                  </a:cxn>
                  <a:cxn ang="0">
                    <a:pos x="50" y="274"/>
                  </a:cxn>
                  <a:cxn ang="0">
                    <a:pos x="41" y="260"/>
                  </a:cxn>
                  <a:cxn ang="0">
                    <a:pos x="34" y="244"/>
                  </a:cxn>
                  <a:cxn ang="0">
                    <a:pos x="33" y="222"/>
                  </a:cxn>
                  <a:cxn ang="0">
                    <a:pos x="33" y="85"/>
                  </a:cxn>
                  <a:cxn ang="0">
                    <a:pos x="1" y="85"/>
                  </a:cxn>
                  <a:cxn ang="0">
                    <a:pos x="0" y="63"/>
                  </a:cxn>
                  <a:cxn ang="0">
                    <a:pos x="33" y="57"/>
                  </a:cxn>
                  <a:cxn ang="0">
                    <a:pos x="33" y="0"/>
                  </a:cxn>
                </a:cxnLst>
                <a:rect l="0" t="0" r="r" b="b"/>
                <a:pathLst>
                  <a:path w="138" h="292">
                    <a:moveTo>
                      <a:pt x="33" y="0"/>
                    </a:moveTo>
                    <a:lnTo>
                      <a:pt x="67" y="0"/>
                    </a:lnTo>
                    <a:lnTo>
                      <a:pt x="67" y="57"/>
                    </a:lnTo>
                    <a:lnTo>
                      <a:pt x="138" y="57"/>
                    </a:lnTo>
                    <a:lnTo>
                      <a:pt x="138" y="85"/>
                    </a:lnTo>
                    <a:lnTo>
                      <a:pt x="67" y="85"/>
                    </a:lnTo>
                    <a:lnTo>
                      <a:pt x="67" y="222"/>
                    </a:lnTo>
                    <a:lnTo>
                      <a:pt x="68" y="236"/>
                    </a:lnTo>
                    <a:lnTo>
                      <a:pt x="72" y="247"/>
                    </a:lnTo>
                    <a:lnTo>
                      <a:pt x="81" y="255"/>
                    </a:lnTo>
                    <a:lnTo>
                      <a:pt x="95" y="260"/>
                    </a:lnTo>
                    <a:lnTo>
                      <a:pt x="113" y="263"/>
                    </a:lnTo>
                    <a:lnTo>
                      <a:pt x="138" y="263"/>
                    </a:lnTo>
                    <a:lnTo>
                      <a:pt x="138" y="290"/>
                    </a:lnTo>
                    <a:lnTo>
                      <a:pt x="109" y="292"/>
                    </a:lnTo>
                    <a:lnTo>
                      <a:pt x="84" y="289"/>
                    </a:lnTo>
                    <a:lnTo>
                      <a:pt x="65" y="283"/>
                    </a:lnTo>
                    <a:lnTo>
                      <a:pt x="50" y="274"/>
                    </a:lnTo>
                    <a:lnTo>
                      <a:pt x="41" y="260"/>
                    </a:lnTo>
                    <a:lnTo>
                      <a:pt x="34" y="244"/>
                    </a:lnTo>
                    <a:lnTo>
                      <a:pt x="33" y="222"/>
                    </a:lnTo>
                    <a:lnTo>
                      <a:pt x="33" y="85"/>
                    </a:lnTo>
                    <a:lnTo>
                      <a:pt x="1" y="85"/>
                    </a:lnTo>
                    <a:lnTo>
                      <a:pt x="0" y="63"/>
                    </a:lnTo>
                    <a:lnTo>
                      <a:pt x="33" y="57"/>
                    </a:lnTo>
                    <a:lnTo>
                      <a:pt x="33" y="0"/>
                    </a:lnTo>
                    <a:close/>
                  </a:path>
                </a:pathLst>
              </a:custGeom>
              <a:grpFill/>
              <a:ln w="0">
                <a:noFill/>
                <a:prstDash val="solid"/>
                <a:round/>
                <a:headEnd/>
                <a:tailEnd/>
              </a:ln>
            </p:spPr>
            <p:txBody>
              <a:bodyPr/>
              <a:lstStyle/>
              <a:p>
                <a:pPr>
                  <a:defRPr/>
                </a:pPr>
                <a:endParaRPr lang="en-US" dirty="0">
                  <a:latin typeface="Arial" charset="0"/>
                </a:endParaRPr>
              </a:p>
            </p:txBody>
          </p:sp>
          <p:sp>
            <p:nvSpPr>
              <p:cNvPr id="102" name="Freeform 77"/>
              <p:cNvSpPr>
                <a:spLocks noEditPoints="1"/>
              </p:cNvSpPr>
              <p:nvPr/>
            </p:nvSpPr>
            <p:spPr bwMode="auto">
              <a:xfrm>
                <a:off x="2849" y="2480"/>
                <a:ext cx="108" cy="121"/>
              </a:xfrm>
              <a:custGeom>
                <a:avLst/>
                <a:gdLst/>
                <a:ahLst/>
                <a:cxnLst>
                  <a:cxn ang="0">
                    <a:pos x="91" y="30"/>
                  </a:cxn>
                  <a:cxn ang="0">
                    <a:pos x="59" y="45"/>
                  </a:cxn>
                  <a:cxn ang="0">
                    <a:pos x="43" y="72"/>
                  </a:cxn>
                  <a:cxn ang="0">
                    <a:pos x="37" y="106"/>
                  </a:cxn>
                  <a:cxn ang="0">
                    <a:pos x="185" y="87"/>
                  </a:cxn>
                  <a:cxn ang="0">
                    <a:pos x="174" y="56"/>
                  </a:cxn>
                  <a:cxn ang="0">
                    <a:pos x="153" y="35"/>
                  </a:cxn>
                  <a:cxn ang="0">
                    <a:pos x="115" y="27"/>
                  </a:cxn>
                  <a:cxn ang="0">
                    <a:pos x="144" y="3"/>
                  </a:cxn>
                  <a:cxn ang="0">
                    <a:pos x="185" y="19"/>
                  </a:cxn>
                  <a:cxn ang="0">
                    <a:pos x="210" y="47"/>
                  </a:cxn>
                  <a:cxn ang="0">
                    <a:pos x="220" y="87"/>
                  </a:cxn>
                  <a:cxn ang="0">
                    <a:pos x="222" y="133"/>
                  </a:cxn>
                  <a:cxn ang="0">
                    <a:pos x="39" y="152"/>
                  </a:cxn>
                  <a:cxn ang="0">
                    <a:pos x="51" y="183"/>
                  </a:cxn>
                  <a:cxn ang="0">
                    <a:pos x="77" y="204"/>
                  </a:cxn>
                  <a:cxn ang="0">
                    <a:pos x="116" y="212"/>
                  </a:cxn>
                  <a:cxn ang="0">
                    <a:pos x="155" y="205"/>
                  </a:cxn>
                  <a:cxn ang="0">
                    <a:pos x="177" y="186"/>
                  </a:cxn>
                  <a:cxn ang="0">
                    <a:pos x="187" y="163"/>
                  </a:cxn>
                  <a:cxn ang="0">
                    <a:pos x="219" y="179"/>
                  </a:cxn>
                  <a:cxn ang="0">
                    <a:pos x="203" y="209"/>
                  </a:cxn>
                  <a:cxn ang="0">
                    <a:pos x="170" y="229"/>
                  </a:cxn>
                  <a:cxn ang="0">
                    <a:pos x="117" y="238"/>
                  </a:cxn>
                  <a:cxn ang="0">
                    <a:pos x="64" y="229"/>
                  </a:cxn>
                  <a:cxn ang="0">
                    <a:pos x="29" y="208"/>
                  </a:cxn>
                  <a:cxn ang="0">
                    <a:pos x="10" y="176"/>
                  </a:cxn>
                  <a:cxn ang="0">
                    <a:pos x="2" y="138"/>
                  </a:cxn>
                  <a:cxn ang="0">
                    <a:pos x="2" y="98"/>
                  </a:cxn>
                  <a:cxn ang="0">
                    <a:pos x="10" y="60"/>
                  </a:cxn>
                  <a:cxn ang="0">
                    <a:pos x="30" y="28"/>
                  </a:cxn>
                  <a:cxn ang="0">
                    <a:pos x="64" y="8"/>
                  </a:cxn>
                  <a:cxn ang="0">
                    <a:pos x="117" y="0"/>
                  </a:cxn>
                </a:cxnLst>
                <a:rect l="0" t="0" r="r" b="b"/>
                <a:pathLst>
                  <a:path w="222" h="238">
                    <a:moveTo>
                      <a:pt x="115" y="27"/>
                    </a:moveTo>
                    <a:lnTo>
                      <a:pt x="91" y="30"/>
                    </a:lnTo>
                    <a:lnTo>
                      <a:pt x="74" y="35"/>
                    </a:lnTo>
                    <a:lnTo>
                      <a:pt x="59" y="45"/>
                    </a:lnTo>
                    <a:lnTo>
                      <a:pt x="49" y="57"/>
                    </a:lnTo>
                    <a:lnTo>
                      <a:pt x="43" y="72"/>
                    </a:lnTo>
                    <a:lnTo>
                      <a:pt x="39" y="88"/>
                    </a:lnTo>
                    <a:lnTo>
                      <a:pt x="37" y="106"/>
                    </a:lnTo>
                    <a:lnTo>
                      <a:pt x="187" y="106"/>
                    </a:lnTo>
                    <a:lnTo>
                      <a:pt x="185" y="87"/>
                    </a:lnTo>
                    <a:lnTo>
                      <a:pt x="181" y="70"/>
                    </a:lnTo>
                    <a:lnTo>
                      <a:pt x="174" y="56"/>
                    </a:lnTo>
                    <a:lnTo>
                      <a:pt x="165" y="43"/>
                    </a:lnTo>
                    <a:lnTo>
                      <a:pt x="153" y="35"/>
                    </a:lnTo>
                    <a:lnTo>
                      <a:pt x="135" y="28"/>
                    </a:lnTo>
                    <a:lnTo>
                      <a:pt x="115" y="27"/>
                    </a:lnTo>
                    <a:close/>
                    <a:moveTo>
                      <a:pt x="117" y="0"/>
                    </a:moveTo>
                    <a:lnTo>
                      <a:pt x="144" y="3"/>
                    </a:lnTo>
                    <a:lnTo>
                      <a:pt x="166" y="8"/>
                    </a:lnTo>
                    <a:lnTo>
                      <a:pt x="185" y="19"/>
                    </a:lnTo>
                    <a:lnTo>
                      <a:pt x="199" y="31"/>
                    </a:lnTo>
                    <a:lnTo>
                      <a:pt x="210" y="47"/>
                    </a:lnTo>
                    <a:lnTo>
                      <a:pt x="216" y="66"/>
                    </a:lnTo>
                    <a:lnTo>
                      <a:pt x="220" y="87"/>
                    </a:lnTo>
                    <a:lnTo>
                      <a:pt x="222" y="110"/>
                    </a:lnTo>
                    <a:lnTo>
                      <a:pt x="222" y="133"/>
                    </a:lnTo>
                    <a:lnTo>
                      <a:pt x="37" y="133"/>
                    </a:lnTo>
                    <a:lnTo>
                      <a:pt x="39" y="152"/>
                    </a:lnTo>
                    <a:lnTo>
                      <a:pt x="44" y="168"/>
                    </a:lnTo>
                    <a:lnTo>
                      <a:pt x="51" y="183"/>
                    </a:lnTo>
                    <a:lnTo>
                      <a:pt x="62" y="195"/>
                    </a:lnTo>
                    <a:lnTo>
                      <a:pt x="77" y="204"/>
                    </a:lnTo>
                    <a:lnTo>
                      <a:pt x="94" y="210"/>
                    </a:lnTo>
                    <a:lnTo>
                      <a:pt x="116" y="212"/>
                    </a:lnTo>
                    <a:lnTo>
                      <a:pt x="138" y="210"/>
                    </a:lnTo>
                    <a:lnTo>
                      <a:pt x="155" y="205"/>
                    </a:lnTo>
                    <a:lnTo>
                      <a:pt x="168" y="197"/>
                    </a:lnTo>
                    <a:lnTo>
                      <a:pt x="177" y="186"/>
                    </a:lnTo>
                    <a:lnTo>
                      <a:pt x="184" y="175"/>
                    </a:lnTo>
                    <a:lnTo>
                      <a:pt x="187" y="163"/>
                    </a:lnTo>
                    <a:lnTo>
                      <a:pt x="222" y="163"/>
                    </a:lnTo>
                    <a:lnTo>
                      <a:pt x="219" y="179"/>
                    </a:lnTo>
                    <a:lnTo>
                      <a:pt x="212" y="195"/>
                    </a:lnTo>
                    <a:lnTo>
                      <a:pt x="203" y="209"/>
                    </a:lnTo>
                    <a:lnTo>
                      <a:pt x="188" y="220"/>
                    </a:lnTo>
                    <a:lnTo>
                      <a:pt x="170" y="229"/>
                    </a:lnTo>
                    <a:lnTo>
                      <a:pt x="146" y="235"/>
                    </a:lnTo>
                    <a:lnTo>
                      <a:pt x="117" y="238"/>
                    </a:lnTo>
                    <a:lnTo>
                      <a:pt x="89" y="235"/>
                    </a:lnTo>
                    <a:lnTo>
                      <a:pt x="64" y="229"/>
                    </a:lnTo>
                    <a:lnTo>
                      <a:pt x="45" y="220"/>
                    </a:lnTo>
                    <a:lnTo>
                      <a:pt x="29" y="208"/>
                    </a:lnTo>
                    <a:lnTo>
                      <a:pt x="18" y="194"/>
                    </a:lnTo>
                    <a:lnTo>
                      <a:pt x="10" y="176"/>
                    </a:lnTo>
                    <a:lnTo>
                      <a:pt x="5" y="159"/>
                    </a:lnTo>
                    <a:lnTo>
                      <a:pt x="2" y="138"/>
                    </a:lnTo>
                    <a:lnTo>
                      <a:pt x="0" y="118"/>
                    </a:lnTo>
                    <a:lnTo>
                      <a:pt x="2" y="98"/>
                    </a:lnTo>
                    <a:lnTo>
                      <a:pt x="5" y="79"/>
                    </a:lnTo>
                    <a:lnTo>
                      <a:pt x="10" y="60"/>
                    </a:lnTo>
                    <a:lnTo>
                      <a:pt x="18" y="43"/>
                    </a:lnTo>
                    <a:lnTo>
                      <a:pt x="30" y="28"/>
                    </a:lnTo>
                    <a:lnTo>
                      <a:pt x="45" y="17"/>
                    </a:lnTo>
                    <a:lnTo>
                      <a:pt x="64" y="8"/>
                    </a:lnTo>
                    <a:lnTo>
                      <a:pt x="89" y="3"/>
                    </a:lnTo>
                    <a:lnTo>
                      <a:pt x="117" y="0"/>
                    </a:lnTo>
                    <a:close/>
                  </a:path>
                </a:pathLst>
              </a:custGeom>
              <a:grpFill/>
              <a:ln w="0">
                <a:noFill/>
                <a:prstDash val="solid"/>
                <a:round/>
                <a:headEnd/>
                <a:tailEnd/>
              </a:ln>
            </p:spPr>
            <p:txBody>
              <a:bodyPr/>
              <a:lstStyle/>
              <a:p>
                <a:pPr>
                  <a:defRPr/>
                </a:pPr>
                <a:endParaRPr lang="en-US" dirty="0">
                  <a:latin typeface="Arial" charset="0"/>
                </a:endParaRPr>
              </a:p>
            </p:txBody>
          </p:sp>
          <p:sp>
            <p:nvSpPr>
              <p:cNvPr id="103" name="Freeform 78"/>
              <p:cNvSpPr>
                <a:spLocks/>
              </p:cNvSpPr>
              <p:nvPr/>
            </p:nvSpPr>
            <p:spPr bwMode="auto">
              <a:xfrm>
                <a:off x="2983" y="2480"/>
                <a:ext cx="54" cy="121"/>
              </a:xfrm>
              <a:custGeom>
                <a:avLst/>
                <a:gdLst/>
                <a:ahLst/>
                <a:cxnLst>
                  <a:cxn ang="0">
                    <a:pos x="114" y="0"/>
                  </a:cxn>
                  <a:cxn ang="0">
                    <a:pos x="114" y="30"/>
                  </a:cxn>
                  <a:cxn ang="0">
                    <a:pos x="91" y="30"/>
                  </a:cxn>
                  <a:cxn ang="0">
                    <a:pos x="73" y="34"/>
                  </a:cxn>
                  <a:cxn ang="0">
                    <a:pos x="58" y="41"/>
                  </a:cxn>
                  <a:cxn ang="0">
                    <a:pos x="49" y="49"/>
                  </a:cxn>
                  <a:cxn ang="0">
                    <a:pos x="40" y="61"/>
                  </a:cxn>
                  <a:cxn ang="0">
                    <a:pos x="36" y="75"/>
                  </a:cxn>
                  <a:cxn ang="0">
                    <a:pos x="34" y="91"/>
                  </a:cxn>
                  <a:cxn ang="0">
                    <a:pos x="34" y="236"/>
                  </a:cxn>
                  <a:cxn ang="0">
                    <a:pos x="0" y="236"/>
                  </a:cxn>
                  <a:cxn ang="0">
                    <a:pos x="0" y="3"/>
                  </a:cxn>
                  <a:cxn ang="0">
                    <a:pos x="15" y="3"/>
                  </a:cxn>
                  <a:cxn ang="0">
                    <a:pos x="25" y="43"/>
                  </a:cxn>
                  <a:cxn ang="0">
                    <a:pos x="31" y="32"/>
                  </a:cxn>
                  <a:cxn ang="0">
                    <a:pos x="39" y="22"/>
                  </a:cxn>
                  <a:cxn ang="0">
                    <a:pos x="51" y="12"/>
                  </a:cxn>
                  <a:cxn ang="0">
                    <a:pos x="68" y="5"/>
                  </a:cxn>
                  <a:cxn ang="0">
                    <a:pos x="88" y="1"/>
                  </a:cxn>
                  <a:cxn ang="0">
                    <a:pos x="114" y="0"/>
                  </a:cxn>
                </a:cxnLst>
                <a:rect l="0" t="0" r="r" b="b"/>
                <a:pathLst>
                  <a:path w="114" h="236">
                    <a:moveTo>
                      <a:pt x="114" y="0"/>
                    </a:moveTo>
                    <a:lnTo>
                      <a:pt x="114" y="30"/>
                    </a:lnTo>
                    <a:lnTo>
                      <a:pt x="91" y="30"/>
                    </a:lnTo>
                    <a:lnTo>
                      <a:pt x="73" y="34"/>
                    </a:lnTo>
                    <a:lnTo>
                      <a:pt x="58" y="41"/>
                    </a:lnTo>
                    <a:lnTo>
                      <a:pt x="49" y="49"/>
                    </a:lnTo>
                    <a:lnTo>
                      <a:pt x="40" y="61"/>
                    </a:lnTo>
                    <a:lnTo>
                      <a:pt x="36" y="75"/>
                    </a:lnTo>
                    <a:lnTo>
                      <a:pt x="34" y="91"/>
                    </a:lnTo>
                    <a:lnTo>
                      <a:pt x="34" y="236"/>
                    </a:lnTo>
                    <a:lnTo>
                      <a:pt x="0" y="236"/>
                    </a:lnTo>
                    <a:lnTo>
                      <a:pt x="0" y="3"/>
                    </a:lnTo>
                    <a:lnTo>
                      <a:pt x="15" y="3"/>
                    </a:lnTo>
                    <a:lnTo>
                      <a:pt x="25" y="43"/>
                    </a:lnTo>
                    <a:lnTo>
                      <a:pt x="31" y="32"/>
                    </a:lnTo>
                    <a:lnTo>
                      <a:pt x="39" y="22"/>
                    </a:lnTo>
                    <a:lnTo>
                      <a:pt x="51" y="12"/>
                    </a:lnTo>
                    <a:lnTo>
                      <a:pt x="68" y="5"/>
                    </a:lnTo>
                    <a:lnTo>
                      <a:pt x="88" y="1"/>
                    </a:lnTo>
                    <a:lnTo>
                      <a:pt x="114" y="0"/>
                    </a:lnTo>
                    <a:close/>
                  </a:path>
                </a:pathLst>
              </a:custGeom>
              <a:grpFill/>
              <a:ln w="0">
                <a:noFill/>
                <a:prstDash val="solid"/>
                <a:round/>
                <a:headEnd/>
                <a:tailEnd/>
              </a:ln>
            </p:spPr>
            <p:txBody>
              <a:bodyPr/>
              <a:lstStyle/>
              <a:p>
                <a:pPr>
                  <a:defRPr/>
                </a:pPr>
                <a:endParaRPr lang="en-US" dirty="0">
                  <a:latin typeface="Arial" charset="0"/>
                </a:endParaRPr>
              </a:p>
            </p:txBody>
          </p:sp>
          <p:sp>
            <p:nvSpPr>
              <p:cNvPr id="104" name="Freeform 79"/>
              <p:cNvSpPr>
                <a:spLocks/>
              </p:cNvSpPr>
              <p:nvPr/>
            </p:nvSpPr>
            <p:spPr bwMode="auto">
              <a:xfrm>
                <a:off x="3053" y="2480"/>
                <a:ext cx="105" cy="121"/>
              </a:xfrm>
              <a:custGeom>
                <a:avLst/>
                <a:gdLst/>
                <a:ahLst/>
                <a:cxnLst>
                  <a:cxn ang="0">
                    <a:pos x="116" y="0"/>
                  </a:cxn>
                  <a:cxn ang="0">
                    <a:pos x="143" y="1"/>
                  </a:cxn>
                  <a:cxn ang="0">
                    <a:pos x="163" y="8"/>
                  </a:cxn>
                  <a:cxn ang="0">
                    <a:pos x="180" y="17"/>
                  </a:cxn>
                  <a:cxn ang="0">
                    <a:pos x="192" y="30"/>
                  </a:cxn>
                  <a:cxn ang="0">
                    <a:pos x="200" y="46"/>
                  </a:cxn>
                  <a:cxn ang="0">
                    <a:pos x="205" y="65"/>
                  </a:cxn>
                  <a:cxn ang="0">
                    <a:pos x="208" y="85"/>
                  </a:cxn>
                  <a:cxn ang="0">
                    <a:pos x="209" y="110"/>
                  </a:cxn>
                  <a:cxn ang="0">
                    <a:pos x="209" y="236"/>
                  </a:cxn>
                  <a:cxn ang="0">
                    <a:pos x="176" y="236"/>
                  </a:cxn>
                  <a:cxn ang="0">
                    <a:pos x="176" y="107"/>
                  </a:cxn>
                  <a:cxn ang="0">
                    <a:pos x="174" y="87"/>
                  </a:cxn>
                  <a:cxn ang="0">
                    <a:pos x="173" y="70"/>
                  </a:cxn>
                  <a:cxn ang="0">
                    <a:pos x="167" y="56"/>
                  </a:cxn>
                  <a:cxn ang="0">
                    <a:pos x="159" y="43"/>
                  </a:cxn>
                  <a:cxn ang="0">
                    <a:pos x="146" y="35"/>
                  </a:cxn>
                  <a:cxn ang="0">
                    <a:pos x="129" y="30"/>
                  </a:cxn>
                  <a:cxn ang="0">
                    <a:pos x="106" y="28"/>
                  </a:cxn>
                  <a:cxn ang="0">
                    <a:pos x="83" y="30"/>
                  </a:cxn>
                  <a:cxn ang="0">
                    <a:pos x="66" y="35"/>
                  </a:cxn>
                  <a:cxn ang="0">
                    <a:pos x="53" y="43"/>
                  </a:cxn>
                  <a:cxn ang="0">
                    <a:pos x="44" y="56"/>
                  </a:cxn>
                  <a:cxn ang="0">
                    <a:pos x="38" y="69"/>
                  </a:cxn>
                  <a:cxn ang="0">
                    <a:pos x="36" y="87"/>
                  </a:cxn>
                  <a:cxn ang="0">
                    <a:pos x="34" y="107"/>
                  </a:cxn>
                  <a:cxn ang="0">
                    <a:pos x="34" y="236"/>
                  </a:cxn>
                  <a:cxn ang="0">
                    <a:pos x="0" y="236"/>
                  </a:cxn>
                  <a:cxn ang="0">
                    <a:pos x="0" y="3"/>
                  </a:cxn>
                  <a:cxn ang="0">
                    <a:pos x="15" y="3"/>
                  </a:cxn>
                  <a:cxn ang="0">
                    <a:pos x="26" y="45"/>
                  </a:cxn>
                  <a:cxn ang="0">
                    <a:pos x="32" y="32"/>
                  </a:cxn>
                  <a:cxn ang="0">
                    <a:pos x="41" y="22"/>
                  </a:cxn>
                  <a:cxn ang="0">
                    <a:pos x="53" y="13"/>
                  </a:cxn>
                  <a:cxn ang="0">
                    <a:pos x="70" y="7"/>
                  </a:cxn>
                  <a:cxn ang="0">
                    <a:pos x="90" y="1"/>
                  </a:cxn>
                  <a:cxn ang="0">
                    <a:pos x="116" y="0"/>
                  </a:cxn>
                </a:cxnLst>
                <a:rect l="0" t="0" r="r" b="b"/>
                <a:pathLst>
                  <a:path w="209" h="236">
                    <a:moveTo>
                      <a:pt x="116" y="0"/>
                    </a:moveTo>
                    <a:lnTo>
                      <a:pt x="143" y="1"/>
                    </a:lnTo>
                    <a:lnTo>
                      <a:pt x="163" y="8"/>
                    </a:lnTo>
                    <a:lnTo>
                      <a:pt x="180" y="17"/>
                    </a:lnTo>
                    <a:lnTo>
                      <a:pt x="192" y="30"/>
                    </a:lnTo>
                    <a:lnTo>
                      <a:pt x="200" y="46"/>
                    </a:lnTo>
                    <a:lnTo>
                      <a:pt x="205" y="65"/>
                    </a:lnTo>
                    <a:lnTo>
                      <a:pt x="208" y="85"/>
                    </a:lnTo>
                    <a:lnTo>
                      <a:pt x="209" y="110"/>
                    </a:lnTo>
                    <a:lnTo>
                      <a:pt x="209" y="236"/>
                    </a:lnTo>
                    <a:lnTo>
                      <a:pt x="176" y="236"/>
                    </a:lnTo>
                    <a:lnTo>
                      <a:pt x="176" y="107"/>
                    </a:lnTo>
                    <a:lnTo>
                      <a:pt x="174" y="87"/>
                    </a:lnTo>
                    <a:lnTo>
                      <a:pt x="173" y="70"/>
                    </a:lnTo>
                    <a:lnTo>
                      <a:pt x="167" y="56"/>
                    </a:lnTo>
                    <a:lnTo>
                      <a:pt x="159" y="43"/>
                    </a:lnTo>
                    <a:lnTo>
                      <a:pt x="146" y="35"/>
                    </a:lnTo>
                    <a:lnTo>
                      <a:pt x="129" y="30"/>
                    </a:lnTo>
                    <a:lnTo>
                      <a:pt x="106" y="28"/>
                    </a:lnTo>
                    <a:lnTo>
                      <a:pt x="83" y="30"/>
                    </a:lnTo>
                    <a:lnTo>
                      <a:pt x="66" y="35"/>
                    </a:lnTo>
                    <a:lnTo>
                      <a:pt x="53" y="43"/>
                    </a:lnTo>
                    <a:lnTo>
                      <a:pt x="44" y="56"/>
                    </a:lnTo>
                    <a:lnTo>
                      <a:pt x="38" y="69"/>
                    </a:lnTo>
                    <a:lnTo>
                      <a:pt x="36" y="87"/>
                    </a:lnTo>
                    <a:lnTo>
                      <a:pt x="34" y="107"/>
                    </a:lnTo>
                    <a:lnTo>
                      <a:pt x="34" y="236"/>
                    </a:lnTo>
                    <a:lnTo>
                      <a:pt x="0" y="236"/>
                    </a:lnTo>
                    <a:lnTo>
                      <a:pt x="0" y="3"/>
                    </a:lnTo>
                    <a:lnTo>
                      <a:pt x="15" y="3"/>
                    </a:lnTo>
                    <a:lnTo>
                      <a:pt x="26" y="45"/>
                    </a:lnTo>
                    <a:lnTo>
                      <a:pt x="32" y="32"/>
                    </a:lnTo>
                    <a:lnTo>
                      <a:pt x="41" y="22"/>
                    </a:lnTo>
                    <a:lnTo>
                      <a:pt x="53" y="13"/>
                    </a:lnTo>
                    <a:lnTo>
                      <a:pt x="70" y="7"/>
                    </a:lnTo>
                    <a:lnTo>
                      <a:pt x="90" y="1"/>
                    </a:lnTo>
                    <a:lnTo>
                      <a:pt x="116" y="0"/>
                    </a:lnTo>
                    <a:close/>
                  </a:path>
                </a:pathLst>
              </a:custGeom>
              <a:grpFill/>
              <a:ln w="0">
                <a:noFill/>
                <a:prstDash val="solid"/>
                <a:round/>
                <a:headEnd/>
                <a:tailEnd/>
              </a:ln>
            </p:spPr>
            <p:txBody>
              <a:bodyPr/>
              <a:lstStyle/>
              <a:p>
                <a:pPr>
                  <a:defRPr/>
                </a:pPr>
                <a:endParaRPr lang="en-US" dirty="0">
                  <a:latin typeface="Arial" charset="0"/>
                </a:endParaRPr>
              </a:p>
            </p:txBody>
          </p:sp>
          <p:sp>
            <p:nvSpPr>
              <p:cNvPr id="105" name="Freeform 80"/>
              <p:cNvSpPr>
                <a:spLocks/>
              </p:cNvSpPr>
              <p:nvPr/>
            </p:nvSpPr>
            <p:spPr bwMode="auto">
              <a:xfrm>
                <a:off x="3247" y="2454"/>
                <a:ext cx="99" cy="146"/>
              </a:xfrm>
              <a:custGeom>
                <a:avLst/>
                <a:gdLst/>
                <a:ahLst/>
                <a:cxnLst>
                  <a:cxn ang="0">
                    <a:pos x="0" y="0"/>
                  </a:cxn>
                  <a:cxn ang="0">
                    <a:pos x="198" y="0"/>
                  </a:cxn>
                  <a:cxn ang="0">
                    <a:pos x="198" y="29"/>
                  </a:cxn>
                  <a:cxn ang="0">
                    <a:pos x="35" y="29"/>
                  </a:cxn>
                  <a:cxn ang="0">
                    <a:pos x="35" y="127"/>
                  </a:cxn>
                  <a:cxn ang="0">
                    <a:pos x="184" y="127"/>
                  </a:cxn>
                  <a:cxn ang="0">
                    <a:pos x="184" y="156"/>
                  </a:cxn>
                  <a:cxn ang="0">
                    <a:pos x="35" y="156"/>
                  </a:cxn>
                  <a:cxn ang="0">
                    <a:pos x="35" y="260"/>
                  </a:cxn>
                  <a:cxn ang="0">
                    <a:pos x="198" y="260"/>
                  </a:cxn>
                  <a:cxn ang="0">
                    <a:pos x="198" y="290"/>
                  </a:cxn>
                  <a:cxn ang="0">
                    <a:pos x="0" y="290"/>
                  </a:cxn>
                  <a:cxn ang="0">
                    <a:pos x="0" y="0"/>
                  </a:cxn>
                </a:cxnLst>
                <a:rect l="0" t="0" r="r" b="b"/>
                <a:pathLst>
                  <a:path w="198" h="290">
                    <a:moveTo>
                      <a:pt x="0" y="0"/>
                    </a:moveTo>
                    <a:lnTo>
                      <a:pt x="198" y="0"/>
                    </a:lnTo>
                    <a:lnTo>
                      <a:pt x="198" y="29"/>
                    </a:lnTo>
                    <a:lnTo>
                      <a:pt x="35" y="29"/>
                    </a:lnTo>
                    <a:lnTo>
                      <a:pt x="35" y="127"/>
                    </a:lnTo>
                    <a:lnTo>
                      <a:pt x="184" y="127"/>
                    </a:lnTo>
                    <a:lnTo>
                      <a:pt x="184" y="156"/>
                    </a:lnTo>
                    <a:lnTo>
                      <a:pt x="35" y="156"/>
                    </a:lnTo>
                    <a:lnTo>
                      <a:pt x="35" y="260"/>
                    </a:lnTo>
                    <a:lnTo>
                      <a:pt x="198" y="260"/>
                    </a:lnTo>
                    <a:lnTo>
                      <a:pt x="198" y="290"/>
                    </a:lnTo>
                    <a:lnTo>
                      <a:pt x="0" y="290"/>
                    </a:lnTo>
                    <a:lnTo>
                      <a:pt x="0" y="0"/>
                    </a:lnTo>
                    <a:close/>
                  </a:path>
                </a:pathLst>
              </a:custGeom>
              <a:grpFill/>
              <a:ln w="0">
                <a:noFill/>
                <a:prstDash val="solid"/>
                <a:round/>
                <a:headEnd/>
                <a:tailEnd/>
              </a:ln>
            </p:spPr>
            <p:txBody>
              <a:bodyPr/>
              <a:lstStyle/>
              <a:p>
                <a:pPr>
                  <a:defRPr/>
                </a:pPr>
                <a:endParaRPr lang="en-US" dirty="0">
                  <a:latin typeface="Arial" charset="0"/>
                </a:endParaRPr>
              </a:p>
            </p:txBody>
          </p:sp>
          <p:sp>
            <p:nvSpPr>
              <p:cNvPr id="106" name="Freeform 81"/>
              <p:cNvSpPr>
                <a:spLocks/>
              </p:cNvSpPr>
              <p:nvPr/>
            </p:nvSpPr>
            <p:spPr bwMode="auto">
              <a:xfrm>
                <a:off x="3368" y="2480"/>
                <a:ext cx="105" cy="121"/>
              </a:xfrm>
              <a:custGeom>
                <a:avLst/>
                <a:gdLst/>
                <a:ahLst/>
                <a:cxnLst>
                  <a:cxn ang="0">
                    <a:pos x="116" y="0"/>
                  </a:cxn>
                  <a:cxn ang="0">
                    <a:pos x="143" y="1"/>
                  </a:cxn>
                  <a:cxn ang="0">
                    <a:pos x="163" y="8"/>
                  </a:cxn>
                  <a:cxn ang="0">
                    <a:pos x="180" y="17"/>
                  </a:cxn>
                  <a:cxn ang="0">
                    <a:pos x="192" y="30"/>
                  </a:cxn>
                  <a:cxn ang="0">
                    <a:pos x="200" y="46"/>
                  </a:cxn>
                  <a:cxn ang="0">
                    <a:pos x="205" y="65"/>
                  </a:cxn>
                  <a:cxn ang="0">
                    <a:pos x="208" y="85"/>
                  </a:cxn>
                  <a:cxn ang="0">
                    <a:pos x="210" y="110"/>
                  </a:cxn>
                  <a:cxn ang="0">
                    <a:pos x="210" y="236"/>
                  </a:cxn>
                  <a:cxn ang="0">
                    <a:pos x="176" y="236"/>
                  </a:cxn>
                  <a:cxn ang="0">
                    <a:pos x="176" y="107"/>
                  </a:cxn>
                  <a:cxn ang="0">
                    <a:pos x="174" y="87"/>
                  </a:cxn>
                  <a:cxn ang="0">
                    <a:pos x="173" y="70"/>
                  </a:cxn>
                  <a:cxn ang="0">
                    <a:pos x="167" y="56"/>
                  </a:cxn>
                  <a:cxn ang="0">
                    <a:pos x="159" y="43"/>
                  </a:cxn>
                  <a:cxn ang="0">
                    <a:pos x="146" y="35"/>
                  </a:cxn>
                  <a:cxn ang="0">
                    <a:pos x="129" y="30"/>
                  </a:cxn>
                  <a:cxn ang="0">
                    <a:pos x="106" y="28"/>
                  </a:cxn>
                  <a:cxn ang="0">
                    <a:pos x="83" y="30"/>
                  </a:cxn>
                  <a:cxn ang="0">
                    <a:pos x="66" y="35"/>
                  </a:cxn>
                  <a:cxn ang="0">
                    <a:pos x="53" y="43"/>
                  </a:cxn>
                  <a:cxn ang="0">
                    <a:pos x="44" y="56"/>
                  </a:cxn>
                  <a:cxn ang="0">
                    <a:pos x="38" y="69"/>
                  </a:cxn>
                  <a:cxn ang="0">
                    <a:pos x="36" y="87"/>
                  </a:cxn>
                  <a:cxn ang="0">
                    <a:pos x="34" y="107"/>
                  </a:cxn>
                  <a:cxn ang="0">
                    <a:pos x="34" y="236"/>
                  </a:cxn>
                  <a:cxn ang="0">
                    <a:pos x="0" y="236"/>
                  </a:cxn>
                  <a:cxn ang="0">
                    <a:pos x="0" y="3"/>
                  </a:cxn>
                  <a:cxn ang="0">
                    <a:pos x="15" y="3"/>
                  </a:cxn>
                  <a:cxn ang="0">
                    <a:pos x="26" y="45"/>
                  </a:cxn>
                  <a:cxn ang="0">
                    <a:pos x="32" y="32"/>
                  </a:cxn>
                  <a:cxn ang="0">
                    <a:pos x="41" y="22"/>
                  </a:cxn>
                  <a:cxn ang="0">
                    <a:pos x="53" y="13"/>
                  </a:cxn>
                  <a:cxn ang="0">
                    <a:pos x="70" y="7"/>
                  </a:cxn>
                  <a:cxn ang="0">
                    <a:pos x="90" y="1"/>
                  </a:cxn>
                  <a:cxn ang="0">
                    <a:pos x="116" y="0"/>
                  </a:cxn>
                </a:cxnLst>
                <a:rect l="0" t="0" r="r" b="b"/>
                <a:pathLst>
                  <a:path w="210" h="236">
                    <a:moveTo>
                      <a:pt x="116" y="0"/>
                    </a:moveTo>
                    <a:lnTo>
                      <a:pt x="143" y="1"/>
                    </a:lnTo>
                    <a:lnTo>
                      <a:pt x="163" y="8"/>
                    </a:lnTo>
                    <a:lnTo>
                      <a:pt x="180" y="17"/>
                    </a:lnTo>
                    <a:lnTo>
                      <a:pt x="192" y="30"/>
                    </a:lnTo>
                    <a:lnTo>
                      <a:pt x="200" y="46"/>
                    </a:lnTo>
                    <a:lnTo>
                      <a:pt x="205" y="65"/>
                    </a:lnTo>
                    <a:lnTo>
                      <a:pt x="208" y="85"/>
                    </a:lnTo>
                    <a:lnTo>
                      <a:pt x="210" y="110"/>
                    </a:lnTo>
                    <a:lnTo>
                      <a:pt x="210" y="236"/>
                    </a:lnTo>
                    <a:lnTo>
                      <a:pt x="176" y="236"/>
                    </a:lnTo>
                    <a:lnTo>
                      <a:pt x="176" y="107"/>
                    </a:lnTo>
                    <a:lnTo>
                      <a:pt x="174" y="87"/>
                    </a:lnTo>
                    <a:lnTo>
                      <a:pt x="173" y="70"/>
                    </a:lnTo>
                    <a:lnTo>
                      <a:pt x="167" y="56"/>
                    </a:lnTo>
                    <a:lnTo>
                      <a:pt x="159" y="43"/>
                    </a:lnTo>
                    <a:lnTo>
                      <a:pt x="146" y="35"/>
                    </a:lnTo>
                    <a:lnTo>
                      <a:pt x="129" y="30"/>
                    </a:lnTo>
                    <a:lnTo>
                      <a:pt x="106" y="28"/>
                    </a:lnTo>
                    <a:lnTo>
                      <a:pt x="83" y="30"/>
                    </a:lnTo>
                    <a:lnTo>
                      <a:pt x="66" y="35"/>
                    </a:lnTo>
                    <a:lnTo>
                      <a:pt x="53" y="43"/>
                    </a:lnTo>
                    <a:lnTo>
                      <a:pt x="44" y="56"/>
                    </a:lnTo>
                    <a:lnTo>
                      <a:pt x="38" y="69"/>
                    </a:lnTo>
                    <a:lnTo>
                      <a:pt x="36" y="87"/>
                    </a:lnTo>
                    <a:lnTo>
                      <a:pt x="34" y="107"/>
                    </a:lnTo>
                    <a:lnTo>
                      <a:pt x="34" y="236"/>
                    </a:lnTo>
                    <a:lnTo>
                      <a:pt x="0" y="236"/>
                    </a:lnTo>
                    <a:lnTo>
                      <a:pt x="0" y="3"/>
                    </a:lnTo>
                    <a:lnTo>
                      <a:pt x="15" y="3"/>
                    </a:lnTo>
                    <a:lnTo>
                      <a:pt x="26" y="45"/>
                    </a:lnTo>
                    <a:lnTo>
                      <a:pt x="32" y="32"/>
                    </a:lnTo>
                    <a:lnTo>
                      <a:pt x="41" y="22"/>
                    </a:lnTo>
                    <a:lnTo>
                      <a:pt x="53" y="13"/>
                    </a:lnTo>
                    <a:lnTo>
                      <a:pt x="70" y="7"/>
                    </a:lnTo>
                    <a:lnTo>
                      <a:pt x="90" y="1"/>
                    </a:lnTo>
                    <a:lnTo>
                      <a:pt x="116" y="0"/>
                    </a:lnTo>
                    <a:close/>
                  </a:path>
                </a:pathLst>
              </a:custGeom>
              <a:grpFill/>
              <a:ln w="0">
                <a:noFill/>
                <a:prstDash val="solid"/>
                <a:round/>
                <a:headEnd/>
                <a:tailEnd/>
              </a:ln>
            </p:spPr>
            <p:txBody>
              <a:bodyPr/>
              <a:lstStyle/>
              <a:p>
                <a:pPr>
                  <a:defRPr/>
                </a:pPr>
                <a:endParaRPr lang="en-US" dirty="0">
                  <a:latin typeface="Arial" charset="0"/>
                </a:endParaRPr>
              </a:p>
            </p:txBody>
          </p:sp>
          <p:sp>
            <p:nvSpPr>
              <p:cNvPr id="107" name="Freeform 82"/>
              <p:cNvSpPr>
                <a:spLocks noEditPoints="1"/>
              </p:cNvSpPr>
              <p:nvPr/>
            </p:nvSpPr>
            <p:spPr bwMode="auto">
              <a:xfrm>
                <a:off x="3489" y="2480"/>
                <a:ext cx="111" cy="121"/>
              </a:xfrm>
              <a:custGeom>
                <a:avLst/>
                <a:gdLst/>
                <a:ahLst/>
                <a:cxnLst>
                  <a:cxn ang="0">
                    <a:pos x="89" y="30"/>
                  </a:cxn>
                  <a:cxn ang="0">
                    <a:pos x="57" y="45"/>
                  </a:cxn>
                  <a:cxn ang="0">
                    <a:pos x="41" y="72"/>
                  </a:cxn>
                  <a:cxn ang="0">
                    <a:pos x="35" y="106"/>
                  </a:cxn>
                  <a:cxn ang="0">
                    <a:pos x="183" y="87"/>
                  </a:cxn>
                  <a:cxn ang="0">
                    <a:pos x="174" y="56"/>
                  </a:cxn>
                  <a:cxn ang="0">
                    <a:pos x="151" y="35"/>
                  </a:cxn>
                  <a:cxn ang="0">
                    <a:pos x="113" y="27"/>
                  </a:cxn>
                  <a:cxn ang="0">
                    <a:pos x="142" y="3"/>
                  </a:cxn>
                  <a:cxn ang="0">
                    <a:pos x="183" y="19"/>
                  </a:cxn>
                  <a:cxn ang="0">
                    <a:pos x="208" y="47"/>
                  </a:cxn>
                  <a:cxn ang="0">
                    <a:pos x="218" y="87"/>
                  </a:cxn>
                  <a:cxn ang="0">
                    <a:pos x="220" y="133"/>
                  </a:cxn>
                  <a:cxn ang="0">
                    <a:pos x="38" y="152"/>
                  </a:cxn>
                  <a:cxn ang="0">
                    <a:pos x="50" y="183"/>
                  </a:cxn>
                  <a:cxn ang="0">
                    <a:pos x="74" y="204"/>
                  </a:cxn>
                  <a:cxn ang="0">
                    <a:pos x="114" y="212"/>
                  </a:cxn>
                  <a:cxn ang="0">
                    <a:pos x="153" y="205"/>
                  </a:cxn>
                  <a:cxn ang="0">
                    <a:pos x="175" y="186"/>
                  </a:cxn>
                  <a:cxn ang="0">
                    <a:pos x="184" y="163"/>
                  </a:cxn>
                  <a:cxn ang="0">
                    <a:pos x="218" y="179"/>
                  </a:cxn>
                  <a:cxn ang="0">
                    <a:pos x="201" y="209"/>
                  </a:cxn>
                  <a:cxn ang="0">
                    <a:pos x="168" y="229"/>
                  </a:cxn>
                  <a:cxn ang="0">
                    <a:pos x="115" y="238"/>
                  </a:cxn>
                  <a:cxn ang="0">
                    <a:pos x="62" y="229"/>
                  </a:cxn>
                  <a:cxn ang="0">
                    <a:pos x="28" y="208"/>
                  </a:cxn>
                  <a:cxn ang="0">
                    <a:pos x="9" y="176"/>
                  </a:cxn>
                  <a:cxn ang="0">
                    <a:pos x="1" y="138"/>
                  </a:cxn>
                  <a:cxn ang="0">
                    <a:pos x="1" y="98"/>
                  </a:cxn>
                  <a:cxn ang="0">
                    <a:pos x="9" y="60"/>
                  </a:cxn>
                  <a:cxn ang="0">
                    <a:pos x="28" y="28"/>
                  </a:cxn>
                  <a:cxn ang="0">
                    <a:pos x="62" y="8"/>
                  </a:cxn>
                  <a:cxn ang="0">
                    <a:pos x="115" y="0"/>
                  </a:cxn>
                </a:cxnLst>
                <a:rect l="0" t="0" r="r" b="b"/>
                <a:pathLst>
                  <a:path w="221" h="238">
                    <a:moveTo>
                      <a:pt x="113" y="27"/>
                    </a:moveTo>
                    <a:lnTo>
                      <a:pt x="89" y="30"/>
                    </a:lnTo>
                    <a:lnTo>
                      <a:pt x="72" y="35"/>
                    </a:lnTo>
                    <a:lnTo>
                      <a:pt x="57" y="45"/>
                    </a:lnTo>
                    <a:lnTo>
                      <a:pt x="47" y="57"/>
                    </a:lnTo>
                    <a:lnTo>
                      <a:pt x="41" y="72"/>
                    </a:lnTo>
                    <a:lnTo>
                      <a:pt x="36" y="88"/>
                    </a:lnTo>
                    <a:lnTo>
                      <a:pt x="35" y="106"/>
                    </a:lnTo>
                    <a:lnTo>
                      <a:pt x="184" y="106"/>
                    </a:lnTo>
                    <a:lnTo>
                      <a:pt x="183" y="87"/>
                    </a:lnTo>
                    <a:lnTo>
                      <a:pt x="180" y="70"/>
                    </a:lnTo>
                    <a:lnTo>
                      <a:pt x="174" y="56"/>
                    </a:lnTo>
                    <a:lnTo>
                      <a:pt x="164" y="43"/>
                    </a:lnTo>
                    <a:lnTo>
                      <a:pt x="151" y="35"/>
                    </a:lnTo>
                    <a:lnTo>
                      <a:pt x="133" y="28"/>
                    </a:lnTo>
                    <a:lnTo>
                      <a:pt x="113" y="27"/>
                    </a:lnTo>
                    <a:close/>
                    <a:moveTo>
                      <a:pt x="115" y="0"/>
                    </a:moveTo>
                    <a:lnTo>
                      <a:pt x="142" y="3"/>
                    </a:lnTo>
                    <a:lnTo>
                      <a:pt x="164" y="8"/>
                    </a:lnTo>
                    <a:lnTo>
                      <a:pt x="183" y="19"/>
                    </a:lnTo>
                    <a:lnTo>
                      <a:pt x="197" y="31"/>
                    </a:lnTo>
                    <a:lnTo>
                      <a:pt x="208" y="47"/>
                    </a:lnTo>
                    <a:lnTo>
                      <a:pt x="214" y="66"/>
                    </a:lnTo>
                    <a:lnTo>
                      <a:pt x="218" y="87"/>
                    </a:lnTo>
                    <a:lnTo>
                      <a:pt x="220" y="110"/>
                    </a:lnTo>
                    <a:lnTo>
                      <a:pt x="220" y="133"/>
                    </a:lnTo>
                    <a:lnTo>
                      <a:pt x="35" y="133"/>
                    </a:lnTo>
                    <a:lnTo>
                      <a:pt x="38" y="152"/>
                    </a:lnTo>
                    <a:lnTo>
                      <a:pt x="42" y="168"/>
                    </a:lnTo>
                    <a:lnTo>
                      <a:pt x="50" y="183"/>
                    </a:lnTo>
                    <a:lnTo>
                      <a:pt x="61" y="195"/>
                    </a:lnTo>
                    <a:lnTo>
                      <a:pt x="74" y="204"/>
                    </a:lnTo>
                    <a:lnTo>
                      <a:pt x="92" y="210"/>
                    </a:lnTo>
                    <a:lnTo>
                      <a:pt x="114" y="212"/>
                    </a:lnTo>
                    <a:lnTo>
                      <a:pt x="136" y="210"/>
                    </a:lnTo>
                    <a:lnTo>
                      <a:pt x="153" y="205"/>
                    </a:lnTo>
                    <a:lnTo>
                      <a:pt x="165" y="197"/>
                    </a:lnTo>
                    <a:lnTo>
                      <a:pt x="175" y="186"/>
                    </a:lnTo>
                    <a:lnTo>
                      <a:pt x="182" y="175"/>
                    </a:lnTo>
                    <a:lnTo>
                      <a:pt x="184" y="163"/>
                    </a:lnTo>
                    <a:lnTo>
                      <a:pt x="221" y="163"/>
                    </a:lnTo>
                    <a:lnTo>
                      <a:pt x="218" y="179"/>
                    </a:lnTo>
                    <a:lnTo>
                      <a:pt x="212" y="195"/>
                    </a:lnTo>
                    <a:lnTo>
                      <a:pt x="201" y="209"/>
                    </a:lnTo>
                    <a:lnTo>
                      <a:pt x="187" y="220"/>
                    </a:lnTo>
                    <a:lnTo>
                      <a:pt x="168" y="229"/>
                    </a:lnTo>
                    <a:lnTo>
                      <a:pt x="144" y="235"/>
                    </a:lnTo>
                    <a:lnTo>
                      <a:pt x="115" y="238"/>
                    </a:lnTo>
                    <a:lnTo>
                      <a:pt x="87" y="235"/>
                    </a:lnTo>
                    <a:lnTo>
                      <a:pt x="62" y="229"/>
                    </a:lnTo>
                    <a:lnTo>
                      <a:pt x="43" y="220"/>
                    </a:lnTo>
                    <a:lnTo>
                      <a:pt x="28" y="208"/>
                    </a:lnTo>
                    <a:lnTo>
                      <a:pt x="17" y="194"/>
                    </a:lnTo>
                    <a:lnTo>
                      <a:pt x="9" y="176"/>
                    </a:lnTo>
                    <a:lnTo>
                      <a:pt x="4" y="159"/>
                    </a:lnTo>
                    <a:lnTo>
                      <a:pt x="1" y="138"/>
                    </a:lnTo>
                    <a:lnTo>
                      <a:pt x="0" y="118"/>
                    </a:lnTo>
                    <a:lnTo>
                      <a:pt x="1" y="98"/>
                    </a:lnTo>
                    <a:lnTo>
                      <a:pt x="4" y="79"/>
                    </a:lnTo>
                    <a:lnTo>
                      <a:pt x="9" y="60"/>
                    </a:lnTo>
                    <a:lnTo>
                      <a:pt x="17" y="43"/>
                    </a:lnTo>
                    <a:lnTo>
                      <a:pt x="28" y="28"/>
                    </a:lnTo>
                    <a:lnTo>
                      <a:pt x="43" y="17"/>
                    </a:lnTo>
                    <a:lnTo>
                      <a:pt x="62" y="8"/>
                    </a:lnTo>
                    <a:lnTo>
                      <a:pt x="87" y="3"/>
                    </a:lnTo>
                    <a:lnTo>
                      <a:pt x="115" y="0"/>
                    </a:lnTo>
                    <a:close/>
                  </a:path>
                </a:pathLst>
              </a:custGeom>
              <a:grpFill/>
              <a:ln w="0">
                <a:noFill/>
                <a:prstDash val="solid"/>
                <a:round/>
                <a:headEnd/>
                <a:tailEnd/>
              </a:ln>
            </p:spPr>
            <p:txBody>
              <a:bodyPr/>
              <a:lstStyle/>
              <a:p>
                <a:pPr>
                  <a:defRPr/>
                </a:pPr>
                <a:endParaRPr lang="en-US" dirty="0">
                  <a:latin typeface="Arial" charset="0"/>
                </a:endParaRPr>
              </a:p>
            </p:txBody>
          </p:sp>
          <p:sp>
            <p:nvSpPr>
              <p:cNvPr id="108" name="Freeform 83"/>
              <p:cNvSpPr>
                <a:spLocks/>
              </p:cNvSpPr>
              <p:nvPr/>
            </p:nvSpPr>
            <p:spPr bwMode="auto">
              <a:xfrm>
                <a:off x="3616" y="2480"/>
                <a:ext cx="57" cy="121"/>
              </a:xfrm>
              <a:custGeom>
                <a:avLst/>
                <a:gdLst/>
                <a:ahLst/>
                <a:cxnLst>
                  <a:cxn ang="0">
                    <a:pos x="115" y="0"/>
                  </a:cxn>
                  <a:cxn ang="0">
                    <a:pos x="115" y="30"/>
                  </a:cxn>
                  <a:cxn ang="0">
                    <a:pos x="92" y="30"/>
                  </a:cxn>
                  <a:cxn ang="0">
                    <a:pos x="75" y="34"/>
                  </a:cxn>
                  <a:cxn ang="0">
                    <a:pos x="60" y="41"/>
                  </a:cxn>
                  <a:cxn ang="0">
                    <a:pos x="50" y="49"/>
                  </a:cxn>
                  <a:cxn ang="0">
                    <a:pos x="42" y="61"/>
                  </a:cxn>
                  <a:cxn ang="0">
                    <a:pos x="38" y="75"/>
                  </a:cxn>
                  <a:cxn ang="0">
                    <a:pos x="35" y="91"/>
                  </a:cxn>
                  <a:cxn ang="0">
                    <a:pos x="35" y="236"/>
                  </a:cxn>
                  <a:cxn ang="0">
                    <a:pos x="0" y="236"/>
                  </a:cxn>
                  <a:cxn ang="0">
                    <a:pos x="0" y="3"/>
                  </a:cxn>
                  <a:cxn ang="0">
                    <a:pos x="16" y="3"/>
                  </a:cxn>
                  <a:cxn ang="0">
                    <a:pos x="27" y="43"/>
                  </a:cxn>
                  <a:cxn ang="0">
                    <a:pos x="33" y="32"/>
                  </a:cxn>
                  <a:cxn ang="0">
                    <a:pos x="41" y="22"/>
                  </a:cxn>
                  <a:cxn ang="0">
                    <a:pos x="53" y="12"/>
                  </a:cxn>
                  <a:cxn ang="0">
                    <a:pos x="69" y="5"/>
                  </a:cxn>
                  <a:cxn ang="0">
                    <a:pos x="90" y="1"/>
                  </a:cxn>
                  <a:cxn ang="0">
                    <a:pos x="115" y="0"/>
                  </a:cxn>
                </a:cxnLst>
                <a:rect l="0" t="0" r="r" b="b"/>
                <a:pathLst>
                  <a:path w="115" h="236">
                    <a:moveTo>
                      <a:pt x="115" y="0"/>
                    </a:moveTo>
                    <a:lnTo>
                      <a:pt x="115" y="30"/>
                    </a:lnTo>
                    <a:lnTo>
                      <a:pt x="92" y="30"/>
                    </a:lnTo>
                    <a:lnTo>
                      <a:pt x="75" y="34"/>
                    </a:lnTo>
                    <a:lnTo>
                      <a:pt x="60" y="41"/>
                    </a:lnTo>
                    <a:lnTo>
                      <a:pt x="50" y="49"/>
                    </a:lnTo>
                    <a:lnTo>
                      <a:pt x="42" y="61"/>
                    </a:lnTo>
                    <a:lnTo>
                      <a:pt x="38" y="75"/>
                    </a:lnTo>
                    <a:lnTo>
                      <a:pt x="35" y="91"/>
                    </a:lnTo>
                    <a:lnTo>
                      <a:pt x="35" y="236"/>
                    </a:lnTo>
                    <a:lnTo>
                      <a:pt x="0" y="236"/>
                    </a:lnTo>
                    <a:lnTo>
                      <a:pt x="0" y="3"/>
                    </a:lnTo>
                    <a:lnTo>
                      <a:pt x="16" y="3"/>
                    </a:lnTo>
                    <a:lnTo>
                      <a:pt x="27" y="43"/>
                    </a:lnTo>
                    <a:lnTo>
                      <a:pt x="33" y="32"/>
                    </a:lnTo>
                    <a:lnTo>
                      <a:pt x="41" y="22"/>
                    </a:lnTo>
                    <a:lnTo>
                      <a:pt x="53" y="12"/>
                    </a:lnTo>
                    <a:lnTo>
                      <a:pt x="69" y="5"/>
                    </a:lnTo>
                    <a:lnTo>
                      <a:pt x="90" y="1"/>
                    </a:lnTo>
                    <a:lnTo>
                      <a:pt x="115" y="0"/>
                    </a:lnTo>
                    <a:close/>
                  </a:path>
                </a:pathLst>
              </a:custGeom>
              <a:grpFill/>
              <a:ln w="0">
                <a:noFill/>
                <a:prstDash val="solid"/>
                <a:round/>
                <a:headEnd/>
                <a:tailEnd/>
              </a:ln>
            </p:spPr>
            <p:txBody>
              <a:bodyPr/>
              <a:lstStyle/>
              <a:p>
                <a:pPr>
                  <a:defRPr/>
                </a:pPr>
                <a:endParaRPr lang="en-US" dirty="0">
                  <a:latin typeface="Arial" charset="0"/>
                </a:endParaRPr>
              </a:p>
            </p:txBody>
          </p:sp>
          <p:sp>
            <p:nvSpPr>
              <p:cNvPr id="109" name="Freeform 84"/>
              <p:cNvSpPr>
                <a:spLocks noEditPoints="1"/>
              </p:cNvSpPr>
              <p:nvPr/>
            </p:nvSpPr>
            <p:spPr bwMode="auto">
              <a:xfrm>
                <a:off x="3677" y="2483"/>
                <a:ext cx="115" cy="165"/>
              </a:xfrm>
              <a:custGeom>
                <a:avLst/>
                <a:gdLst/>
                <a:ahLst/>
                <a:cxnLst>
                  <a:cxn ang="0">
                    <a:pos x="89" y="29"/>
                  </a:cxn>
                  <a:cxn ang="0">
                    <a:pos x="61" y="39"/>
                  </a:cxn>
                  <a:cxn ang="0">
                    <a:pos x="47" y="58"/>
                  </a:cxn>
                  <a:cxn ang="0">
                    <a:pos x="43" y="82"/>
                  </a:cxn>
                  <a:cxn ang="0">
                    <a:pos x="47" y="108"/>
                  </a:cxn>
                  <a:cxn ang="0">
                    <a:pos x="61" y="129"/>
                  </a:cxn>
                  <a:cxn ang="0">
                    <a:pos x="89" y="139"/>
                  </a:cxn>
                  <a:cxn ang="0">
                    <a:pos x="131" y="139"/>
                  </a:cxn>
                  <a:cxn ang="0">
                    <a:pos x="160" y="129"/>
                  </a:cxn>
                  <a:cxn ang="0">
                    <a:pos x="173" y="108"/>
                  </a:cxn>
                  <a:cxn ang="0">
                    <a:pos x="177" y="82"/>
                  </a:cxn>
                  <a:cxn ang="0">
                    <a:pos x="173" y="58"/>
                  </a:cxn>
                  <a:cxn ang="0">
                    <a:pos x="160" y="40"/>
                  </a:cxn>
                  <a:cxn ang="0">
                    <a:pos x="133" y="29"/>
                  </a:cxn>
                  <a:cxn ang="0">
                    <a:pos x="116" y="0"/>
                  </a:cxn>
                  <a:cxn ang="0">
                    <a:pos x="218" y="17"/>
                  </a:cxn>
                  <a:cxn ang="0">
                    <a:pos x="195" y="31"/>
                  </a:cxn>
                  <a:cxn ang="0">
                    <a:pos x="211" y="63"/>
                  </a:cxn>
                  <a:cxn ang="0">
                    <a:pos x="213" y="101"/>
                  </a:cxn>
                  <a:cxn ang="0">
                    <a:pos x="203" y="131"/>
                  </a:cxn>
                  <a:cxn ang="0">
                    <a:pos x="180" y="154"/>
                  </a:cxn>
                  <a:cxn ang="0">
                    <a:pos x="139" y="167"/>
                  </a:cxn>
                  <a:cxn ang="0">
                    <a:pos x="92" y="167"/>
                  </a:cxn>
                  <a:cxn ang="0">
                    <a:pos x="63" y="161"/>
                  </a:cxn>
                  <a:cxn ang="0">
                    <a:pos x="43" y="168"/>
                  </a:cxn>
                  <a:cxn ang="0">
                    <a:pos x="38" y="176"/>
                  </a:cxn>
                  <a:cxn ang="0">
                    <a:pos x="50" y="188"/>
                  </a:cxn>
                  <a:cxn ang="0">
                    <a:pos x="81" y="195"/>
                  </a:cxn>
                  <a:cxn ang="0">
                    <a:pos x="122" y="201"/>
                  </a:cxn>
                  <a:cxn ang="0">
                    <a:pos x="184" y="214"/>
                  </a:cxn>
                  <a:cxn ang="0">
                    <a:pos x="216" y="233"/>
                  </a:cxn>
                  <a:cxn ang="0">
                    <a:pos x="228" y="263"/>
                  </a:cxn>
                  <a:cxn ang="0">
                    <a:pos x="222" y="288"/>
                  </a:cxn>
                  <a:cxn ang="0">
                    <a:pos x="205" y="309"/>
                  </a:cxn>
                  <a:cxn ang="0">
                    <a:pos x="169" y="326"/>
                  </a:cxn>
                  <a:cxn ang="0">
                    <a:pos x="115" y="331"/>
                  </a:cxn>
                  <a:cxn ang="0">
                    <a:pos x="58" y="324"/>
                  </a:cxn>
                  <a:cxn ang="0">
                    <a:pos x="23" y="308"/>
                  </a:cxn>
                  <a:cxn ang="0">
                    <a:pos x="5" y="279"/>
                  </a:cxn>
                  <a:cxn ang="0">
                    <a:pos x="0" y="244"/>
                  </a:cxn>
                  <a:cxn ang="0">
                    <a:pos x="36" y="259"/>
                  </a:cxn>
                  <a:cxn ang="0">
                    <a:pos x="46" y="282"/>
                  </a:cxn>
                  <a:cxn ang="0">
                    <a:pos x="70" y="297"/>
                  </a:cxn>
                  <a:cxn ang="0">
                    <a:pos x="115" y="302"/>
                  </a:cxn>
                  <a:cxn ang="0">
                    <a:pos x="158" y="298"/>
                  </a:cxn>
                  <a:cxn ang="0">
                    <a:pos x="182" y="288"/>
                  </a:cxn>
                  <a:cxn ang="0">
                    <a:pos x="190" y="273"/>
                  </a:cxn>
                  <a:cxn ang="0">
                    <a:pos x="188" y="254"/>
                  </a:cxn>
                  <a:cxn ang="0">
                    <a:pos x="165" y="237"/>
                  </a:cxn>
                  <a:cxn ang="0">
                    <a:pos x="108" y="225"/>
                  </a:cxn>
                  <a:cxn ang="0">
                    <a:pos x="66" y="220"/>
                  </a:cxn>
                  <a:cxn ang="0">
                    <a:pos x="29" y="209"/>
                  </a:cxn>
                  <a:cxn ang="0">
                    <a:pos x="6" y="191"/>
                  </a:cxn>
                  <a:cxn ang="0">
                    <a:pos x="6" y="167"/>
                  </a:cxn>
                  <a:cxn ang="0">
                    <a:pos x="25" y="152"/>
                  </a:cxn>
                  <a:cxn ang="0">
                    <a:pos x="25" y="134"/>
                  </a:cxn>
                  <a:cxn ang="0">
                    <a:pos x="9" y="100"/>
                  </a:cxn>
                  <a:cxn ang="0">
                    <a:pos x="9" y="65"/>
                  </a:cxn>
                  <a:cxn ang="0">
                    <a:pos x="19" y="35"/>
                  </a:cxn>
                  <a:cxn ang="0">
                    <a:pos x="43" y="13"/>
                  </a:cxn>
                  <a:cxn ang="0">
                    <a:pos x="87" y="1"/>
                  </a:cxn>
                </a:cxnLst>
                <a:rect l="0" t="0" r="r" b="b"/>
                <a:pathLst>
                  <a:path w="228" h="331">
                    <a:moveTo>
                      <a:pt x="111" y="28"/>
                    </a:moveTo>
                    <a:lnTo>
                      <a:pt x="89" y="29"/>
                    </a:lnTo>
                    <a:lnTo>
                      <a:pt x="73" y="34"/>
                    </a:lnTo>
                    <a:lnTo>
                      <a:pt x="61" y="39"/>
                    </a:lnTo>
                    <a:lnTo>
                      <a:pt x="53" y="47"/>
                    </a:lnTo>
                    <a:lnTo>
                      <a:pt x="47" y="58"/>
                    </a:lnTo>
                    <a:lnTo>
                      <a:pt x="44" y="69"/>
                    </a:lnTo>
                    <a:lnTo>
                      <a:pt x="43" y="82"/>
                    </a:lnTo>
                    <a:lnTo>
                      <a:pt x="44" y="96"/>
                    </a:lnTo>
                    <a:lnTo>
                      <a:pt x="47" y="108"/>
                    </a:lnTo>
                    <a:lnTo>
                      <a:pt x="51" y="119"/>
                    </a:lnTo>
                    <a:lnTo>
                      <a:pt x="61" y="129"/>
                    </a:lnTo>
                    <a:lnTo>
                      <a:pt x="73" y="135"/>
                    </a:lnTo>
                    <a:lnTo>
                      <a:pt x="89" y="139"/>
                    </a:lnTo>
                    <a:lnTo>
                      <a:pt x="111" y="141"/>
                    </a:lnTo>
                    <a:lnTo>
                      <a:pt x="131" y="139"/>
                    </a:lnTo>
                    <a:lnTo>
                      <a:pt x="148" y="135"/>
                    </a:lnTo>
                    <a:lnTo>
                      <a:pt x="160" y="129"/>
                    </a:lnTo>
                    <a:lnTo>
                      <a:pt x="168" y="119"/>
                    </a:lnTo>
                    <a:lnTo>
                      <a:pt x="173" y="108"/>
                    </a:lnTo>
                    <a:lnTo>
                      <a:pt x="176" y="96"/>
                    </a:lnTo>
                    <a:lnTo>
                      <a:pt x="177" y="82"/>
                    </a:lnTo>
                    <a:lnTo>
                      <a:pt x="176" y="70"/>
                    </a:lnTo>
                    <a:lnTo>
                      <a:pt x="173" y="58"/>
                    </a:lnTo>
                    <a:lnTo>
                      <a:pt x="169" y="48"/>
                    </a:lnTo>
                    <a:lnTo>
                      <a:pt x="160" y="40"/>
                    </a:lnTo>
                    <a:lnTo>
                      <a:pt x="149" y="34"/>
                    </a:lnTo>
                    <a:lnTo>
                      <a:pt x="133" y="29"/>
                    </a:lnTo>
                    <a:lnTo>
                      <a:pt x="111" y="28"/>
                    </a:lnTo>
                    <a:close/>
                    <a:moveTo>
                      <a:pt x="116" y="0"/>
                    </a:moveTo>
                    <a:lnTo>
                      <a:pt x="218" y="0"/>
                    </a:lnTo>
                    <a:lnTo>
                      <a:pt x="218" y="17"/>
                    </a:lnTo>
                    <a:lnTo>
                      <a:pt x="180" y="23"/>
                    </a:lnTo>
                    <a:lnTo>
                      <a:pt x="195" y="31"/>
                    </a:lnTo>
                    <a:lnTo>
                      <a:pt x="206" y="46"/>
                    </a:lnTo>
                    <a:lnTo>
                      <a:pt x="211" y="63"/>
                    </a:lnTo>
                    <a:lnTo>
                      <a:pt x="214" y="84"/>
                    </a:lnTo>
                    <a:lnTo>
                      <a:pt x="213" y="101"/>
                    </a:lnTo>
                    <a:lnTo>
                      <a:pt x="210" y="118"/>
                    </a:lnTo>
                    <a:lnTo>
                      <a:pt x="203" y="131"/>
                    </a:lnTo>
                    <a:lnTo>
                      <a:pt x="194" y="145"/>
                    </a:lnTo>
                    <a:lnTo>
                      <a:pt x="180" y="154"/>
                    </a:lnTo>
                    <a:lnTo>
                      <a:pt x="163" y="161"/>
                    </a:lnTo>
                    <a:lnTo>
                      <a:pt x="139" y="167"/>
                    </a:lnTo>
                    <a:lnTo>
                      <a:pt x="111" y="168"/>
                    </a:lnTo>
                    <a:lnTo>
                      <a:pt x="92" y="167"/>
                    </a:lnTo>
                    <a:lnTo>
                      <a:pt x="76" y="165"/>
                    </a:lnTo>
                    <a:lnTo>
                      <a:pt x="63" y="161"/>
                    </a:lnTo>
                    <a:lnTo>
                      <a:pt x="50" y="164"/>
                    </a:lnTo>
                    <a:lnTo>
                      <a:pt x="43" y="168"/>
                    </a:lnTo>
                    <a:lnTo>
                      <a:pt x="39" y="172"/>
                    </a:lnTo>
                    <a:lnTo>
                      <a:pt x="38" y="176"/>
                    </a:lnTo>
                    <a:lnTo>
                      <a:pt x="40" y="183"/>
                    </a:lnTo>
                    <a:lnTo>
                      <a:pt x="50" y="188"/>
                    </a:lnTo>
                    <a:lnTo>
                      <a:pt x="63" y="192"/>
                    </a:lnTo>
                    <a:lnTo>
                      <a:pt x="81" y="195"/>
                    </a:lnTo>
                    <a:lnTo>
                      <a:pt x="100" y="198"/>
                    </a:lnTo>
                    <a:lnTo>
                      <a:pt x="122" y="201"/>
                    </a:lnTo>
                    <a:lnTo>
                      <a:pt x="165" y="209"/>
                    </a:lnTo>
                    <a:lnTo>
                      <a:pt x="184" y="214"/>
                    </a:lnTo>
                    <a:lnTo>
                      <a:pt x="202" y="222"/>
                    </a:lnTo>
                    <a:lnTo>
                      <a:pt x="216" y="233"/>
                    </a:lnTo>
                    <a:lnTo>
                      <a:pt x="225" y="247"/>
                    </a:lnTo>
                    <a:lnTo>
                      <a:pt x="228" y="263"/>
                    </a:lnTo>
                    <a:lnTo>
                      <a:pt x="226" y="275"/>
                    </a:lnTo>
                    <a:lnTo>
                      <a:pt x="222" y="288"/>
                    </a:lnTo>
                    <a:lnTo>
                      <a:pt x="216" y="298"/>
                    </a:lnTo>
                    <a:lnTo>
                      <a:pt x="205" y="309"/>
                    </a:lnTo>
                    <a:lnTo>
                      <a:pt x="188" y="319"/>
                    </a:lnTo>
                    <a:lnTo>
                      <a:pt x="169" y="326"/>
                    </a:lnTo>
                    <a:lnTo>
                      <a:pt x="145" y="330"/>
                    </a:lnTo>
                    <a:lnTo>
                      <a:pt x="115" y="331"/>
                    </a:lnTo>
                    <a:lnTo>
                      <a:pt x="84" y="330"/>
                    </a:lnTo>
                    <a:lnTo>
                      <a:pt x="58" y="324"/>
                    </a:lnTo>
                    <a:lnTo>
                      <a:pt x="39" y="317"/>
                    </a:lnTo>
                    <a:lnTo>
                      <a:pt x="23" y="308"/>
                    </a:lnTo>
                    <a:lnTo>
                      <a:pt x="12" y="294"/>
                    </a:lnTo>
                    <a:lnTo>
                      <a:pt x="5" y="279"/>
                    </a:lnTo>
                    <a:lnTo>
                      <a:pt x="1" y="263"/>
                    </a:lnTo>
                    <a:lnTo>
                      <a:pt x="0" y="244"/>
                    </a:lnTo>
                    <a:lnTo>
                      <a:pt x="35" y="244"/>
                    </a:lnTo>
                    <a:lnTo>
                      <a:pt x="36" y="259"/>
                    </a:lnTo>
                    <a:lnTo>
                      <a:pt x="39" y="271"/>
                    </a:lnTo>
                    <a:lnTo>
                      <a:pt x="46" y="282"/>
                    </a:lnTo>
                    <a:lnTo>
                      <a:pt x="55" y="290"/>
                    </a:lnTo>
                    <a:lnTo>
                      <a:pt x="70" y="297"/>
                    </a:lnTo>
                    <a:lnTo>
                      <a:pt x="89" y="301"/>
                    </a:lnTo>
                    <a:lnTo>
                      <a:pt x="115" y="302"/>
                    </a:lnTo>
                    <a:lnTo>
                      <a:pt x="139" y="301"/>
                    </a:lnTo>
                    <a:lnTo>
                      <a:pt x="158" y="298"/>
                    </a:lnTo>
                    <a:lnTo>
                      <a:pt x="172" y="293"/>
                    </a:lnTo>
                    <a:lnTo>
                      <a:pt x="182" y="288"/>
                    </a:lnTo>
                    <a:lnTo>
                      <a:pt x="187" y="281"/>
                    </a:lnTo>
                    <a:lnTo>
                      <a:pt x="190" y="273"/>
                    </a:lnTo>
                    <a:lnTo>
                      <a:pt x="191" y="264"/>
                    </a:lnTo>
                    <a:lnTo>
                      <a:pt x="188" y="254"/>
                    </a:lnTo>
                    <a:lnTo>
                      <a:pt x="179" y="244"/>
                    </a:lnTo>
                    <a:lnTo>
                      <a:pt x="165" y="237"/>
                    </a:lnTo>
                    <a:lnTo>
                      <a:pt x="149" y="233"/>
                    </a:lnTo>
                    <a:lnTo>
                      <a:pt x="108" y="225"/>
                    </a:lnTo>
                    <a:lnTo>
                      <a:pt x="87" y="222"/>
                    </a:lnTo>
                    <a:lnTo>
                      <a:pt x="66" y="220"/>
                    </a:lnTo>
                    <a:lnTo>
                      <a:pt x="46" y="216"/>
                    </a:lnTo>
                    <a:lnTo>
                      <a:pt x="29" y="209"/>
                    </a:lnTo>
                    <a:lnTo>
                      <a:pt x="16" y="202"/>
                    </a:lnTo>
                    <a:lnTo>
                      <a:pt x="6" y="191"/>
                    </a:lnTo>
                    <a:lnTo>
                      <a:pt x="4" y="179"/>
                    </a:lnTo>
                    <a:lnTo>
                      <a:pt x="6" y="167"/>
                    </a:lnTo>
                    <a:lnTo>
                      <a:pt x="13" y="158"/>
                    </a:lnTo>
                    <a:lnTo>
                      <a:pt x="25" y="152"/>
                    </a:lnTo>
                    <a:lnTo>
                      <a:pt x="40" y="146"/>
                    </a:lnTo>
                    <a:lnTo>
                      <a:pt x="25" y="134"/>
                    </a:lnTo>
                    <a:lnTo>
                      <a:pt x="15" y="118"/>
                    </a:lnTo>
                    <a:lnTo>
                      <a:pt x="9" y="100"/>
                    </a:lnTo>
                    <a:lnTo>
                      <a:pt x="8" y="82"/>
                    </a:lnTo>
                    <a:lnTo>
                      <a:pt x="9" y="65"/>
                    </a:lnTo>
                    <a:lnTo>
                      <a:pt x="12" y="50"/>
                    </a:lnTo>
                    <a:lnTo>
                      <a:pt x="19" y="35"/>
                    </a:lnTo>
                    <a:lnTo>
                      <a:pt x="29" y="23"/>
                    </a:lnTo>
                    <a:lnTo>
                      <a:pt x="43" y="13"/>
                    </a:lnTo>
                    <a:lnTo>
                      <a:pt x="62" y="6"/>
                    </a:lnTo>
                    <a:lnTo>
                      <a:pt x="87" y="1"/>
                    </a:lnTo>
                    <a:lnTo>
                      <a:pt x="116" y="0"/>
                    </a:lnTo>
                    <a:close/>
                  </a:path>
                </a:pathLst>
              </a:custGeom>
              <a:grpFill/>
              <a:ln w="0">
                <a:noFill/>
                <a:prstDash val="solid"/>
                <a:round/>
                <a:headEnd/>
                <a:tailEnd/>
              </a:ln>
            </p:spPr>
            <p:txBody>
              <a:bodyPr/>
              <a:lstStyle/>
              <a:p>
                <a:pPr>
                  <a:defRPr/>
                </a:pPr>
                <a:endParaRPr lang="en-US" dirty="0">
                  <a:latin typeface="Arial" charset="0"/>
                </a:endParaRPr>
              </a:p>
            </p:txBody>
          </p:sp>
          <p:sp>
            <p:nvSpPr>
              <p:cNvPr id="110" name="Freeform 85"/>
              <p:cNvSpPr>
                <a:spLocks/>
              </p:cNvSpPr>
              <p:nvPr/>
            </p:nvSpPr>
            <p:spPr bwMode="auto">
              <a:xfrm>
                <a:off x="3807" y="2483"/>
                <a:ext cx="105" cy="162"/>
              </a:xfrm>
              <a:custGeom>
                <a:avLst/>
                <a:gdLst/>
                <a:ahLst/>
                <a:cxnLst>
                  <a:cxn ang="0">
                    <a:pos x="37" y="0"/>
                  </a:cxn>
                  <a:cxn ang="0">
                    <a:pos x="38" y="149"/>
                  </a:cxn>
                  <a:cxn ang="0">
                    <a:pos x="46" y="180"/>
                  </a:cxn>
                  <a:cxn ang="0">
                    <a:pos x="67" y="201"/>
                  </a:cxn>
                  <a:cxn ang="0">
                    <a:pos x="106" y="207"/>
                  </a:cxn>
                  <a:cxn ang="0">
                    <a:pos x="147" y="201"/>
                  </a:cxn>
                  <a:cxn ang="0">
                    <a:pos x="170" y="180"/>
                  </a:cxn>
                  <a:cxn ang="0">
                    <a:pos x="178" y="148"/>
                  </a:cxn>
                  <a:cxn ang="0">
                    <a:pos x="179" y="0"/>
                  </a:cxn>
                  <a:cxn ang="0">
                    <a:pos x="213" y="233"/>
                  </a:cxn>
                  <a:cxn ang="0">
                    <a:pos x="205" y="277"/>
                  </a:cxn>
                  <a:cxn ang="0">
                    <a:pos x="189" y="302"/>
                  </a:cxn>
                  <a:cxn ang="0">
                    <a:pos x="156" y="319"/>
                  </a:cxn>
                  <a:cxn ang="0">
                    <a:pos x="106" y="326"/>
                  </a:cxn>
                  <a:cxn ang="0">
                    <a:pos x="54" y="320"/>
                  </a:cxn>
                  <a:cxn ang="0">
                    <a:pos x="22" y="302"/>
                  </a:cxn>
                  <a:cxn ang="0">
                    <a:pos x="5" y="278"/>
                  </a:cxn>
                  <a:cxn ang="0">
                    <a:pos x="0" y="245"/>
                  </a:cxn>
                  <a:cxn ang="0">
                    <a:pos x="35" y="258"/>
                  </a:cxn>
                  <a:cxn ang="0">
                    <a:pos x="43" y="279"/>
                  </a:cxn>
                  <a:cxn ang="0">
                    <a:pos x="65" y="293"/>
                  </a:cxn>
                  <a:cxn ang="0">
                    <a:pos x="106" y="298"/>
                  </a:cxn>
                  <a:cxn ang="0">
                    <a:pos x="148" y="292"/>
                  </a:cxn>
                  <a:cxn ang="0">
                    <a:pos x="170" y="274"/>
                  </a:cxn>
                  <a:cxn ang="0">
                    <a:pos x="178" y="249"/>
                  </a:cxn>
                  <a:cxn ang="0">
                    <a:pos x="179" y="197"/>
                  </a:cxn>
                  <a:cxn ang="0">
                    <a:pos x="160" y="221"/>
                  </a:cxn>
                  <a:cxn ang="0">
                    <a:pos x="124" y="235"/>
                  </a:cxn>
                  <a:cxn ang="0">
                    <a:pos x="71" y="235"/>
                  </a:cxn>
                  <a:cxn ang="0">
                    <a:pos x="33" y="220"/>
                  </a:cxn>
                  <a:cxn ang="0">
                    <a:pos x="12" y="191"/>
                  </a:cxn>
                  <a:cxn ang="0">
                    <a:pos x="4" y="150"/>
                  </a:cxn>
                  <a:cxn ang="0">
                    <a:pos x="3" y="0"/>
                  </a:cxn>
                </a:cxnLst>
                <a:rect l="0" t="0" r="r" b="b"/>
                <a:pathLst>
                  <a:path w="213" h="326">
                    <a:moveTo>
                      <a:pt x="3" y="0"/>
                    </a:moveTo>
                    <a:lnTo>
                      <a:pt x="37" y="0"/>
                    </a:lnTo>
                    <a:lnTo>
                      <a:pt x="37" y="129"/>
                    </a:lnTo>
                    <a:lnTo>
                      <a:pt x="38" y="149"/>
                    </a:lnTo>
                    <a:lnTo>
                      <a:pt x="41" y="167"/>
                    </a:lnTo>
                    <a:lnTo>
                      <a:pt x="46" y="180"/>
                    </a:lnTo>
                    <a:lnTo>
                      <a:pt x="54" y="192"/>
                    </a:lnTo>
                    <a:lnTo>
                      <a:pt x="67" y="201"/>
                    </a:lnTo>
                    <a:lnTo>
                      <a:pt x="84" y="206"/>
                    </a:lnTo>
                    <a:lnTo>
                      <a:pt x="106" y="207"/>
                    </a:lnTo>
                    <a:lnTo>
                      <a:pt x="129" y="206"/>
                    </a:lnTo>
                    <a:lnTo>
                      <a:pt x="147" y="201"/>
                    </a:lnTo>
                    <a:lnTo>
                      <a:pt x="160" y="192"/>
                    </a:lnTo>
                    <a:lnTo>
                      <a:pt x="170" y="180"/>
                    </a:lnTo>
                    <a:lnTo>
                      <a:pt x="175" y="165"/>
                    </a:lnTo>
                    <a:lnTo>
                      <a:pt x="178" y="148"/>
                    </a:lnTo>
                    <a:lnTo>
                      <a:pt x="179" y="127"/>
                    </a:lnTo>
                    <a:lnTo>
                      <a:pt x="179" y="0"/>
                    </a:lnTo>
                    <a:lnTo>
                      <a:pt x="213" y="0"/>
                    </a:lnTo>
                    <a:lnTo>
                      <a:pt x="213" y="233"/>
                    </a:lnTo>
                    <a:lnTo>
                      <a:pt x="210" y="263"/>
                    </a:lnTo>
                    <a:lnTo>
                      <a:pt x="205" y="277"/>
                    </a:lnTo>
                    <a:lnTo>
                      <a:pt x="198" y="290"/>
                    </a:lnTo>
                    <a:lnTo>
                      <a:pt x="189" y="302"/>
                    </a:lnTo>
                    <a:lnTo>
                      <a:pt x="174" y="312"/>
                    </a:lnTo>
                    <a:lnTo>
                      <a:pt x="156" y="319"/>
                    </a:lnTo>
                    <a:lnTo>
                      <a:pt x="133" y="324"/>
                    </a:lnTo>
                    <a:lnTo>
                      <a:pt x="106" y="326"/>
                    </a:lnTo>
                    <a:lnTo>
                      <a:pt x="77" y="324"/>
                    </a:lnTo>
                    <a:lnTo>
                      <a:pt x="54" y="320"/>
                    </a:lnTo>
                    <a:lnTo>
                      <a:pt x="37" y="312"/>
                    </a:lnTo>
                    <a:lnTo>
                      <a:pt x="22" y="302"/>
                    </a:lnTo>
                    <a:lnTo>
                      <a:pt x="12" y="292"/>
                    </a:lnTo>
                    <a:lnTo>
                      <a:pt x="5" y="278"/>
                    </a:lnTo>
                    <a:lnTo>
                      <a:pt x="1" y="262"/>
                    </a:lnTo>
                    <a:lnTo>
                      <a:pt x="0" y="245"/>
                    </a:lnTo>
                    <a:lnTo>
                      <a:pt x="34" y="245"/>
                    </a:lnTo>
                    <a:lnTo>
                      <a:pt x="35" y="258"/>
                    </a:lnTo>
                    <a:lnTo>
                      <a:pt x="38" y="269"/>
                    </a:lnTo>
                    <a:lnTo>
                      <a:pt x="43" y="279"/>
                    </a:lnTo>
                    <a:lnTo>
                      <a:pt x="53" y="288"/>
                    </a:lnTo>
                    <a:lnTo>
                      <a:pt x="65" y="293"/>
                    </a:lnTo>
                    <a:lnTo>
                      <a:pt x="83" y="297"/>
                    </a:lnTo>
                    <a:lnTo>
                      <a:pt x="106" y="298"/>
                    </a:lnTo>
                    <a:lnTo>
                      <a:pt x="129" y="297"/>
                    </a:lnTo>
                    <a:lnTo>
                      <a:pt x="148" y="292"/>
                    </a:lnTo>
                    <a:lnTo>
                      <a:pt x="162" y="283"/>
                    </a:lnTo>
                    <a:lnTo>
                      <a:pt x="170" y="274"/>
                    </a:lnTo>
                    <a:lnTo>
                      <a:pt x="175" y="263"/>
                    </a:lnTo>
                    <a:lnTo>
                      <a:pt x="178" y="249"/>
                    </a:lnTo>
                    <a:lnTo>
                      <a:pt x="179" y="236"/>
                    </a:lnTo>
                    <a:lnTo>
                      <a:pt x="179" y="197"/>
                    </a:lnTo>
                    <a:lnTo>
                      <a:pt x="171" y="210"/>
                    </a:lnTo>
                    <a:lnTo>
                      <a:pt x="160" y="221"/>
                    </a:lnTo>
                    <a:lnTo>
                      <a:pt x="144" y="229"/>
                    </a:lnTo>
                    <a:lnTo>
                      <a:pt x="124" y="235"/>
                    </a:lnTo>
                    <a:lnTo>
                      <a:pt x="98" y="236"/>
                    </a:lnTo>
                    <a:lnTo>
                      <a:pt x="71" y="235"/>
                    </a:lnTo>
                    <a:lnTo>
                      <a:pt x="50" y="228"/>
                    </a:lnTo>
                    <a:lnTo>
                      <a:pt x="33" y="220"/>
                    </a:lnTo>
                    <a:lnTo>
                      <a:pt x="20" y="206"/>
                    </a:lnTo>
                    <a:lnTo>
                      <a:pt x="12" y="191"/>
                    </a:lnTo>
                    <a:lnTo>
                      <a:pt x="7" y="172"/>
                    </a:lnTo>
                    <a:lnTo>
                      <a:pt x="4" y="150"/>
                    </a:lnTo>
                    <a:lnTo>
                      <a:pt x="3" y="126"/>
                    </a:lnTo>
                    <a:lnTo>
                      <a:pt x="3" y="0"/>
                    </a:lnTo>
                    <a:close/>
                  </a:path>
                </a:pathLst>
              </a:custGeom>
              <a:grpFill/>
              <a:ln w="0">
                <a:noFill/>
                <a:prstDash val="solid"/>
                <a:round/>
                <a:headEnd/>
                <a:tailEnd/>
              </a:ln>
            </p:spPr>
            <p:txBody>
              <a:bodyPr/>
              <a:lstStyle/>
              <a:p>
                <a:pPr>
                  <a:defRPr/>
                </a:pPr>
                <a:endParaRPr lang="en-US" dirty="0">
                  <a:latin typeface="Arial" charset="0"/>
                </a:endParaRPr>
              </a:p>
            </p:txBody>
          </p:sp>
          <p:sp>
            <p:nvSpPr>
              <p:cNvPr id="111" name="Freeform 86"/>
              <p:cNvSpPr>
                <a:spLocks noEditPoints="1"/>
              </p:cNvSpPr>
              <p:nvPr/>
            </p:nvSpPr>
            <p:spPr bwMode="auto">
              <a:xfrm>
                <a:off x="1760" y="1676"/>
                <a:ext cx="2152" cy="645"/>
              </a:xfrm>
              <a:custGeom>
                <a:avLst/>
                <a:gdLst/>
                <a:ahLst/>
                <a:cxnLst>
                  <a:cxn ang="0">
                    <a:pos x="2007" y="18"/>
                  </a:cxn>
                  <a:cxn ang="0">
                    <a:pos x="3057" y="18"/>
                  </a:cxn>
                  <a:cxn ang="0">
                    <a:pos x="1756" y="1277"/>
                  </a:cxn>
                  <a:cxn ang="0">
                    <a:pos x="630" y="6"/>
                  </a:cxn>
                  <a:cxn ang="0">
                    <a:pos x="857" y="54"/>
                  </a:cxn>
                  <a:cxn ang="0">
                    <a:pos x="1004" y="163"/>
                  </a:cxn>
                  <a:cxn ang="0">
                    <a:pos x="1081" y="319"/>
                  </a:cxn>
                  <a:cxn ang="0">
                    <a:pos x="915" y="374"/>
                  </a:cxn>
                  <a:cxn ang="0">
                    <a:pos x="847" y="245"/>
                  </a:cxn>
                  <a:cxn ang="0">
                    <a:pos x="710" y="167"/>
                  </a:cxn>
                  <a:cxn ang="0">
                    <a:pos x="496" y="151"/>
                  </a:cxn>
                  <a:cxn ang="0">
                    <a:pos x="323" y="188"/>
                  </a:cxn>
                  <a:cxn ang="0">
                    <a:pos x="232" y="262"/>
                  </a:cxn>
                  <a:cxn ang="0">
                    <a:pos x="208" y="361"/>
                  </a:cxn>
                  <a:cxn ang="0">
                    <a:pos x="254" y="454"/>
                  </a:cxn>
                  <a:cxn ang="0">
                    <a:pos x="372" y="512"/>
                  </a:cxn>
                  <a:cxn ang="0">
                    <a:pos x="534" y="554"/>
                  </a:cxn>
                  <a:cxn ang="0">
                    <a:pos x="762" y="605"/>
                  </a:cxn>
                  <a:cxn ang="0">
                    <a:pos x="930" y="662"/>
                  </a:cxn>
                  <a:cxn ang="0">
                    <a:pos x="1061" y="753"/>
                  </a:cxn>
                  <a:cxn ang="0">
                    <a:pos x="1126" y="890"/>
                  </a:cxn>
                  <a:cxn ang="0">
                    <a:pos x="1112" y="1033"/>
                  </a:cxn>
                  <a:cxn ang="0">
                    <a:pos x="1035" y="1153"/>
                  </a:cxn>
                  <a:cxn ang="0">
                    <a:pos x="888" y="1244"/>
                  </a:cxn>
                  <a:cxn ang="0">
                    <a:pos x="663" y="1289"/>
                  </a:cxn>
                  <a:cxn ang="0">
                    <a:pos x="371" y="1272"/>
                  </a:cxn>
                  <a:cxn ang="0">
                    <a:pos x="156" y="1183"/>
                  </a:cxn>
                  <a:cxn ang="0">
                    <a:pos x="34" y="1024"/>
                  </a:cxn>
                  <a:cxn ang="0">
                    <a:pos x="182" y="861"/>
                  </a:cxn>
                  <a:cxn ang="0">
                    <a:pos x="236" y="1015"/>
                  </a:cxn>
                  <a:cxn ang="0">
                    <a:pos x="369" y="1110"/>
                  </a:cxn>
                  <a:cxn ang="0">
                    <a:pos x="589" y="1143"/>
                  </a:cxn>
                  <a:cxn ang="0">
                    <a:pos x="788" y="1117"/>
                  </a:cxn>
                  <a:cxn ang="0">
                    <a:pos x="902" y="1050"/>
                  </a:cxn>
                  <a:cxn ang="0">
                    <a:pos x="945" y="965"/>
                  </a:cxn>
                  <a:cxn ang="0">
                    <a:pos x="925" y="860"/>
                  </a:cxn>
                  <a:cxn ang="0">
                    <a:pos x="826" y="785"/>
                  </a:cxn>
                  <a:cxn ang="0">
                    <a:pos x="674" y="739"/>
                  </a:cxn>
                  <a:cxn ang="0">
                    <a:pos x="354" y="670"/>
                  </a:cxn>
                  <a:cxn ang="0">
                    <a:pos x="190" y="611"/>
                  </a:cxn>
                  <a:cxn ang="0">
                    <a:pos x="71" y="516"/>
                  </a:cxn>
                  <a:cxn ang="0">
                    <a:pos x="23" y="371"/>
                  </a:cxn>
                  <a:cxn ang="0">
                    <a:pos x="56" y="213"/>
                  </a:cxn>
                  <a:cxn ang="0">
                    <a:pos x="164" y="94"/>
                  </a:cxn>
                  <a:cxn ang="0">
                    <a:pos x="356" y="21"/>
                  </a:cxn>
                  <a:cxn ang="0">
                    <a:pos x="3798" y="0"/>
                  </a:cxn>
                  <a:cxn ang="0">
                    <a:pos x="4033" y="34"/>
                  </a:cxn>
                  <a:cxn ang="0">
                    <a:pos x="4185" y="132"/>
                  </a:cxn>
                  <a:cxn ang="0">
                    <a:pos x="4270" y="284"/>
                  </a:cxn>
                  <a:cxn ang="0">
                    <a:pos x="4302" y="485"/>
                  </a:cxn>
                  <a:cxn ang="0">
                    <a:pos x="4121" y="1277"/>
                  </a:cxn>
                  <a:cxn ang="0">
                    <a:pos x="4108" y="404"/>
                  </a:cxn>
                  <a:cxn ang="0">
                    <a:pos x="4055" y="269"/>
                  </a:cxn>
                  <a:cxn ang="0">
                    <a:pos x="3942" y="185"/>
                  </a:cxn>
                  <a:cxn ang="0">
                    <a:pos x="3748" y="156"/>
                  </a:cxn>
                  <a:cxn ang="0">
                    <a:pos x="3542" y="189"/>
                  </a:cxn>
                  <a:cxn ang="0">
                    <a:pos x="3421" y="284"/>
                  </a:cxn>
                  <a:cxn ang="0">
                    <a:pos x="3366" y="435"/>
                  </a:cxn>
                  <a:cxn ang="0">
                    <a:pos x="3357" y="1277"/>
                  </a:cxn>
                  <a:cxn ang="0">
                    <a:pos x="3313" y="242"/>
                  </a:cxn>
                  <a:cxn ang="0">
                    <a:pos x="3385" y="131"/>
                  </a:cxn>
                  <a:cxn ang="0">
                    <a:pos x="3520" y="45"/>
                  </a:cxn>
                  <a:cxn ang="0">
                    <a:pos x="3732" y="2"/>
                  </a:cxn>
                </a:cxnLst>
                <a:rect l="0" t="0" r="r" b="b"/>
                <a:pathLst>
                  <a:path w="4306" h="1292">
                    <a:moveTo>
                      <a:pt x="1162" y="18"/>
                    </a:moveTo>
                    <a:lnTo>
                      <a:pt x="1365" y="18"/>
                    </a:lnTo>
                    <a:lnTo>
                      <a:pt x="1664" y="1072"/>
                    </a:lnTo>
                    <a:lnTo>
                      <a:pt x="2007" y="18"/>
                    </a:lnTo>
                    <a:lnTo>
                      <a:pt x="2188" y="18"/>
                    </a:lnTo>
                    <a:lnTo>
                      <a:pt x="2539" y="1077"/>
                    </a:lnTo>
                    <a:lnTo>
                      <a:pt x="2859" y="18"/>
                    </a:lnTo>
                    <a:lnTo>
                      <a:pt x="3057" y="18"/>
                    </a:lnTo>
                    <a:lnTo>
                      <a:pt x="2654" y="1277"/>
                    </a:lnTo>
                    <a:lnTo>
                      <a:pt x="2442" y="1277"/>
                    </a:lnTo>
                    <a:lnTo>
                      <a:pt x="2095" y="232"/>
                    </a:lnTo>
                    <a:lnTo>
                      <a:pt x="1756" y="1277"/>
                    </a:lnTo>
                    <a:lnTo>
                      <a:pt x="1558" y="1277"/>
                    </a:lnTo>
                    <a:lnTo>
                      <a:pt x="1162" y="18"/>
                    </a:lnTo>
                    <a:close/>
                    <a:moveTo>
                      <a:pt x="559" y="3"/>
                    </a:moveTo>
                    <a:lnTo>
                      <a:pt x="630" y="6"/>
                    </a:lnTo>
                    <a:lnTo>
                      <a:pt x="694" y="11"/>
                    </a:lnTo>
                    <a:lnTo>
                      <a:pt x="754" y="22"/>
                    </a:lnTo>
                    <a:lnTo>
                      <a:pt x="808" y="37"/>
                    </a:lnTo>
                    <a:lnTo>
                      <a:pt x="857" y="54"/>
                    </a:lnTo>
                    <a:lnTo>
                      <a:pt x="900" y="76"/>
                    </a:lnTo>
                    <a:lnTo>
                      <a:pt x="940" y="102"/>
                    </a:lnTo>
                    <a:lnTo>
                      <a:pt x="974" y="131"/>
                    </a:lnTo>
                    <a:lnTo>
                      <a:pt x="1004" y="163"/>
                    </a:lnTo>
                    <a:lnTo>
                      <a:pt x="1029" y="198"/>
                    </a:lnTo>
                    <a:lnTo>
                      <a:pt x="1050" y="237"/>
                    </a:lnTo>
                    <a:lnTo>
                      <a:pt x="1067" y="276"/>
                    </a:lnTo>
                    <a:lnTo>
                      <a:pt x="1081" y="319"/>
                    </a:lnTo>
                    <a:lnTo>
                      <a:pt x="1090" y="366"/>
                    </a:lnTo>
                    <a:lnTo>
                      <a:pt x="1096" y="413"/>
                    </a:lnTo>
                    <a:lnTo>
                      <a:pt x="922" y="413"/>
                    </a:lnTo>
                    <a:lnTo>
                      <a:pt x="915" y="374"/>
                    </a:lnTo>
                    <a:lnTo>
                      <a:pt x="903" y="337"/>
                    </a:lnTo>
                    <a:lnTo>
                      <a:pt x="889" y="303"/>
                    </a:lnTo>
                    <a:lnTo>
                      <a:pt x="870" y="272"/>
                    </a:lnTo>
                    <a:lnTo>
                      <a:pt x="847" y="245"/>
                    </a:lnTo>
                    <a:lnTo>
                      <a:pt x="820" y="220"/>
                    </a:lnTo>
                    <a:lnTo>
                      <a:pt x="789" y="200"/>
                    </a:lnTo>
                    <a:lnTo>
                      <a:pt x="752" y="182"/>
                    </a:lnTo>
                    <a:lnTo>
                      <a:pt x="710" y="167"/>
                    </a:lnTo>
                    <a:lnTo>
                      <a:pt x="663" y="158"/>
                    </a:lnTo>
                    <a:lnTo>
                      <a:pt x="611" y="152"/>
                    </a:lnTo>
                    <a:lnTo>
                      <a:pt x="553" y="150"/>
                    </a:lnTo>
                    <a:lnTo>
                      <a:pt x="496" y="151"/>
                    </a:lnTo>
                    <a:lnTo>
                      <a:pt x="444" y="156"/>
                    </a:lnTo>
                    <a:lnTo>
                      <a:pt x="398" y="165"/>
                    </a:lnTo>
                    <a:lnTo>
                      <a:pt x="357" y="174"/>
                    </a:lnTo>
                    <a:lnTo>
                      <a:pt x="323" y="188"/>
                    </a:lnTo>
                    <a:lnTo>
                      <a:pt x="293" y="203"/>
                    </a:lnTo>
                    <a:lnTo>
                      <a:pt x="268" y="220"/>
                    </a:lnTo>
                    <a:lnTo>
                      <a:pt x="249" y="241"/>
                    </a:lnTo>
                    <a:lnTo>
                      <a:pt x="232" y="262"/>
                    </a:lnTo>
                    <a:lnTo>
                      <a:pt x="220" y="285"/>
                    </a:lnTo>
                    <a:lnTo>
                      <a:pt x="213" y="310"/>
                    </a:lnTo>
                    <a:lnTo>
                      <a:pt x="209" y="334"/>
                    </a:lnTo>
                    <a:lnTo>
                      <a:pt x="208" y="361"/>
                    </a:lnTo>
                    <a:lnTo>
                      <a:pt x="212" y="389"/>
                    </a:lnTo>
                    <a:lnTo>
                      <a:pt x="220" y="413"/>
                    </a:lnTo>
                    <a:lnTo>
                      <a:pt x="235" y="435"/>
                    </a:lnTo>
                    <a:lnTo>
                      <a:pt x="254" y="454"/>
                    </a:lnTo>
                    <a:lnTo>
                      <a:pt x="278" y="470"/>
                    </a:lnTo>
                    <a:lnTo>
                      <a:pt x="306" y="486"/>
                    </a:lnTo>
                    <a:lnTo>
                      <a:pt x="337" y="500"/>
                    </a:lnTo>
                    <a:lnTo>
                      <a:pt x="372" y="512"/>
                    </a:lnTo>
                    <a:lnTo>
                      <a:pt x="409" y="524"/>
                    </a:lnTo>
                    <a:lnTo>
                      <a:pt x="449" y="534"/>
                    </a:lnTo>
                    <a:lnTo>
                      <a:pt x="490" y="545"/>
                    </a:lnTo>
                    <a:lnTo>
                      <a:pt x="534" y="554"/>
                    </a:lnTo>
                    <a:lnTo>
                      <a:pt x="579" y="564"/>
                    </a:lnTo>
                    <a:lnTo>
                      <a:pt x="625" y="573"/>
                    </a:lnTo>
                    <a:lnTo>
                      <a:pt x="669" y="583"/>
                    </a:lnTo>
                    <a:lnTo>
                      <a:pt x="762" y="605"/>
                    </a:lnTo>
                    <a:lnTo>
                      <a:pt x="805" y="617"/>
                    </a:lnTo>
                    <a:lnTo>
                      <a:pt x="849" y="630"/>
                    </a:lnTo>
                    <a:lnTo>
                      <a:pt x="891" y="645"/>
                    </a:lnTo>
                    <a:lnTo>
                      <a:pt x="930" y="662"/>
                    </a:lnTo>
                    <a:lnTo>
                      <a:pt x="968" y="681"/>
                    </a:lnTo>
                    <a:lnTo>
                      <a:pt x="1002" y="702"/>
                    </a:lnTo>
                    <a:lnTo>
                      <a:pt x="1033" y="726"/>
                    </a:lnTo>
                    <a:lnTo>
                      <a:pt x="1061" y="753"/>
                    </a:lnTo>
                    <a:lnTo>
                      <a:pt x="1084" y="781"/>
                    </a:lnTo>
                    <a:lnTo>
                      <a:pt x="1103" y="814"/>
                    </a:lnTo>
                    <a:lnTo>
                      <a:pt x="1116" y="850"/>
                    </a:lnTo>
                    <a:lnTo>
                      <a:pt x="1126" y="890"/>
                    </a:lnTo>
                    <a:lnTo>
                      <a:pt x="1128" y="933"/>
                    </a:lnTo>
                    <a:lnTo>
                      <a:pt x="1127" y="966"/>
                    </a:lnTo>
                    <a:lnTo>
                      <a:pt x="1122" y="1000"/>
                    </a:lnTo>
                    <a:lnTo>
                      <a:pt x="1112" y="1033"/>
                    </a:lnTo>
                    <a:lnTo>
                      <a:pt x="1099" y="1065"/>
                    </a:lnTo>
                    <a:lnTo>
                      <a:pt x="1082" y="1095"/>
                    </a:lnTo>
                    <a:lnTo>
                      <a:pt x="1061" y="1125"/>
                    </a:lnTo>
                    <a:lnTo>
                      <a:pt x="1035" y="1153"/>
                    </a:lnTo>
                    <a:lnTo>
                      <a:pt x="1005" y="1179"/>
                    </a:lnTo>
                    <a:lnTo>
                      <a:pt x="971" y="1204"/>
                    </a:lnTo>
                    <a:lnTo>
                      <a:pt x="932" y="1225"/>
                    </a:lnTo>
                    <a:lnTo>
                      <a:pt x="888" y="1244"/>
                    </a:lnTo>
                    <a:lnTo>
                      <a:pt x="839" y="1261"/>
                    </a:lnTo>
                    <a:lnTo>
                      <a:pt x="786" y="1274"/>
                    </a:lnTo>
                    <a:lnTo>
                      <a:pt x="727" y="1284"/>
                    </a:lnTo>
                    <a:lnTo>
                      <a:pt x="663" y="1289"/>
                    </a:lnTo>
                    <a:lnTo>
                      <a:pt x="593" y="1292"/>
                    </a:lnTo>
                    <a:lnTo>
                      <a:pt x="513" y="1289"/>
                    </a:lnTo>
                    <a:lnTo>
                      <a:pt x="439" y="1282"/>
                    </a:lnTo>
                    <a:lnTo>
                      <a:pt x="371" y="1272"/>
                    </a:lnTo>
                    <a:lnTo>
                      <a:pt x="308" y="1257"/>
                    </a:lnTo>
                    <a:lnTo>
                      <a:pt x="251" y="1236"/>
                    </a:lnTo>
                    <a:lnTo>
                      <a:pt x="201" y="1212"/>
                    </a:lnTo>
                    <a:lnTo>
                      <a:pt x="156" y="1183"/>
                    </a:lnTo>
                    <a:lnTo>
                      <a:pt x="117" y="1151"/>
                    </a:lnTo>
                    <a:lnTo>
                      <a:pt x="84" y="1113"/>
                    </a:lnTo>
                    <a:lnTo>
                      <a:pt x="56" y="1071"/>
                    </a:lnTo>
                    <a:lnTo>
                      <a:pt x="34" y="1024"/>
                    </a:lnTo>
                    <a:lnTo>
                      <a:pt x="18" y="974"/>
                    </a:lnTo>
                    <a:lnTo>
                      <a:pt x="5" y="920"/>
                    </a:lnTo>
                    <a:lnTo>
                      <a:pt x="0" y="861"/>
                    </a:lnTo>
                    <a:lnTo>
                      <a:pt x="182" y="861"/>
                    </a:lnTo>
                    <a:lnTo>
                      <a:pt x="189" y="905"/>
                    </a:lnTo>
                    <a:lnTo>
                      <a:pt x="200" y="946"/>
                    </a:lnTo>
                    <a:lnTo>
                      <a:pt x="216" y="981"/>
                    </a:lnTo>
                    <a:lnTo>
                      <a:pt x="236" y="1015"/>
                    </a:lnTo>
                    <a:lnTo>
                      <a:pt x="262" y="1043"/>
                    </a:lnTo>
                    <a:lnTo>
                      <a:pt x="293" y="1069"/>
                    </a:lnTo>
                    <a:lnTo>
                      <a:pt x="329" y="1092"/>
                    </a:lnTo>
                    <a:lnTo>
                      <a:pt x="369" y="1110"/>
                    </a:lnTo>
                    <a:lnTo>
                      <a:pt x="417" y="1124"/>
                    </a:lnTo>
                    <a:lnTo>
                      <a:pt x="469" y="1134"/>
                    </a:lnTo>
                    <a:lnTo>
                      <a:pt x="526" y="1140"/>
                    </a:lnTo>
                    <a:lnTo>
                      <a:pt x="589" y="1143"/>
                    </a:lnTo>
                    <a:lnTo>
                      <a:pt x="648" y="1141"/>
                    </a:lnTo>
                    <a:lnTo>
                      <a:pt x="699" y="1136"/>
                    </a:lnTo>
                    <a:lnTo>
                      <a:pt x="747" y="1128"/>
                    </a:lnTo>
                    <a:lnTo>
                      <a:pt x="788" y="1117"/>
                    </a:lnTo>
                    <a:lnTo>
                      <a:pt x="823" y="1103"/>
                    </a:lnTo>
                    <a:lnTo>
                      <a:pt x="854" y="1087"/>
                    </a:lnTo>
                    <a:lnTo>
                      <a:pt x="880" y="1069"/>
                    </a:lnTo>
                    <a:lnTo>
                      <a:pt x="902" y="1050"/>
                    </a:lnTo>
                    <a:lnTo>
                      <a:pt x="918" y="1030"/>
                    </a:lnTo>
                    <a:lnTo>
                      <a:pt x="932" y="1009"/>
                    </a:lnTo>
                    <a:lnTo>
                      <a:pt x="940" y="986"/>
                    </a:lnTo>
                    <a:lnTo>
                      <a:pt x="945" y="965"/>
                    </a:lnTo>
                    <a:lnTo>
                      <a:pt x="948" y="943"/>
                    </a:lnTo>
                    <a:lnTo>
                      <a:pt x="947" y="912"/>
                    </a:lnTo>
                    <a:lnTo>
                      <a:pt x="938" y="884"/>
                    </a:lnTo>
                    <a:lnTo>
                      <a:pt x="925" y="860"/>
                    </a:lnTo>
                    <a:lnTo>
                      <a:pt x="907" y="838"/>
                    </a:lnTo>
                    <a:lnTo>
                      <a:pt x="884" y="818"/>
                    </a:lnTo>
                    <a:lnTo>
                      <a:pt x="857" y="802"/>
                    </a:lnTo>
                    <a:lnTo>
                      <a:pt x="826" y="785"/>
                    </a:lnTo>
                    <a:lnTo>
                      <a:pt x="792" y="772"/>
                    </a:lnTo>
                    <a:lnTo>
                      <a:pt x="755" y="759"/>
                    </a:lnTo>
                    <a:lnTo>
                      <a:pt x="716" y="749"/>
                    </a:lnTo>
                    <a:lnTo>
                      <a:pt x="674" y="739"/>
                    </a:lnTo>
                    <a:lnTo>
                      <a:pt x="630" y="728"/>
                    </a:lnTo>
                    <a:lnTo>
                      <a:pt x="585" y="720"/>
                    </a:lnTo>
                    <a:lnTo>
                      <a:pt x="447" y="692"/>
                    </a:lnTo>
                    <a:lnTo>
                      <a:pt x="354" y="670"/>
                    </a:lnTo>
                    <a:lnTo>
                      <a:pt x="311" y="658"/>
                    </a:lnTo>
                    <a:lnTo>
                      <a:pt x="269" y="644"/>
                    </a:lnTo>
                    <a:lnTo>
                      <a:pt x="228" y="629"/>
                    </a:lnTo>
                    <a:lnTo>
                      <a:pt x="190" y="611"/>
                    </a:lnTo>
                    <a:lnTo>
                      <a:pt x="155" y="591"/>
                    </a:lnTo>
                    <a:lnTo>
                      <a:pt x="124" y="569"/>
                    </a:lnTo>
                    <a:lnTo>
                      <a:pt x="95" y="545"/>
                    </a:lnTo>
                    <a:lnTo>
                      <a:pt x="71" y="516"/>
                    </a:lnTo>
                    <a:lnTo>
                      <a:pt x="52" y="486"/>
                    </a:lnTo>
                    <a:lnTo>
                      <a:pt x="37" y="451"/>
                    </a:lnTo>
                    <a:lnTo>
                      <a:pt x="27" y="413"/>
                    </a:lnTo>
                    <a:lnTo>
                      <a:pt x="23" y="371"/>
                    </a:lnTo>
                    <a:lnTo>
                      <a:pt x="24" y="329"/>
                    </a:lnTo>
                    <a:lnTo>
                      <a:pt x="31" y="288"/>
                    </a:lnTo>
                    <a:lnTo>
                      <a:pt x="41" y="250"/>
                    </a:lnTo>
                    <a:lnTo>
                      <a:pt x="56" y="213"/>
                    </a:lnTo>
                    <a:lnTo>
                      <a:pt x="76" y="181"/>
                    </a:lnTo>
                    <a:lnTo>
                      <a:pt x="100" y="148"/>
                    </a:lnTo>
                    <a:lnTo>
                      <a:pt x="130" y="120"/>
                    </a:lnTo>
                    <a:lnTo>
                      <a:pt x="164" y="94"/>
                    </a:lnTo>
                    <a:lnTo>
                      <a:pt x="205" y="71"/>
                    </a:lnTo>
                    <a:lnTo>
                      <a:pt x="250" y="50"/>
                    </a:lnTo>
                    <a:lnTo>
                      <a:pt x="300" y="34"/>
                    </a:lnTo>
                    <a:lnTo>
                      <a:pt x="356" y="21"/>
                    </a:lnTo>
                    <a:lnTo>
                      <a:pt x="418" y="11"/>
                    </a:lnTo>
                    <a:lnTo>
                      <a:pt x="486" y="4"/>
                    </a:lnTo>
                    <a:lnTo>
                      <a:pt x="559" y="3"/>
                    </a:lnTo>
                    <a:close/>
                    <a:moveTo>
                      <a:pt x="3798" y="0"/>
                    </a:moveTo>
                    <a:lnTo>
                      <a:pt x="3866" y="3"/>
                    </a:lnTo>
                    <a:lnTo>
                      <a:pt x="3927" y="8"/>
                    </a:lnTo>
                    <a:lnTo>
                      <a:pt x="3983" y="19"/>
                    </a:lnTo>
                    <a:lnTo>
                      <a:pt x="4033" y="34"/>
                    </a:lnTo>
                    <a:lnTo>
                      <a:pt x="4079" y="53"/>
                    </a:lnTo>
                    <a:lnTo>
                      <a:pt x="4119" y="75"/>
                    </a:lnTo>
                    <a:lnTo>
                      <a:pt x="4154" y="102"/>
                    </a:lnTo>
                    <a:lnTo>
                      <a:pt x="4185" y="132"/>
                    </a:lnTo>
                    <a:lnTo>
                      <a:pt x="4211" y="165"/>
                    </a:lnTo>
                    <a:lnTo>
                      <a:pt x="4234" y="201"/>
                    </a:lnTo>
                    <a:lnTo>
                      <a:pt x="4253" y="242"/>
                    </a:lnTo>
                    <a:lnTo>
                      <a:pt x="4270" y="284"/>
                    </a:lnTo>
                    <a:lnTo>
                      <a:pt x="4282" y="330"/>
                    </a:lnTo>
                    <a:lnTo>
                      <a:pt x="4291" y="379"/>
                    </a:lnTo>
                    <a:lnTo>
                      <a:pt x="4298" y="431"/>
                    </a:lnTo>
                    <a:lnTo>
                      <a:pt x="4302" y="485"/>
                    </a:lnTo>
                    <a:lnTo>
                      <a:pt x="4305" y="542"/>
                    </a:lnTo>
                    <a:lnTo>
                      <a:pt x="4306" y="601"/>
                    </a:lnTo>
                    <a:lnTo>
                      <a:pt x="4306" y="1277"/>
                    </a:lnTo>
                    <a:lnTo>
                      <a:pt x="4121" y="1277"/>
                    </a:lnTo>
                    <a:lnTo>
                      <a:pt x="4121" y="535"/>
                    </a:lnTo>
                    <a:lnTo>
                      <a:pt x="4119" y="489"/>
                    </a:lnTo>
                    <a:lnTo>
                      <a:pt x="4115" y="444"/>
                    </a:lnTo>
                    <a:lnTo>
                      <a:pt x="4108" y="404"/>
                    </a:lnTo>
                    <a:lnTo>
                      <a:pt x="4100" y="366"/>
                    </a:lnTo>
                    <a:lnTo>
                      <a:pt x="4088" y="330"/>
                    </a:lnTo>
                    <a:lnTo>
                      <a:pt x="4074" y="299"/>
                    </a:lnTo>
                    <a:lnTo>
                      <a:pt x="4055" y="269"/>
                    </a:lnTo>
                    <a:lnTo>
                      <a:pt x="4033" y="243"/>
                    </a:lnTo>
                    <a:lnTo>
                      <a:pt x="4007" y="220"/>
                    </a:lnTo>
                    <a:lnTo>
                      <a:pt x="3978" y="201"/>
                    </a:lnTo>
                    <a:lnTo>
                      <a:pt x="3942" y="185"/>
                    </a:lnTo>
                    <a:lnTo>
                      <a:pt x="3901" y="173"/>
                    </a:lnTo>
                    <a:lnTo>
                      <a:pt x="3857" y="163"/>
                    </a:lnTo>
                    <a:lnTo>
                      <a:pt x="3805" y="158"/>
                    </a:lnTo>
                    <a:lnTo>
                      <a:pt x="3748" y="156"/>
                    </a:lnTo>
                    <a:lnTo>
                      <a:pt x="3687" y="159"/>
                    </a:lnTo>
                    <a:lnTo>
                      <a:pt x="3633" y="165"/>
                    </a:lnTo>
                    <a:lnTo>
                      <a:pt x="3584" y="175"/>
                    </a:lnTo>
                    <a:lnTo>
                      <a:pt x="3542" y="189"/>
                    </a:lnTo>
                    <a:lnTo>
                      <a:pt x="3504" y="207"/>
                    </a:lnTo>
                    <a:lnTo>
                      <a:pt x="3472" y="228"/>
                    </a:lnTo>
                    <a:lnTo>
                      <a:pt x="3444" y="254"/>
                    </a:lnTo>
                    <a:lnTo>
                      <a:pt x="3421" y="284"/>
                    </a:lnTo>
                    <a:lnTo>
                      <a:pt x="3402" y="317"/>
                    </a:lnTo>
                    <a:lnTo>
                      <a:pt x="3387" y="352"/>
                    </a:lnTo>
                    <a:lnTo>
                      <a:pt x="3376" y="393"/>
                    </a:lnTo>
                    <a:lnTo>
                      <a:pt x="3366" y="435"/>
                    </a:lnTo>
                    <a:lnTo>
                      <a:pt x="3361" y="482"/>
                    </a:lnTo>
                    <a:lnTo>
                      <a:pt x="3358" y="531"/>
                    </a:lnTo>
                    <a:lnTo>
                      <a:pt x="3357" y="584"/>
                    </a:lnTo>
                    <a:lnTo>
                      <a:pt x="3357" y="1277"/>
                    </a:lnTo>
                    <a:lnTo>
                      <a:pt x="3174" y="1277"/>
                    </a:lnTo>
                    <a:lnTo>
                      <a:pt x="3174" y="18"/>
                    </a:lnTo>
                    <a:lnTo>
                      <a:pt x="3259" y="18"/>
                    </a:lnTo>
                    <a:lnTo>
                      <a:pt x="3313" y="242"/>
                    </a:lnTo>
                    <a:lnTo>
                      <a:pt x="3326" y="212"/>
                    </a:lnTo>
                    <a:lnTo>
                      <a:pt x="3342" y="184"/>
                    </a:lnTo>
                    <a:lnTo>
                      <a:pt x="3362" y="156"/>
                    </a:lnTo>
                    <a:lnTo>
                      <a:pt x="3385" y="131"/>
                    </a:lnTo>
                    <a:lnTo>
                      <a:pt x="3413" y="106"/>
                    </a:lnTo>
                    <a:lnTo>
                      <a:pt x="3444" y="83"/>
                    </a:lnTo>
                    <a:lnTo>
                      <a:pt x="3481" y="63"/>
                    </a:lnTo>
                    <a:lnTo>
                      <a:pt x="3520" y="45"/>
                    </a:lnTo>
                    <a:lnTo>
                      <a:pt x="3566" y="30"/>
                    </a:lnTo>
                    <a:lnTo>
                      <a:pt x="3616" y="16"/>
                    </a:lnTo>
                    <a:lnTo>
                      <a:pt x="3671" y="8"/>
                    </a:lnTo>
                    <a:lnTo>
                      <a:pt x="3732" y="2"/>
                    </a:lnTo>
                    <a:lnTo>
                      <a:pt x="3798" y="0"/>
                    </a:lnTo>
                    <a:close/>
                  </a:path>
                </a:pathLst>
              </a:custGeom>
              <a:grpFill/>
              <a:ln w="0">
                <a:noFill/>
                <a:prstDash val="solid"/>
                <a:round/>
                <a:headEnd/>
                <a:tailEnd/>
              </a:ln>
            </p:spPr>
            <p:txBody>
              <a:bodyPr/>
              <a:lstStyle/>
              <a:p>
                <a:pPr>
                  <a:defRPr/>
                </a:pPr>
                <a:endParaRPr lang="en-US" dirty="0">
                  <a:latin typeface="Arial" charset="0"/>
                </a:endParaRPr>
              </a:p>
            </p:txBody>
          </p:sp>
          <p:sp>
            <p:nvSpPr>
              <p:cNvPr id="112" name="Freeform 87"/>
              <p:cNvSpPr>
                <a:spLocks noEditPoints="1"/>
              </p:cNvSpPr>
              <p:nvPr/>
            </p:nvSpPr>
            <p:spPr bwMode="auto">
              <a:xfrm>
                <a:off x="3928" y="2442"/>
                <a:ext cx="67" cy="67"/>
              </a:xfrm>
              <a:custGeom>
                <a:avLst/>
                <a:gdLst/>
                <a:ahLst/>
                <a:cxnLst>
                  <a:cxn ang="0">
                    <a:pos x="53" y="63"/>
                  </a:cxn>
                  <a:cxn ang="0">
                    <a:pos x="82" y="60"/>
                  </a:cxn>
                  <a:cxn ang="0">
                    <a:pos x="86" y="53"/>
                  </a:cxn>
                  <a:cxn ang="0">
                    <a:pos x="84" y="42"/>
                  </a:cxn>
                  <a:cxn ang="0">
                    <a:pos x="53" y="38"/>
                  </a:cxn>
                  <a:cxn ang="0">
                    <a:pos x="71" y="29"/>
                  </a:cxn>
                  <a:cxn ang="0">
                    <a:pos x="91" y="34"/>
                  </a:cxn>
                  <a:cxn ang="0">
                    <a:pos x="98" y="51"/>
                  </a:cxn>
                  <a:cxn ang="0">
                    <a:pos x="96" y="60"/>
                  </a:cxn>
                  <a:cxn ang="0">
                    <a:pos x="91" y="67"/>
                  </a:cxn>
                  <a:cxn ang="0">
                    <a:pos x="101" y="105"/>
                  </a:cxn>
                  <a:cxn ang="0">
                    <a:pos x="67" y="72"/>
                  </a:cxn>
                  <a:cxn ang="0">
                    <a:pos x="53" y="105"/>
                  </a:cxn>
                  <a:cxn ang="0">
                    <a:pos x="42" y="29"/>
                  </a:cxn>
                  <a:cxn ang="0">
                    <a:pos x="50" y="14"/>
                  </a:cxn>
                  <a:cxn ang="0">
                    <a:pos x="23" y="34"/>
                  </a:cxn>
                  <a:cxn ang="0">
                    <a:pos x="14" y="67"/>
                  </a:cxn>
                  <a:cxn ang="0">
                    <a:pos x="23" y="101"/>
                  </a:cxn>
                  <a:cxn ang="0">
                    <a:pos x="50" y="120"/>
                  </a:cxn>
                  <a:cxn ang="0">
                    <a:pos x="86" y="120"/>
                  </a:cxn>
                  <a:cxn ang="0">
                    <a:pos x="111" y="101"/>
                  </a:cxn>
                  <a:cxn ang="0">
                    <a:pos x="121" y="67"/>
                  </a:cxn>
                  <a:cxn ang="0">
                    <a:pos x="111" y="34"/>
                  </a:cxn>
                  <a:cxn ang="0">
                    <a:pos x="86" y="14"/>
                  </a:cxn>
                  <a:cxn ang="0">
                    <a:pos x="68" y="0"/>
                  </a:cxn>
                  <a:cxn ang="0">
                    <a:pos x="106" y="13"/>
                  </a:cxn>
                  <a:cxn ang="0">
                    <a:pos x="130" y="45"/>
                  </a:cxn>
                  <a:cxn ang="0">
                    <a:pos x="130" y="89"/>
                  </a:cxn>
                  <a:cxn ang="0">
                    <a:pos x="106" y="121"/>
                  </a:cxn>
                  <a:cxn ang="0">
                    <a:pos x="68" y="133"/>
                  </a:cxn>
                  <a:cxn ang="0">
                    <a:pos x="29" y="121"/>
                  </a:cxn>
                  <a:cxn ang="0">
                    <a:pos x="4" y="89"/>
                  </a:cxn>
                  <a:cxn ang="0">
                    <a:pos x="4" y="45"/>
                  </a:cxn>
                  <a:cxn ang="0">
                    <a:pos x="29" y="13"/>
                  </a:cxn>
                  <a:cxn ang="0">
                    <a:pos x="68" y="0"/>
                  </a:cxn>
                </a:cxnLst>
                <a:rect l="0" t="0" r="r" b="b"/>
                <a:pathLst>
                  <a:path w="134" h="133">
                    <a:moveTo>
                      <a:pt x="53" y="38"/>
                    </a:moveTo>
                    <a:lnTo>
                      <a:pt x="53" y="63"/>
                    </a:lnTo>
                    <a:lnTo>
                      <a:pt x="76" y="63"/>
                    </a:lnTo>
                    <a:lnTo>
                      <a:pt x="82" y="60"/>
                    </a:lnTo>
                    <a:lnTo>
                      <a:pt x="84" y="57"/>
                    </a:lnTo>
                    <a:lnTo>
                      <a:pt x="86" y="53"/>
                    </a:lnTo>
                    <a:lnTo>
                      <a:pt x="86" y="45"/>
                    </a:lnTo>
                    <a:lnTo>
                      <a:pt x="84" y="42"/>
                    </a:lnTo>
                    <a:lnTo>
                      <a:pt x="76" y="38"/>
                    </a:lnTo>
                    <a:lnTo>
                      <a:pt x="53" y="38"/>
                    </a:lnTo>
                    <a:close/>
                    <a:moveTo>
                      <a:pt x="42" y="29"/>
                    </a:moveTo>
                    <a:lnTo>
                      <a:pt x="71" y="29"/>
                    </a:lnTo>
                    <a:lnTo>
                      <a:pt x="83" y="30"/>
                    </a:lnTo>
                    <a:lnTo>
                      <a:pt x="91" y="34"/>
                    </a:lnTo>
                    <a:lnTo>
                      <a:pt x="96" y="41"/>
                    </a:lnTo>
                    <a:lnTo>
                      <a:pt x="98" y="51"/>
                    </a:lnTo>
                    <a:lnTo>
                      <a:pt x="98" y="56"/>
                    </a:lnTo>
                    <a:lnTo>
                      <a:pt x="96" y="60"/>
                    </a:lnTo>
                    <a:lnTo>
                      <a:pt x="94" y="64"/>
                    </a:lnTo>
                    <a:lnTo>
                      <a:pt x="91" y="67"/>
                    </a:lnTo>
                    <a:lnTo>
                      <a:pt x="79" y="71"/>
                    </a:lnTo>
                    <a:lnTo>
                      <a:pt x="101" y="105"/>
                    </a:lnTo>
                    <a:lnTo>
                      <a:pt x="87" y="105"/>
                    </a:lnTo>
                    <a:lnTo>
                      <a:pt x="67" y="72"/>
                    </a:lnTo>
                    <a:lnTo>
                      <a:pt x="53" y="72"/>
                    </a:lnTo>
                    <a:lnTo>
                      <a:pt x="53" y="105"/>
                    </a:lnTo>
                    <a:lnTo>
                      <a:pt x="42" y="105"/>
                    </a:lnTo>
                    <a:lnTo>
                      <a:pt x="42" y="29"/>
                    </a:lnTo>
                    <a:close/>
                    <a:moveTo>
                      <a:pt x="68" y="11"/>
                    </a:moveTo>
                    <a:lnTo>
                      <a:pt x="50" y="14"/>
                    </a:lnTo>
                    <a:lnTo>
                      <a:pt x="35" y="22"/>
                    </a:lnTo>
                    <a:lnTo>
                      <a:pt x="23" y="34"/>
                    </a:lnTo>
                    <a:lnTo>
                      <a:pt x="16" y="49"/>
                    </a:lnTo>
                    <a:lnTo>
                      <a:pt x="14" y="67"/>
                    </a:lnTo>
                    <a:lnTo>
                      <a:pt x="16" y="85"/>
                    </a:lnTo>
                    <a:lnTo>
                      <a:pt x="23" y="101"/>
                    </a:lnTo>
                    <a:lnTo>
                      <a:pt x="35" y="112"/>
                    </a:lnTo>
                    <a:lnTo>
                      <a:pt x="50" y="120"/>
                    </a:lnTo>
                    <a:lnTo>
                      <a:pt x="68" y="123"/>
                    </a:lnTo>
                    <a:lnTo>
                      <a:pt x="86" y="120"/>
                    </a:lnTo>
                    <a:lnTo>
                      <a:pt x="99" y="112"/>
                    </a:lnTo>
                    <a:lnTo>
                      <a:pt x="111" y="101"/>
                    </a:lnTo>
                    <a:lnTo>
                      <a:pt x="118" y="85"/>
                    </a:lnTo>
                    <a:lnTo>
                      <a:pt x="121" y="67"/>
                    </a:lnTo>
                    <a:lnTo>
                      <a:pt x="118" y="49"/>
                    </a:lnTo>
                    <a:lnTo>
                      <a:pt x="111" y="34"/>
                    </a:lnTo>
                    <a:lnTo>
                      <a:pt x="99" y="22"/>
                    </a:lnTo>
                    <a:lnTo>
                      <a:pt x="86" y="14"/>
                    </a:lnTo>
                    <a:lnTo>
                      <a:pt x="68" y="11"/>
                    </a:lnTo>
                    <a:close/>
                    <a:moveTo>
                      <a:pt x="68" y="0"/>
                    </a:moveTo>
                    <a:lnTo>
                      <a:pt x="88" y="3"/>
                    </a:lnTo>
                    <a:lnTo>
                      <a:pt x="106" y="13"/>
                    </a:lnTo>
                    <a:lnTo>
                      <a:pt x="121" y="28"/>
                    </a:lnTo>
                    <a:lnTo>
                      <a:pt x="130" y="45"/>
                    </a:lnTo>
                    <a:lnTo>
                      <a:pt x="134" y="67"/>
                    </a:lnTo>
                    <a:lnTo>
                      <a:pt x="130" y="89"/>
                    </a:lnTo>
                    <a:lnTo>
                      <a:pt x="121" y="106"/>
                    </a:lnTo>
                    <a:lnTo>
                      <a:pt x="106" y="121"/>
                    </a:lnTo>
                    <a:lnTo>
                      <a:pt x="88" y="131"/>
                    </a:lnTo>
                    <a:lnTo>
                      <a:pt x="68" y="133"/>
                    </a:lnTo>
                    <a:lnTo>
                      <a:pt x="46" y="131"/>
                    </a:lnTo>
                    <a:lnTo>
                      <a:pt x="29" y="121"/>
                    </a:lnTo>
                    <a:lnTo>
                      <a:pt x="14" y="106"/>
                    </a:lnTo>
                    <a:lnTo>
                      <a:pt x="4" y="89"/>
                    </a:lnTo>
                    <a:lnTo>
                      <a:pt x="0" y="67"/>
                    </a:lnTo>
                    <a:lnTo>
                      <a:pt x="4" y="45"/>
                    </a:lnTo>
                    <a:lnTo>
                      <a:pt x="14" y="28"/>
                    </a:lnTo>
                    <a:lnTo>
                      <a:pt x="29" y="13"/>
                    </a:lnTo>
                    <a:lnTo>
                      <a:pt x="46" y="3"/>
                    </a:lnTo>
                    <a:lnTo>
                      <a:pt x="68" y="0"/>
                    </a:lnTo>
                    <a:close/>
                  </a:path>
                </a:pathLst>
              </a:custGeom>
              <a:grpFill/>
              <a:ln w="0">
                <a:noFill/>
                <a:prstDash val="solid"/>
                <a:round/>
                <a:headEnd/>
                <a:tailEnd/>
              </a:ln>
            </p:spPr>
            <p:txBody>
              <a:bodyPr/>
              <a:lstStyle/>
              <a:p>
                <a:pPr>
                  <a:defRPr/>
                </a:pPr>
                <a:endParaRPr lang="en-US" dirty="0">
                  <a:latin typeface="Arial" charset="0"/>
                </a:endParaRPr>
              </a:p>
            </p:txBody>
          </p:sp>
        </p:grpSp>
      </p:grpSp>
      <p:sp>
        <p:nvSpPr>
          <p:cNvPr id="18" name="TextBox 17"/>
          <p:cNvSpPr txBox="1"/>
          <p:nvPr/>
        </p:nvSpPr>
        <p:spPr>
          <a:xfrm>
            <a:off x="3635252" y="344968"/>
            <a:ext cx="5169236" cy="461665"/>
          </a:xfrm>
          <a:prstGeom prst="rect">
            <a:avLst/>
          </a:prstGeom>
          <a:noFill/>
        </p:spPr>
        <p:txBody>
          <a:bodyPr wrap="none" rtlCol="0">
            <a:spAutoFit/>
          </a:bodyPr>
          <a:lstStyle/>
          <a:p>
            <a:pPr algn="r"/>
            <a:r>
              <a:rPr lang="en-US" sz="2400" b="1" dirty="0">
                <a:cs typeface="Arial" pitchFamily="34" charset="0"/>
              </a:rPr>
              <a:t>GOOD MECHANICAL INTEGRITY</a:t>
            </a:r>
          </a:p>
        </p:txBody>
      </p:sp>
      <p:sp>
        <p:nvSpPr>
          <p:cNvPr id="21" name="Oval 20"/>
          <p:cNvSpPr/>
          <p:nvPr/>
        </p:nvSpPr>
        <p:spPr>
          <a:xfrm>
            <a:off x="3002033" y="6882020"/>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2868683" y="6882020"/>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2725808" y="6882020"/>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3059183" y="6948695"/>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2925833" y="6948695"/>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2782958" y="6948695"/>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3021083" y="6929645"/>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2887733" y="6929645"/>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2744858" y="6929645"/>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2837727" y="6915372"/>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2694852" y="6915372"/>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2932977" y="6896322"/>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3073465" y="6889164"/>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2954401" y="6889164"/>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2811526" y="6889164"/>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1862468" y="4163043"/>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p:cNvSpPr/>
          <p:nvPr/>
        </p:nvSpPr>
        <p:spPr>
          <a:xfrm>
            <a:off x="2053330" y="4214573"/>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nvSpPr>
        <p:spPr>
          <a:xfrm>
            <a:off x="2036319" y="4098600"/>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p:cNvSpPr/>
          <p:nvPr/>
        </p:nvSpPr>
        <p:spPr>
          <a:xfrm>
            <a:off x="1925452" y="4296554"/>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p:cNvSpPr/>
          <p:nvPr/>
        </p:nvSpPr>
        <p:spPr>
          <a:xfrm>
            <a:off x="2741146" y="4205900"/>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p:cNvSpPr/>
          <p:nvPr/>
        </p:nvSpPr>
        <p:spPr>
          <a:xfrm>
            <a:off x="2891526" y="4276489"/>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p:cNvSpPr/>
          <p:nvPr/>
        </p:nvSpPr>
        <p:spPr>
          <a:xfrm>
            <a:off x="2843555" y="4072396"/>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p:cNvSpPr/>
          <p:nvPr/>
        </p:nvSpPr>
        <p:spPr>
          <a:xfrm>
            <a:off x="2858899" y="4144147"/>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823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afterEffect">
                                  <p:stCondLst>
                                    <p:cond delay="0"/>
                                  </p:stCondLst>
                                  <p:childTnLst>
                                    <p:animMotion origin="layout" path="M -0.0007 -0.00093 L -0.0257 -0.0162 L -0.04132 -0.03565 L -0.05382 -0.06481 L -0.05903 -0.09815 L -0.05903 -0.82176 " pathEditMode="relative" ptsTypes="AAAAAA">
                                      <p:cBhvr>
                                        <p:cTn id="6" dur="3000" fill="hold"/>
                                        <p:tgtEl>
                                          <p:spTgt spid="21"/>
                                        </p:tgtEl>
                                        <p:attrNameLst>
                                          <p:attrName>ppt_x</p:attrName>
                                          <p:attrName>ppt_y</p:attrName>
                                        </p:attrNameLst>
                                      </p:cBhvr>
                                    </p:animMotion>
                                  </p:childTnLst>
                                </p:cTn>
                              </p:par>
                              <p:par>
                                <p:cTn id="7" presetID="0" presetClass="path" presetSubtype="0" repeatCount="indefinite" fill="hold" grpId="0" nodeType="withEffect">
                                  <p:stCondLst>
                                    <p:cond delay="500"/>
                                  </p:stCondLst>
                                  <p:childTnLst>
                                    <p:animMotion origin="layout" path="M -0.00069 -0.00093 L -0.02395 -0.0162 L -0.03854 -0.03565 L -0.05017 -0.06481 L -0.05486 -0.09815 L -0.05486 -0.82176 " pathEditMode="relative" rAng="0" ptsTypes="AAAAAA">
                                      <p:cBhvr>
                                        <p:cTn id="8" dur="3000" fill="hold"/>
                                        <p:tgtEl>
                                          <p:spTgt spid="22"/>
                                        </p:tgtEl>
                                        <p:attrNameLst>
                                          <p:attrName>ppt_x</p:attrName>
                                          <p:attrName>ppt_y</p:attrName>
                                        </p:attrNameLst>
                                      </p:cBhvr>
                                      <p:rCtr x="-27" y="-410"/>
                                    </p:animMotion>
                                  </p:childTnLst>
                                </p:cTn>
                              </p:par>
                              <p:par>
                                <p:cTn id="9" presetID="0" presetClass="path" presetSubtype="0" repeatCount="indefinite" fill="hold" grpId="0" nodeType="withEffect">
                                  <p:stCondLst>
                                    <p:cond delay="200"/>
                                  </p:stCondLst>
                                  <p:childTnLst>
                                    <p:animMotion origin="layout" path="M -0.00069 -0.00093 L -0.02135 -0.0162 L -0.0342 -0.03565 L -0.04444 -0.06481 L -0.04861 -0.09815 L -0.04861 -0.82176 " pathEditMode="relative" rAng="0" ptsTypes="AAAAAA">
                                      <p:cBhvr>
                                        <p:cTn id="10" dur="3000" fill="hold"/>
                                        <p:tgtEl>
                                          <p:spTgt spid="23"/>
                                        </p:tgtEl>
                                        <p:attrNameLst>
                                          <p:attrName>ppt_x</p:attrName>
                                          <p:attrName>ppt_y</p:attrName>
                                        </p:attrNameLst>
                                      </p:cBhvr>
                                      <p:rCtr x="-24" y="-410"/>
                                    </p:animMotion>
                                  </p:childTnLst>
                                </p:cTn>
                              </p:par>
                              <p:par>
                                <p:cTn id="11" presetID="0" presetClass="path" presetSubtype="0" repeatCount="indefinite" fill="hold" grpId="0" nodeType="withEffect">
                                  <p:stCondLst>
                                    <p:cond delay="400"/>
                                  </p:stCondLst>
                                  <p:childTnLst>
                                    <p:animMotion origin="layout" path="M -0.0007 -0.00093 L -0.0257 -0.0162 L -0.04132 -0.03565 L -0.05382 -0.06481 L -0.05903 -0.09815 L -0.05903 -0.82176 " pathEditMode="relative" ptsTypes="AAAAAA">
                                      <p:cBhvr>
                                        <p:cTn id="12" dur="3000" fill="hold"/>
                                        <p:tgtEl>
                                          <p:spTgt spid="24"/>
                                        </p:tgtEl>
                                        <p:attrNameLst>
                                          <p:attrName>ppt_x</p:attrName>
                                          <p:attrName>ppt_y</p:attrName>
                                        </p:attrNameLst>
                                      </p:cBhvr>
                                    </p:animMotion>
                                  </p:childTnLst>
                                </p:cTn>
                              </p:par>
                              <p:par>
                                <p:cTn id="13" presetID="0" presetClass="path" presetSubtype="0" repeatCount="indefinite" fill="hold" grpId="0" nodeType="withEffect">
                                  <p:stCondLst>
                                    <p:cond delay="600"/>
                                  </p:stCondLst>
                                  <p:childTnLst>
                                    <p:animMotion origin="layout" path="M -0.00069 -0.00093 L -0.02395 -0.0162 L -0.03854 -0.03565 L -0.05017 -0.06481 L -0.05486 -0.09815 L -0.05486 -0.82176 " pathEditMode="relative" rAng="0" ptsTypes="AAAAAA">
                                      <p:cBhvr>
                                        <p:cTn id="14" dur="3000" fill="hold"/>
                                        <p:tgtEl>
                                          <p:spTgt spid="25"/>
                                        </p:tgtEl>
                                        <p:attrNameLst>
                                          <p:attrName>ppt_x</p:attrName>
                                          <p:attrName>ppt_y</p:attrName>
                                        </p:attrNameLst>
                                      </p:cBhvr>
                                      <p:rCtr x="-27" y="-410"/>
                                    </p:animMotion>
                                  </p:childTnLst>
                                </p:cTn>
                              </p:par>
                              <p:par>
                                <p:cTn id="15" presetID="0" presetClass="path" presetSubtype="0" repeatCount="indefinite" fill="hold" grpId="0" nodeType="withEffect">
                                  <p:stCondLst>
                                    <p:cond delay="800"/>
                                  </p:stCondLst>
                                  <p:childTnLst>
                                    <p:animMotion origin="layout" path="M -0.00069 -0.00093 L -0.02135 -0.0162 L -0.0342 -0.03565 L -0.04444 -0.06481 L -0.04861 -0.09815 L -0.04861 -0.82176 " pathEditMode="relative" rAng="0" ptsTypes="AAAAAA">
                                      <p:cBhvr>
                                        <p:cTn id="16" dur="3000" fill="hold"/>
                                        <p:tgtEl>
                                          <p:spTgt spid="26"/>
                                        </p:tgtEl>
                                        <p:attrNameLst>
                                          <p:attrName>ppt_x</p:attrName>
                                          <p:attrName>ppt_y</p:attrName>
                                        </p:attrNameLst>
                                      </p:cBhvr>
                                      <p:rCtr x="-24" y="-410"/>
                                    </p:animMotion>
                                  </p:childTnLst>
                                </p:cTn>
                              </p:par>
                              <p:par>
                                <p:cTn id="17" presetID="0" presetClass="path" presetSubtype="0" repeatCount="indefinite" fill="hold" grpId="0" nodeType="withEffect">
                                  <p:stCondLst>
                                    <p:cond delay="1000"/>
                                  </p:stCondLst>
                                  <p:childTnLst>
                                    <p:animMotion origin="layout" path="M -0.0007 -0.00093 L -0.0257 -0.0162 L -0.04132 -0.03565 L -0.05382 -0.06481 L -0.05903 -0.09815 L -0.05903 -0.82176 " pathEditMode="relative" ptsTypes="AAAAAA">
                                      <p:cBhvr>
                                        <p:cTn id="18" dur="3000" fill="hold"/>
                                        <p:tgtEl>
                                          <p:spTgt spid="27"/>
                                        </p:tgtEl>
                                        <p:attrNameLst>
                                          <p:attrName>ppt_x</p:attrName>
                                          <p:attrName>ppt_y</p:attrName>
                                        </p:attrNameLst>
                                      </p:cBhvr>
                                    </p:animMotion>
                                  </p:childTnLst>
                                </p:cTn>
                              </p:par>
                              <p:par>
                                <p:cTn id="19" presetID="0" presetClass="path" presetSubtype="0" repeatCount="indefinite" fill="hold" grpId="0" nodeType="withEffect">
                                  <p:stCondLst>
                                    <p:cond delay="1200"/>
                                  </p:stCondLst>
                                  <p:childTnLst>
                                    <p:animMotion origin="layout" path="M -0.00069 -0.00093 L -0.02395 -0.0162 L -0.03854 -0.03565 L -0.05017 -0.06481 L -0.05486 -0.09815 L -0.05486 -0.82176 " pathEditMode="relative" rAng="0" ptsTypes="AAAAAA">
                                      <p:cBhvr>
                                        <p:cTn id="20" dur="3000" fill="hold"/>
                                        <p:tgtEl>
                                          <p:spTgt spid="28"/>
                                        </p:tgtEl>
                                        <p:attrNameLst>
                                          <p:attrName>ppt_x</p:attrName>
                                          <p:attrName>ppt_y</p:attrName>
                                        </p:attrNameLst>
                                      </p:cBhvr>
                                      <p:rCtr x="-27" y="-410"/>
                                    </p:animMotion>
                                  </p:childTnLst>
                                </p:cTn>
                              </p:par>
                              <p:par>
                                <p:cTn id="21" presetID="0" presetClass="path" presetSubtype="0" repeatCount="indefinite" fill="hold" grpId="0" nodeType="withEffect">
                                  <p:stCondLst>
                                    <p:cond delay="1500"/>
                                  </p:stCondLst>
                                  <p:childTnLst>
                                    <p:animMotion origin="layout" path="M -0.00069 -0.00093 L -0.02135 -0.0162 L -0.0342 -0.03565 L -0.04444 -0.06481 L -0.04861 -0.09815 L -0.04861 -0.82176 " pathEditMode="relative" rAng="0" ptsTypes="AAAAAA">
                                      <p:cBhvr>
                                        <p:cTn id="22" dur="3000" fill="hold"/>
                                        <p:tgtEl>
                                          <p:spTgt spid="29"/>
                                        </p:tgtEl>
                                        <p:attrNameLst>
                                          <p:attrName>ppt_x</p:attrName>
                                          <p:attrName>ppt_y</p:attrName>
                                        </p:attrNameLst>
                                      </p:cBhvr>
                                      <p:rCtr x="-24" y="-410"/>
                                    </p:animMotion>
                                  </p:childTnLst>
                                </p:cTn>
                              </p:par>
                              <p:par>
                                <p:cTn id="23" presetID="0" presetClass="path" presetSubtype="0" repeatCount="indefinite" fill="hold" grpId="0" nodeType="withEffect">
                                  <p:stCondLst>
                                    <p:cond delay="1400"/>
                                  </p:stCondLst>
                                  <p:childTnLst>
                                    <p:animMotion origin="layout" path="M -0.00069 -0.00093 L -0.02395 -0.0162 L -0.03854 -0.03565 L -0.05017 -0.06481 L -0.05486 -0.09815 L -0.05486 -0.82176 " pathEditMode="relative" rAng="0" ptsTypes="AAAAAA">
                                      <p:cBhvr>
                                        <p:cTn id="24" dur="3000" fill="hold"/>
                                        <p:tgtEl>
                                          <p:spTgt spid="30"/>
                                        </p:tgtEl>
                                        <p:attrNameLst>
                                          <p:attrName>ppt_x</p:attrName>
                                          <p:attrName>ppt_y</p:attrName>
                                        </p:attrNameLst>
                                      </p:cBhvr>
                                      <p:rCtr x="-27" y="-410"/>
                                    </p:animMotion>
                                  </p:childTnLst>
                                </p:cTn>
                              </p:par>
                              <p:par>
                                <p:cTn id="25" presetID="0" presetClass="path" presetSubtype="0" repeatCount="indefinite" fill="hold" grpId="0" nodeType="withEffect">
                                  <p:stCondLst>
                                    <p:cond delay="2000"/>
                                  </p:stCondLst>
                                  <p:childTnLst>
                                    <p:animMotion origin="layout" path="M -0.00069 -0.00093 L -0.02135 -0.0162 L -0.0342 -0.03565 L -0.04444 -0.06481 L -0.04861 -0.09815 L -0.04861 -0.82176 " pathEditMode="relative" rAng="0" ptsTypes="AAAAAA">
                                      <p:cBhvr>
                                        <p:cTn id="26" dur="3000" fill="hold"/>
                                        <p:tgtEl>
                                          <p:spTgt spid="31"/>
                                        </p:tgtEl>
                                        <p:attrNameLst>
                                          <p:attrName>ppt_x</p:attrName>
                                          <p:attrName>ppt_y</p:attrName>
                                        </p:attrNameLst>
                                      </p:cBhvr>
                                      <p:rCtr x="-24" y="-410"/>
                                    </p:animMotion>
                                  </p:childTnLst>
                                </p:cTn>
                              </p:par>
                              <p:par>
                                <p:cTn id="27" presetID="0" presetClass="path" presetSubtype="0" repeatCount="indefinite" fill="hold" grpId="0" nodeType="withEffect">
                                  <p:stCondLst>
                                    <p:cond delay="1700"/>
                                  </p:stCondLst>
                                  <p:childTnLst>
                                    <p:animMotion origin="layout" path="M -0.0007 -0.00093 L -0.0257 -0.0162 L -0.04132 -0.03565 L -0.05382 -0.06481 L -0.05903 -0.09815 L -0.05903 -0.82176 " pathEditMode="relative" ptsTypes="AAAAAA">
                                      <p:cBhvr>
                                        <p:cTn id="28" dur="3000" fill="hold"/>
                                        <p:tgtEl>
                                          <p:spTgt spid="32"/>
                                        </p:tgtEl>
                                        <p:attrNameLst>
                                          <p:attrName>ppt_x</p:attrName>
                                          <p:attrName>ppt_y</p:attrName>
                                        </p:attrNameLst>
                                      </p:cBhvr>
                                    </p:animMotion>
                                  </p:childTnLst>
                                </p:cTn>
                              </p:par>
                              <p:par>
                                <p:cTn id="29" presetID="0" presetClass="path" presetSubtype="0" repeatCount="indefinite" fill="hold" grpId="0" nodeType="withEffect">
                                  <p:stCondLst>
                                    <p:cond delay="2200"/>
                                  </p:stCondLst>
                                  <p:childTnLst>
                                    <p:animMotion origin="layout" path="M -0.0007 -0.00093 L -0.0257 -0.0162 L -0.04132 -0.03565 L -0.05382 -0.06481 L -0.05903 -0.09815 L -0.05903 -0.82176 " pathEditMode="relative" ptsTypes="AAAAAA">
                                      <p:cBhvr>
                                        <p:cTn id="30" dur="3000" fill="hold"/>
                                        <p:tgtEl>
                                          <p:spTgt spid="33"/>
                                        </p:tgtEl>
                                        <p:attrNameLst>
                                          <p:attrName>ppt_x</p:attrName>
                                          <p:attrName>ppt_y</p:attrName>
                                        </p:attrNameLst>
                                      </p:cBhvr>
                                    </p:animMotion>
                                  </p:childTnLst>
                                </p:cTn>
                              </p:par>
                              <p:par>
                                <p:cTn id="31" presetID="0" presetClass="path" presetSubtype="0" repeatCount="indefinite" fill="hold" grpId="0" nodeType="withEffect">
                                  <p:stCondLst>
                                    <p:cond delay="2600"/>
                                  </p:stCondLst>
                                  <p:childTnLst>
                                    <p:animMotion origin="layout" path="M -0.00069 -0.00093 L -0.02395 -0.0162 L -0.03854 -0.03565 L -0.05017 -0.06481 L -0.05486 -0.09815 L -0.05486 -0.82176 " pathEditMode="relative" rAng="0" ptsTypes="AAAAAA">
                                      <p:cBhvr>
                                        <p:cTn id="32" dur="3000" fill="hold"/>
                                        <p:tgtEl>
                                          <p:spTgt spid="34"/>
                                        </p:tgtEl>
                                        <p:attrNameLst>
                                          <p:attrName>ppt_x</p:attrName>
                                          <p:attrName>ppt_y</p:attrName>
                                        </p:attrNameLst>
                                      </p:cBhvr>
                                      <p:rCtr x="-27" y="-410"/>
                                    </p:animMotion>
                                  </p:childTnLst>
                                </p:cTn>
                              </p:par>
                              <p:par>
                                <p:cTn id="33" presetID="0" presetClass="path" presetSubtype="0" repeatCount="indefinite" fill="hold" grpId="0" nodeType="withEffect">
                                  <p:stCondLst>
                                    <p:cond delay="2600"/>
                                  </p:stCondLst>
                                  <p:childTnLst>
                                    <p:animMotion origin="layout" path="M -0.00069 -0.00093 L -0.02135 -0.0162 L -0.0342 -0.03565 L -0.04444 -0.06481 L -0.04861 -0.09815 L -0.04861 -0.82176 " pathEditMode="relative" rAng="0" ptsTypes="AAAAAA">
                                      <p:cBhvr>
                                        <p:cTn id="34" dur="3000" fill="hold"/>
                                        <p:tgtEl>
                                          <p:spTgt spid="35"/>
                                        </p:tgtEl>
                                        <p:attrNameLst>
                                          <p:attrName>ppt_x</p:attrName>
                                          <p:attrName>ppt_y</p:attrName>
                                        </p:attrNameLst>
                                      </p:cBhvr>
                                      <p:rCtr x="-24" y="-410"/>
                                    </p:animMotion>
                                  </p:childTnLst>
                                </p:cTn>
                              </p:par>
                              <p:par>
                                <p:cTn id="35" presetID="3" presetClass="path" presetSubtype="0" repeatCount="indefinite" fill="hold" grpId="0" nodeType="withEffect">
                                  <p:stCondLst>
                                    <p:cond delay="2600"/>
                                  </p:stCondLst>
                                  <p:childTnLst>
                                    <p:animMotion origin="layout" path="M -3.05556E-6 4.81481E-6 L 0.01042 -0.01505 L 0.02118 4.81481E-6 L 0.01042 0.01504 L -3.05556E-6 4.81481E-6 Z " pathEditMode="relative" rAng="0" ptsTypes="FFFFF">
                                      <p:cBhvr>
                                        <p:cTn id="36" dur="3000" fill="hold"/>
                                        <p:tgtEl>
                                          <p:spTgt spid="55"/>
                                        </p:tgtEl>
                                        <p:attrNameLst>
                                          <p:attrName>ppt_x</p:attrName>
                                          <p:attrName>ppt_y</p:attrName>
                                        </p:attrNameLst>
                                      </p:cBhvr>
                                      <p:rCtr x="11" y="0"/>
                                    </p:animMotion>
                                  </p:childTnLst>
                                </p:cTn>
                              </p:par>
                              <p:par>
                                <p:cTn id="37" presetID="3" presetClass="path" presetSubtype="0" repeatCount="indefinite" fill="hold" grpId="0" nodeType="withEffect">
                                  <p:stCondLst>
                                    <p:cond delay="0"/>
                                  </p:stCondLst>
                                  <p:childTnLst>
                                    <p:animMotion origin="layout" path="M 2.22222E-6 -1.11111E-6 L -0.0099 -0.01505 L -0.01962 -1.11111E-6 L -0.0099 0.01505 L 2.22222E-6 -1.11111E-6 Z " pathEditMode="relative" rAng="0" ptsTypes="FFFFF">
                                      <p:cBhvr>
                                        <p:cTn id="38" dur="3000" fill="hold"/>
                                        <p:tgtEl>
                                          <p:spTgt spid="56"/>
                                        </p:tgtEl>
                                        <p:attrNameLst>
                                          <p:attrName>ppt_x</p:attrName>
                                          <p:attrName>ppt_y</p:attrName>
                                        </p:attrNameLst>
                                      </p:cBhvr>
                                      <p:rCtr x="-10" y="0"/>
                                    </p:animMotion>
                                  </p:childTnLst>
                                </p:cTn>
                              </p:par>
                              <p:par>
                                <p:cTn id="39" presetID="3" presetClass="path" presetSubtype="0" repeatCount="indefinite" fill="hold" grpId="0" nodeType="withEffect">
                                  <p:stCondLst>
                                    <p:cond delay="0"/>
                                  </p:stCondLst>
                                  <p:childTnLst>
                                    <p:animMotion origin="layout" path="M -1.66667E-6 -0.00023 L -0.00833 0.00787 L -0.01649 -0.00023 L -0.00833 -0.00787 L -1.66667E-6 -0.00023 Z " pathEditMode="relative" rAng="0" ptsTypes="FFFFF">
                                      <p:cBhvr>
                                        <p:cTn id="40" dur="3000" fill="hold"/>
                                        <p:tgtEl>
                                          <p:spTgt spid="57"/>
                                        </p:tgtEl>
                                        <p:attrNameLst>
                                          <p:attrName>ppt_x</p:attrName>
                                          <p:attrName>ppt_y</p:attrName>
                                        </p:attrNameLst>
                                      </p:cBhvr>
                                      <p:rCtr x="-8" y="0"/>
                                    </p:animMotion>
                                  </p:childTnLst>
                                </p:cTn>
                              </p:par>
                              <p:par>
                                <p:cTn id="41" presetID="3" presetClass="path" presetSubtype="0" repeatCount="indefinite" fill="hold" grpId="0" nodeType="withEffect">
                                  <p:stCondLst>
                                    <p:cond delay="0"/>
                                  </p:stCondLst>
                                  <p:childTnLst>
                                    <p:animMotion origin="layout" path="M 1.11111E-6 2.96296E-6 L 0.00851 -0.00602 L 0.01736 2.96296E-6 L 0.00851 0.00602 L 1.11111E-6 2.96296E-6 Z " pathEditMode="relative" rAng="0" ptsTypes="FFFFF">
                                      <p:cBhvr>
                                        <p:cTn id="42" dur="3000" fill="hold"/>
                                        <p:tgtEl>
                                          <p:spTgt spid="58"/>
                                        </p:tgtEl>
                                        <p:attrNameLst>
                                          <p:attrName>ppt_x</p:attrName>
                                          <p:attrName>ppt_y</p:attrName>
                                        </p:attrNameLst>
                                      </p:cBhvr>
                                      <p:rCtr x="9" y="0"/>
                                    </p:animMotion>
                                  </p:childTnLst>
                                </p:cTn>
                              </p:par>
                              <p:par>
                                <p:cTn id="43" presetID="3" presetClass="path" presetSubtype="0" repeatCount="indefinite" fill="hold" grpId="0" nodeType="withEffect">
                                  <p:stCondLst>
                                    <p:cond delay="0"/>
                                  </p:stCondLst>
                                  <p:childTnLst>
                                    <p:animMotion origin="layout" path="M -3.05556E-6 4.81481E-6 L 0.01042 -0.01505 L 0.02118 4.81481E-6 L 0.01042 0.01504 L -3.05556E-6 4.81481E-6 Z " pathEditMode="relative" rAng="0" ptsTypes="FFFFF">
                                      <p:cBhvr>
                                        <p:cTn id="44" dur="3000" fill="hold"/>
                                        <p:tgtEl>
                                          <p:spTgt spid="59"/>
                                        </p:tgtEl>
                                        <p:attrNameLst>
                                          <p:attrName>ppt_x</p:attrName>
                                          <p:attrName>ppt_y</p:attrName>
                                        </p:attrNameLst>
                                      </p:cBhvr>
                                      <p:rCtr x="11" y="0"/>
                                    </p:animMotion>
                                  </p:childTnLst>
                                </p:cTn>
                              </p:par>
                              <p:par>
                                <p:cTn id="45" presetID="3" presetClass="path" presetSubtype="0" repeatCount="indefinite" fill="hold" grpId="0" nodeType="withEffect">
                                  <p:stCondLst>
                                    <p:cond delay="0"/>
                                  </p:stCondLst>
                                  <p:childTnLst>
                                    <p:animMotion origin="layout" path="M -4.44444E-6 -0.00232 L -0.00989 -0.01505 L -0.01961 -0.00232 L -0.00989 0.01042 L -4.44444E-6 -0.00232 Z " pathEditMode="relative" rAng="0" ptsTypes="FFFFF">
                                      <p:cBhvr>
                                        <p:cTn id="46" dur="3000" fill="hold"/>
                                        <p:tgtEl>
                                          <p:spTgt spid="60"/>
                                        </p:tgtEl>
                                        <p:attrNameLst>
                                          <p:attrName>ppt_x</p:attrName>
                                          <p:attrName>ppt_y</p:attrName>
                                        </p:attrNameLst>
                                      </p:cBhvr>
                                      <p:rCtr x="-10" y="0"/>
                                    </p:animMotion>
                                  </p:childTnLst>
                                </p:cTn>
                              </p:par>
                              <p:par>
                                <p:cTn id="47" presetID="3" presetClass="path" presetSubtype="0" repeatCount="indefinite" fill="hold" grpId="0" nodeType="withEffect">
                                  <p:stCondLst>
                                    <p:cond delay="0"/>
                                  </p:stCondLst>
                                  <p:childTnLst>
                                    <p:animMotion origin="layout" path="M 2.22222E-6 -0.00023 L -0.00695 0.00625 L -0.01389 -0.00023 L -0.00695 -0.00625 L 2.22222E-6 -0.00023 Z " pathEditMode="relative" rAng="0" ptsTypes="FFFFF">
                                      <p:cBhvr>
                                        <p:cTn id="48" dur="3000" fill="hold"/>
                                        <p:tgtEl>
                                          <p:spTgt spid="61"/>
                                        </p:tgtEl>
                                        <p:attrNameLst>
                                          <p:attrName>ppt_x</p:attrName>
                                          <p:attrName>ppt_y</p:attrName>
                                        </p:attrNameLst>
                                      </p:cBhvr>
                                      <p:rCtr x="-7" y="0"/>
                                    </p:animMotion>
                                  </p:childTnLst>
                                </p:cTn>
                              </p:par>
                              <p:par>
                                <p:cTn id="49" presetID="3" presetClass="path" presetSubtype="0" repeatCount="indefinite" fill="hold" grpId="0" nodeType="withEffect">
                                  <p:stCondLst>
                                    <p:cond delay="0"/>
                                  </p:stCondLst>
                                  <p:childTnLst>
                                    <p:animMotion origin="layout" path="M -2.22222E-6 4.81481E-6 L 0.00695 -0.01505 L 0.01406 4.81481E-6 L 0.00695 0.01504 L -2.22222E-6 4.81481E-6 Z " pathEditMode="relative" rAng="0" ptsTypes="FFFFF">
                                      <p:cBhvr>
                                        <p:cTn id="50" dur="3000" fill="hold"/>
                                        <p:tgtEl>
                                          <p:spTgt spid="62"/>
                                        </p:tgtEl>
                                        <p:attrNameLst>
                                          <p:attrName>ppt_x</p:attrName>
                                          <p:attrName>ppt_y</p:attrName>
                                        </p:attrNameLst>
                                      </p:cBhvr>
                                      <p:rCtr x="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Background.png"/>
          <p:cNvPicPr>
            <a:picLocks noChangeAspect="1"/>
          </p:cNvPicPr>
          <p:nvPr/>
        </p:nvPicPr>
        <p:blipFill>
          <a:blip r:embed="rId2" cstate="screen"/>
          <a:srcRect/>
          <a:stretch>
            <a:fillRect/>
          </a:stretch>
        </p:blipFill>
        <p:spPr>
          <a:xfrm>
            <a:off x="0" y="0"/>
            <a:ext cx="9144000" cy="6858000"/>
          </a:xfrm>
          <a:prstGeom prst="rect">
            <a:avLst/>
          </a:prstGeom>
        </p:spPr>
      </p:pic>
      <p:pic>
        <p:nvPicPr>
          <p:cNvPr id="119" name="Picture 118" descr="Zone 4.png"/>
          <p:cNvPicPr>
            <a:picLocks noChangeAspect="1"/>
          </p:cNvPicPr>
          <p:nvPr/>
        </p:nvPicPr>
        <p:blipFill>
          <a:blip r:embed="rId3" cstate="screen"/>
          <a:srcRect b="-10096"/>
          <a:stretch>
            <a:fillRect/>
          </a:stretch>
        </p:blipFill>
        <p:spPr>
          <a:xfrm rot="10800000">
            <a:off x="0" y="6452654"/>
            <a:ext cx="9144000" cy="405346"/>
          </a:xfrm>
          <a:prstGeom prst="rect">
            <a:avLst/>
          </a:prstGeom>
        </p:spPr>
      </p:pic>
      <p:pic>
        <p:nvPicPr>
          <p:cNvPr id="95" name="Picture 94" descr="Zone 1.png"/>
          <p:cNvPicPr>
            <a:picLocks noChangeAspect="1"/>
          </p:cNvPicPr>
          <p:nvPr/>
        </p:nvPicPr>
        <p:blipFill>
          <a:blip r:embed="rId4" cstate="screen"/>
          <a:srcRect l="2263" r="3804"/>
          <a:stretch>
            <a:fillRect/>
          </a:stretch>
        </p:blipFill>
        <p:spPr>
          <a:xfrm rot="10800000">
            <a:off x="0" y="3965709"/>
            <a:ext cx="9144000" cy="477078"/>
          </a:xfrm>
          <a:prstGeom prst="rect">
            <a:avLst/>
          </a:prstGeom>
        </p:spPr>
      </p:pic>
      <p:pic>
        <p:nvPicPr>
          <p:cNvPr id="36" name="Picture 35" descr="Zone 3.png"/>
          <p:cNvPicPr>
            <a:picLocks noChangeAspect="1"/>
          </p:cNvPicPr>
          <p:nvPr/>
        </p:nvPicPr>
        <p:blipFill>
          <a:blip r:embed="rId5" cstate="screen"/>
          <a:srcRect l="1895" r="1263"/>
          <a:stretch>
            <a:fillRect/>
          </a:stretch>
        </p:blipFill>
        <p:spPr>
          <a:xfrm>
            <a:off x="0" y="1237684"/>
            <a:ext cx="9144000" cy="591115"/>
          </a:xfrm>
          <a:prstGeom prst="rect">
            <a:avLst/>
          </a:prstGeom>
        </p:spPr>
      </p:pic>
      <p:pic>
        <p:nvPicPr>
          <p:cNvPr id="85" name="Picture 2" descr="K:\Shared Data\Corporate Communications\Ongoing\Hydraulic Fracing Issues Presentation\Oct 2011\Albany\wellbore_xsection_good.png"/>
          <p:cNvPicPr>
            <a:picLocks noChangeAspect="1" noChangeArrowheads="1"/>
          </p:cNvPicPr>
          <p:nvPr/>
        </p:nvPicPr>
        <p:blipFill>
          <a:blip r:embed="rId6" cstate="print"/>
          <a:srcRect l="12398" t="2083" r="72031" b="2137"/>
          <a:stretch>
            <a:fillRect/>
          </a:stretch>
        </p:blipFill>
        <p:spPr bwMode="auto">
          <a:xfrm>
            <a:off x="1819275" y="28574"/>
            <a:ext cx="1685925" cy="6829426"/>
          </a:xfrm>
          <a:prstGeom prst="rect">
            <a:avLst/>
          </a:prstGeom>
          <a:noFill/>
        </p:spPr>
      </p:pic>
      <p:sp>
        <p:nvSpPr>
          <p:cNvPr id="18" name="TextBox 17"/>
          <p:cNvSpPr txBox="1"/>
          <p:nvPr/>
        </p:nvSpPr>
        <p:spPr>
          <a:xfrm>
            <a:off x="5091788" y="344968"/>
            <a:ext cx="3708066" cy="461665"/>
          </a:xfrm>
          <a:prstGeom prst="rect">
            <a:avLst/>
          </a:prstGeom>
          <a:noFill/>
        </p:spPr>
        <p:txBody>
          <a:bodyPr wrap="none" rtlCol="0">
            <a:spAutoFit/>
          </a:bodyPr>
          <a:lstStyle/>
          <a:p>
            <a:pPr algn="r"/>
            <a:r>
              <a:rPr lang="en-US" sz="2400" b="1" dirty="0">
                <a:cs typeface="Arial" pitchFamily="34" charset="0"/>
              </a:rPr>
              <a:t>CEMENT CHANNELING</a:t>
            </a:r>
          </a:p>
        </p:txBody>
      </p:sp>
      <p:cxnSp>
        <p:nvCxnSpPr>
          <p:cNvPr id="53" name="Straight Connector 52"/>
          <p:cNvCxnSpPr>
            <a:stCxn id="51" idx="1"/>
          </p:cNvCxnSpPr>
          <p:nvPr/>
        </p:nvCxnSpPr>
        <p:spPr>
          <a:xfrm rot="5400000" flipH="1" flipV="1">
            <a:off x="2613995" y="2492100"/>
            <a:ext cx="1448488" cy="16723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4"/>
          </p:cNvCxnSpPr>
          <p:nvPr/>
        </p:nvCxnSpPr>
        <p:spPr>
          <a:xfrm rot="16200000" flipH="1">
            <a:off x="3428997" y="3677475"/>
            <a:ext cx="357814" cy="18884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Oval 97"/>
          <p:cNvSpPr/>
          <p:nvPr/>
        </p:nvSpPr>
        <p:spPr bwMode="auto">
          <a:xfrm>
            <a:off x="2750821" y="2496502"/>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chemeClr val="lt1"/>
              </a:solidFill>
            </a:endParaRPr>
          </a:p>
        </p:txBody>
      </p:sp>
      <p:sp>
        <p:nvSpPr>
          <p:cNvPr id="99" name="Oval 98"/>
          <p:cNvSpPr/>
          <p:nvPr/>
        </p:nvSpPr>
        <p:spPr bwMode="auto">
          <a:xfrm>
            <a:off x="2750821" y="2494122"/>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chemeClr val="lt1"/>
              </a:solidFill>
            </a:endParaRPr>
          </a:p>
        </p:txBody>
      </p:sp>
      <p:sp>
        <p:nvSpPr>
          <p:cNvPr id="100" name="Oval 99"/>
          <p:cNvSpPr/>
          <p:nvPr/>
        </p:nvSpPr>
        <p:spPr bwMode="auto">
          <a:xfrm>
            <a:off x="2750822" y="2496502"/>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chemeClr val="lt1"/>
              </a:solidFill>
            </a:endParaRPr>
          </a:p>
        </p:txBody>
      </p:sp>
      <p:sp>
        <p:nvSpPr>
          <p:cNvPr id="101" name="Oval 100"/>
          <p:cNvSpPr/>
          <p:nvPr/>
        </p:nvSpPr>
        <p:spPr bwMode="auto">
          <a:xfrm>
            <a:off x="2750821" y="2496502"/>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chemeClr val="lt1"/>
              </a:solidFill>
            </a:endParaRPr>
          </a:p>
        </p:txBody>
      </p:sp>
      <p:sp>
        <p:nvSpPr>
          <p:cNvPr id="102" name="Oval 101"/>
          <p:cNvSpPr/>
          <p:nvPr/>
        </p:nvSpPr>
        <p:spPr bwMode="auto">
          <a:xfrm>
            <a:off x="2750821" y="2494122"/>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chemeClr val="lt1"/>
              </a:solidFill>
            </a:endParaRPr>
          </a:p>
        </p:txBody>
      </p:sp>
      <p:sp>
        <p:nvSpPr>
          <p:cNvPr id="103" name="Oval 102"/>
          <p:cNvSpPr/>
          <p:nvPr/>
        </p:nvSpPr>
        <p:spPr bwMode="auto">
          <a:xfrm>
            <a:off x="2750822" y="2496493"/>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chemeClr val="lt1"/>
              </a:solidFill>
            </a:endParaRPr>
          </a:p>
        </p:txBody>
      </p:sp>
      <p:sp>
        <p:nvSpPr>
          <p:cNvPr id="106" name="TextBox 105"/>
          <p:cNvSpPr txBox="1"/>
          <p:nvPr/>
        </p:nvSpPr>
        <p:spPr>
          <a:xfrm>
            <a:off x="2862343" y="1245544"/>
            <a:ext cx="1225015" cy="523220"/>
          </a:xfrm>
          <a:prstGeom prst="rect">
            <a:avLst/>
          </a:prstGeom>
          <a:noFill/>
          <a:effectLst>
            <a:outerShdw blurRad="50800" dist="25400" dir="2700000" algn="tl" rotWithShape="0">
              <a:prstClr val="black">
                <a:alpha val="67000"/>
              </a:prstClr>
            </a:outerShdw>
          </a:effectLst>
        </p:spPr>
        <p:txBody>
          <a:bodyPr wrap="none" rtlCol="0">
            <a:spAutoFit/>
          </a:bodyPr>
          <a:lstStyle/>
          <a:p>
            <a:pPr algn="ctr"/>
            <a:r>
              <a:rPr lang="en-US" sz="1400" b="1" dirty="0">
                <a:solidFill>
                  <a:srgbClr val="FF0000"/>
                </a:solidFill>
                <a:cs typeface="Arial" pitchFamily="34" charset="0"/>
              </a:rPr>
              <a:t>PRESSURE </a:t>
            </a:r>
          </a:p>
          <a:p>
            <a:pPr algn="ctr"/>
            <a:r>
              <a:rPr lang="en-US" sz="1400" b="1" dirty="0">
                <a:solidFill>
                  <a:srgbClr val="FF0000"/>
                </a:solidFill>
                <a:cs typeface="Arial" pitchFamily="34" charset="0"/>
              </a:rPr>
              <a:t>BUILDS  UP</a:t>
            </a:r>
          </a:p>
        </p:txBody>
      </p:sp>
      <p:pic>
        <p:nvPicPr>
          <p:cNvPr id="43" name="Picture 42" descr="Rig and Wellbore.png"/>
          <p:cNvPicPr>
            <a:picLocks noChangeAspect="1"/>
          </p:cNvPicPr>
          <p:nvPr/>
        </p:nvPicPr>
        <p:blipFill>
          <a:blip r:embed="rId7" cstate="screen"/>
          <a:srcRect/>
          <a:stretch>
            <a:fillRect/>
          </a:stretch>
        </p:blipFill>
        <p:spPr>
          <a:xfrm>
            <a:off x="1915006" y="1235869"/>
            <a:ext cx="1042092" cy="1253677"/>
          </a:xfrm>
          <a:prstGeom prst="rect">
            <a:avLst/>
          </a:prstGeom>
        </p:spPr>
      </p:pic>
      <p:sp>
        <p:nvSpPr>
          <p:cNvPr id="47" name="TextBox 46"/>
          <p:cNvSpPr txBox="1"/>
          <p:nvPr/>
        </p:nvSpPr>
        <p:spPr>
          <a:xfrm>
            <a:off x="136293" y="1189386"/>
            <a:ext cx="1618200"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200" b="1" dirty="0">
                <a:solidFill>
                  <a:schemeClr val="bg1"/>
                </a:solidFill>
                <a:cs typeface="Arial" pitchFamily="34" charset="0"/>
              </a:rPr>
              <a:t>CONDUCTOR  PIPE</a:t>
            </a:r>
          </a:p>
        </p:txBody>
      </p:sp>
      <p:cxnSp>
        <p:nvCxnSpPr>
          <p:cNvPr id="48" name="Straight Arrow Connector 47"/>
          <p:cNvCxnSpPr>
            <a:stCxn id="47" idx="3"/>
          </p:cNvCxnSpPr>
          <p:nvPr/>
        </p:nvCxnSpPr>
        <p:spPr>
          <a:xfrm>
            <a:off x="1754493" y="1327886"/>
            <a:ext cx="300526" cy="852"/>
          </a:xfrm>
          <a:prstGeom prst="straightConnector1">
            <a:avLst/>
          </a:prstGeom>
          <a:ln w="28575">
            <a:solidFill>
              <a:schemeClr val="bg1"/>
            </a:solidFill>
            <a:headEnd type="none" w="med" len="med"/>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74732" y="1850754"/>
            <a:ext cx="1602876"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200" b="1" dirty="0">
                <a:solidFill>
                  <a:schemeClr val="bg1"/>
                </a:solidFill>
                <a:cs typeface="Arial" pitchFamily="34" charset="0"/>
              </a:rPr>
              <a:t>SURFACE  CASING</a:t>
            </a:r>
          </a:p>
        </p:txBody>
      </p:sp>
      <p:cxnSp>
        <p:nvCxnSpPr>
          <p:cNvPr id="50" name="Straight Arrow Connector 49"/>
          <p:cNvCxnSpPr>
            <a:stCxn id="49" idx="3"/>
          </p:cNvCxnSpPr>
          <p:nvPr/>
        </p:nvCxnSpPr>
        <p:spPr>
          <a:xfrm>
            <a:off x="1777608" y="1989254"/>
            <a:ext cx="353611" cy="1471"/>
          </a:xfrm>
          <a:prstGeom prst="straightConnector1">
            <a:avLst/>
          </a:prstGeom>
          <a:ln w="28575">
            <a:solidFill>
              <a:schemeClr val="bg1"/>
            </a:solidFill>
            <a:headEnd type="none" w="med" len="med"/>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2031" y="2741138"/>
            <a:ext cx="1903085"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200" b="1" dirty="0">
                <a:solidFill>
                  <a:schemeClr val="bg1"/>
                </a:solidFill>
                <a:cs typeface="Arial" pitchFamily="34" charset="0"/>
              </a:rPr>
              <a:t>PRODUCTION  CASING</a:t>
            </a:r>
          </a:p>
        </p:txBody>
      </p:sp>
      <p:cxnSp>
        <p:nvCxnSpPr>
          <p:cNvPr id="55" name="Straight Arrow Connector 54"/>
          <p:cNvCxnSpPr>
            <a:stCxn id="52" idx="3"/>
          </p:cNvCxnSpPr>
          <p:nvPr/>
        </p:nvCxnSpPr>
        <p:spPr>
          <a:xfrm flipV="1">
            <a:off x="1935116" y="2878931"/>
            <a:ext cx="272303" cy="707"/>
          </a:xfrm>
          <a:prstGeom prst="straightConnector1">
            <a:avLst/>
          </a:prstGeom>
          <a:ln w="28575">
            <a:solidFill>
              <a:schemeClr val="bg1"/>
            </a:solidFill>
            <a:headEnd type="none" w="med" len="med"/>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 name="Group 67"/>
          <p:cNvGrpSpPr>
            <a:grpSpLocks/>
          </p:cNvGrpSpPr>
          <p:nvPr/>
        </p:nvGrpSpPr>
        <p:grpSpPr bwMode="auto">
          <a:xfrm>
            <a:off x="190684" y="6285260"/>
            <a:ext cx="1026653" cy="447515"/>
            <a:chOff x="1760" y="1676"/>
            <a:chExt cx="2235" cy="972"/>
          </a:xfrm>
          <a:solidFill>
            <a:schemeClr val="bg1"/>
          </a:solidFill>
        </p:grpSpPr>
        <p:sp>
          <p:nvSpPr>
            <p:cNvPr id="123" name="Freeform 68"/>
            <p:cNvSpPr>
              <a:spLocks/>
            </p:cNvSpPr>
            <p:nvPr/>
          </p:nvSpPr>
          <p:spPr bwMode="auto">
            <a:xfrm>
              <a:off x="1776" y="2451"/>
              <a:ext cx="124" cy="149"/>
            </a:xfrm>
            <a:custGeom>
              <a:avLst/>
              <a:gdLst/>
              <a:ahLst/>
              <a:cxnLst>
                <a:cxn ang="0">
                  <a:pos x="155" y="3"/>
                </a:cxn>
                <a:cxn ang="0">
                  <a:pos x="204" y="19"/>
                </a:cxn>
                <a:cxn ang="0">
                  <a:pos x="233" y="53"/>
                </a:cxn>
                <a:cxn ang="0">
                  <a:pos x="244" y="102"/>
                </a:cxn>
                <a:cxn ang="0">
                  <a:pos x="206" y="79"/>
                </a:cxn>
                <a:cxn ang="0">
                  <a:pos x="185" y="47"/>
                </a:cxn>
                <a:cxn ang="0">
                  <a:pos x="148" y="31"/>
                </a:cxn>
                <a:cxn ang="0">
                  <a:pos x="95" y="32"/>
                </a:cxn>
                <a:cxn ang="0">
                  <a:pos x="57" y="50"/>
                </a:cxn>
                <a:cxn ang="0">
                  <a:pos x="43" y="84"/>
                </a:cxn>
                <a:cxn ang="0">
                  <a:pos x="56" y="107"/>
                </a:cxn>
                <a:cxn ang="0">
                  <a:pos x="84" y="121"/>
                </a:cxn>
                <a:cxn ang="0">
                  <a:pos x="168" y="138"/>
                </a:cxn>
                <a:cxn ang="0">
                  <a:pos x="208" y="152"/>
                </a:cxn>
                <a:cxn ang="0">
                  <a:pos x="238" y="174"/>
                </a:cxn>
                <a:cxn ang="0">
                  <a:pos x="248" y="209"/>
                </a:cxn>
                <a:cxn ang="0">
                  <a:pos x="243" y="240"/>
                </a:cxn>
                <a:cxn ang="0">
                  <a:pos x="224" y="267"/>
                </a:cxn>
                <a:cxn ang="0">
                  <a:pos x="187" y="288"/>
                </a:cxn>
                <a:cxn ang="0">
                  <a:pos x="129" y="296"/>
                </a:cxn>
                <a:cxn ang="0">
                  <a:pos x="69" y="288"/>
                </a:cxn>
                <a:cxn ang="0">
                  <a:pos x="28" y="266"/>
                </a:cxn>
                <a:cxn ang="0">
                  <a:pos x="7" y="232"/>
                </a:cxn>
                <a:cxn ang="0">
                  <a:pos x="0" y="189"/>
                </a:cxn>
                <a:cxn ang="0">
                  <a:pos x="35" y="206"/>
                </a:cxn>
                <a:cxn ang="0">
                  <a:pos x="50" y="236"/>
                </a:cxn>
                <a:cxn ang="0">
                  <a:pos x="79" y="257"/>
                </a:cxn>
                <a:cxn ang="0">
                  <a:pos x="128" y="265"/>
                </a:cxn>
                <a:cxn ang="0">
                  <a:pos x="174" y="259"/>
                </a:cxn>
                <a:cxn ang="0">
                  <a:pos x="201" y="244"/>
                </a:cxn>
                <a:cxn ang="0">
                  <a:pos x="212" y="223"/>
                </a:cxn>
                <a:cxn ang="0">
                  <a:pos x="212" y="198"/>
                </a:cxn>
                <a:cxn ang="0">
                  <a:pos x="194" y="178"/>
                </a:cxn>
                <a:cxn ang="0">
                  <a:pos x="161" y="167"/>
                </a:cxn>
                <a:cxn ang="0">
                  <a:pos x="103" y="156"/>
                </a:cxn>
                <a:cxn ang="0">
                  <a:pos x="64" y="146"/>
                </a:cxn>
                <a:cxn ang="0">
                  <a:pos x="31" y="130"/>
                </a:cxn>
                <a:cxn ang="0">
                  <a:pos x="12" y="104"/>
                </a:cxn>
                <a:cxn ang="0">
                  <a:pos x="11" y="64"/>
                </a:cxn>
                <a:cxn ang="0">
                  <a:pos x="30" y="30"/>
                </a:cxn>
                <a:cxn ang="0">
                  <a:pos x="68" y="8"/>
                </a:cxn>
                <a:cxn ang="0">
                  <a:pos x="123" y="0"/>
                </a:cxn>
              </a:cxnLst>
              <a:rect l="0" t="0" r="r" b="b"/>
              <a:pathLst>
                <a:path w="248" h="296">
                  <a:moveTo>
                    <a:pt x="123" y="0"/>
                  </a:moveTo>
                  <a:lnTo>
                    <a:pt x="155" y="3"/>
                  </a:lnTo>
                  <a:lnTo>
                    <a:pt x="180" y="8"/>
                  </a:lnTo>
                  <a:lnTo>
                    <a:pt x="204" y="19"/>
                  </a:lnTo>
                  <a:lnTo>
                    <a:pt x="221" y="34"/>
                  </a:lnTo>
                  <a:lnTo>
                    <a:pt x="233" y="53"/>
                  </a:lnTo>
                  <a:lnTo>
                    <a:pt x="242" y="74"/>
                  </a:lnTo>
                  <a:lnTo>
                    <a:pt x="244" y="102"/>
                  </a:lnTo>
                  <a:lnTo>
                    <a:pt x="209" y="102"/>
                  </a:lnTo>
                  <a:lnTo>
                    <a:pt x="206" y="79"/>
                  </a:lnTo>
                  <a:lnTo>
                    <a:pt x="198" y="61"/>
                  </a:lnTo>
                  <a:lnTo>
                    <a:pt x="185" y="47"/>
                  </a:lnTo>
                  <a:lnTo>
                    <a:pt x="168" y="38"/>
                  </a:lnTo>
                  <a:lnTo>
                    <a:pt x="148" y="31"/>
                  </a:lnTo>
                  <a:lnTo>
                    <a:pt x="123" y="30"/>
                  </a:lnTo>
                  <a:lnTo>
                    <a:pt x="95" y="32"/>
                  </a:lnTo>
                  <a:lnTo>
                    <a:pt x="73" y="39"/>
                  </a:lnTo>
                  <a:lnTo>
                    <a:pt x="57" y="50"/>
                  </a:lnTo>
                  <a:lnTo>
                    <a:pt x="46" y="65"/>
                  </a:lnTo>
                  <a:lnTo>
                    <a:pt x="43" y="84"/>
                  </a:lnTo>
                  <a:lnTo>
                    <a:pt x="46" y="98"/>
                  </a:lnTo>
                  <a:lnTo>
                    <a:pt x="56" y="107"/>
                  </a:lnTo>
                  <a:lnTo>
                    <a:pt x="68" y="115"/>
                  </a:lnTo>
                  <a:lnTo>
                    <a:pt x="84" y="121"/>
                  </a:lnTo>
                  <a:lnTo>
                    <a:pt x="103" y="126"/>
                  </a:lnTo>
                  <a:lnTo>
                    <a:pt x="168" y="138"/>
                  </a:lnTo>
                  <a:lnTo>
                    <a:pt x="189" y="145"/>
                  </a:lnTo>
                  <a:lnTo>
                    <a:pt x="208" y="152"/>
                  </a:lnTo>
                  <a:lnTo>
                    <a:pt x="224" y="161"/>
                  </a:lnTo>
                  <a:lnTo>
                    <a:pt x="238" y="174"/>
                  </a:lnTo>
                  <a:lnTo>
                    <a:pt x="246" y="190"/>
                  </a:lnTo>
                  <a:lnTo>
                    <a:pt x="248" y="209"/>
                  </a:lnTo>
                  <a:lnTo>
                    <a:pt x="247" y="224"/>
                  </a:lnTo>
                  <a:lnTo>
                    <a:pt x="243" y="240"/>
                  </a:lnTo>
                  <a:lnTo>
                    <a:pt x="235" y="254"/>
                  </a:lnTo>
                  <a:lnTo>
                    <a:pt x="224" y="267"/>
                  </a:lnTo>
                  <a:lnTo>
                    <a:pt x="208" y="280"/>
                  </a:lnTo>
                  <a:lnTo>
                    <a:pt x="187" y="288"/>
                  </a:lnTo>
                  <a:lnTo>
                    <a:pt x="161" y="293"/>
                  </a:lnTo>
                  <a:lnTo>
                    <a:pt x="129" y="296"/>
                  </a:lnTo>
                  <a:lnTo>
                    <a:pt x="96" y="293"/>
                  </a:lnTo>
                  <a:lnTo>
                    <a:pt x="69" y="288"/>
                  </a:lnTo>
                  <a:lnTo>
                    <a:pt x="46" y="278"/>
                  </a:lnTo>
                  <a:lnTo>
                    <a:pt x="28" y="266"/>
                  </a:lnTo>
                  <a:lnTo>
                    <a:pt x="16" y="250"/>
                  </a:lnTo>
                  <a:lnTo>
                    <a:pt x="7" y="232"/>
                  </a:lnTo>
                  <a:lnTo>
                    <a:pt x="1" y="212"/>
                  </a:lnTo>
                  <a:lnTo>
                    <a:pt x="0" y="189"/>
                  </a:lnTo>
                  <a:lnTo>
                    <a:pt x="34" y="189"/>
                  </a:lnTo>
                  <a:lnTo>
                    <a:pt x="35" y="206"/>
                  </a:lnTo>
                  <a:lnTo>
                    <a:pt x="41" y="223"/>
                  </a:lnTo>
                  <a:lnTo>
                    <a:pt x="50" y="236"/>
                  </a:lnTo>
                  <a:lnTo>
                    <a:pt x="62" y="248"/>
                  </a:lnTo>
                  <a:lnTo>
                    <a:pt x="79" y="257"/>
                  </a:lnTo>
                  <a:lnTo>
                    <a:pt x="100" y="263"/>
                  </a:lnTo>
                  <a:lnTo>
                    <a:pt x="128" y="265"/>
                  </a:lnTo>
                  <a:lnTo>
                    <a:pt x="153" y="263"/>
                  </a:lnTo>
                  <a:lnTo>
                    <a:pt x="174" y="259"/>
                  </a:lnTo>
                  <a:lnTo>
                    <a:pt x="190" y="252"/>
                  </a:lnTo>
                  <a:lnTo>
                    <a:pt x="201" y="244"/>
                  </a:lnTo>
                  <a:lnTo>
                    <a:pt x="208" y="233"/>
                  </a:lnTo>
                  <a:lnTo>
                    <a:pt x="212" y="223"/>
                  </a:lnTo>
                  <a:lnTo>
                    <a:pt x="213" y="212"/>
                  </a:lnTo>
                  <a:lnTo>
                    <a:pt x="212" y="198"/>
                  </a:lnTo>
                  <a:lnTo>
                    <a:pt x="205" y="187"/>
                  </a:lnTo>
                  <a:lnTo>
                    <a:pt x="194" y="178"/>
                  </a:lnTo>
                  <a:lnTo>
                    <a:pt x="179" y="171"/>
                  </a:lnTo>
                  <a:lnTo>
                    <a:pt x="161" y="167"/>
                  </a:lnTo>
                  <a:lnTo>
                    <a:pt x="123" y="159"/>
                  </a:lnTo>
                  <a:lnTo>
                    <a:pt x="103" y="156"/>
                  </a:lnTo>
                  <a:lnTo>
                    <a:pt x="83" y="151"/>
                  </a:lnTo>
                  <a:lnTo>
                    <a:pt x="64" y="146"/>
                  </a:lnTo>
                  <a:lnTo>
                    <a:pt x="46" y="140"/>
                  </a:lnTo>
                  <a:lnTo>
                    <a:pt x="31" y="130"/>
                  </a:lnTo>
                  <a:lnTo>
                    <a:pt x="19" y="118"/>
                  </a:lnTo>
                  <a:lnTo>
                    <a:pt x="12" y="104"/>
                  </a:lnTo>
                  <a:lnTo>
                    <a:pt x="9" y="85"/>
                  </a:lnTo>
                  <a:lnTo>
                    <a:pt x="11" y="64"/>
                  </a:lnTo>
                  <a:lnTo>
                    <a:pt x="18" y="45"/>
                  </a:lnTo>
                  <a:lnTo>
                    <a:pt x="30" y="30"/>
                  </a:lnTo>
                  <a:lnTo>
                    <a:pt x="46" y="17"/>
                  </a:lnTo>
                  <a:lnTo>
                    <a:pt x="68" y="8"/>
                  </a:lnTo>
                  <a:lnTo>
                    <a:pt x="94" y="1"/>
                  </a:lnTo>
                  <a:lnTo>
                    <a:pt x="123" y="0"/>
                  </a:lnTo>
                  <a:close/>
                </a:path>
              </a:pathLst>
            </a:custGeom>
            <a:grpFill/>
            <a:ln w="0">
              <a:noFill/>
              <a:prstDash val="solid"/>
              <a:round/>
              <a:headEnd/>
              <a:tailEnd/>
            </a:ln>
          </p:spPr>
          <p:txBody>
            <a:bodyPr/>
            <a:lstStyle/>
            <a:p>
              <a:pPr>
                <a:defRPr/>
              </a:pPr>
              <a:endParaRPr lang="en-US" dirty="0">
                <a:latin typeface="Arial" charset="0"/>
              </a:endParaRPr>
            </a:p>
          </p:txBody>
        </p:sp>
        <p:sp>
          <p:nvSpPr>
            <p:cNvPr id="124" name="Freeform 69"/>
            <p:cNvSpPr>
              <a:spLocks noEditPoints="1"/>
            </p:cNvSpPr>
            <p:nvPr/>
          </p:nvSpPr>
          <p:spPr bwMode="auto">
            <a:xfrm>
              <a:off x="1913" y="2480"/>
              <a:ext cx="111" cy="121"/>
            </a:xfrm>
            <a:custGeom>
              <a:avLst/>
              <a:gdLst/>
              <a:ahLst/>
              <a:cxnLst>
                <a:cxn ang="0">
                  <a:pos x="88" y="31"/>
                </a:cxn>
                <a:cxn ang="0">
                  <a:pos x="56" y="49"/>
                </a:cxn>
                <a:cxn ang="0">
                  <a:pos x="40" y="80"/>
                </a:cxn>
                <a:cxn ang="0">
                  <a:pos x="35" y="119"/>
                </a:cxn>
                <a:cxn ang="0">
                  <a:pos x="40" y="159"/>
                </a:cxn>
                <a:cxn ang="0">
                  <a:pos x="56" y="189"/>
                </a:cxn>
                <a:cxn ang="0">
                  <a:pos x="88" y="206"/>
                </a:cxn>
                <a:cxn ang="0">
                  <a:pos x="135" y="206"/>
                </a:cxn>
                <a:cxn ang="0">
                  <a:pos x="167" y="189"/>
                </a:cxn>
                <a:cxn ang="0">
                  <a:pos x="185" y="159"/>
                </a:cxn>
                <a:cxn ang="0">
                  <a:pos x="189" y="119"/>
                </a:cxn>
                <a:cxn ang="0">
                  <a:pos x="181" y="69"/>
                </a:cxn>
                <a:cxn ang="0">
                  <a:pos x="163" y="45"/>
                </a:cxn>
                <a:cxn ang="0">
                  <a:pos x="133" y="30"/>
                </a:cxn>
                <a:cxn ang="0">
                  <a:pos x="112" y="0"/>
                </a:cxn>
                <a:cxn ang="0">
                  <a:pos x="162" y="8"/>
                </a:cxn>
                <a:cxn ang="0">
                  <a:pos x="194" y="30"/>
                </a:cxn>
                <a:cxn ang="0">
                  <a:pos x="213" y="61"/>
                </a:cxn>
                <a:cxn ang="0">
                  <a:pos x="222" y="99"/>
                </a:cxn>
                <a:cxn ang="0">
                  <a:pos x="222" y="140"/>
                </a:cxn>
                <a:cxn ang="0">
                  <a:pos x="213" y="178"/>
                </a:cxn>
                <a:cxn ang="0">
                  <a:pos x="194" y="209"/>
                </a:cxn>
                <a:cxn ang="0">
                  <a:pos x="162" y="229"/>
                </a:cxn>
                <a:cxn ang="0">
                  <a:pos x="112" y="238"/>
                </a:cxn>
                <a:cxn ang="0">
                  <a:pos x="61" y="229"/>
                </a:cxn>
                <a:cxn ang="0">
                  <a:pos x="29" y="209"/>
                </a:cxn>
                <a:cxn ang="0">
                  <a:pos x="10" y="178"/>
                </a:cxn>
                <a:cxn ang="0">
                  <a:pos x="2" y="140"/>
                </a:cxn>
                <a:cxn ang="0">
                  <a:pos x="2" y="99"/>
                </a:cxn>
                <a:cxn ang="0">
                  <a:pos x="10" y="61"/>
                </a:cxn>
                <a:cxn ang="0">
                  <a:pos x="29" y="30"/>
                </a:cxn>
                <a:cxn ang="0">
                  <a:pos x="63" y="8"/>
                </a:cxn>
                <a:cxn ang="0">
                  <a:pos x="112" y="0"/>
                </a:cxn>
              </a:cxnLst>
              <a:rect l="0" t="0" r="r" b="b"/>
              <a:pathLst>
                <a:path w="223" h="238">
                  <a:moveTo>
                    <a:pt x="112" y="28"/>
                  </a:moveTo>
                  <a:lnTo>
                    <a:pt x="88" y="31"/>
                  </a:lnTo>
                  <a:lnTo>
                    <a:pt x="69" y="38"/>
                  </a:lnTo>
                  <a:lnTo>
                    <a:pt x="56" y="49"/>
                  </a:lnTo>
                  <a:lnTo>
                    <a:pt x="46" y="64"/>
                  </a:lnTo>
                  <a:lnTo>
                    <a:pt x="40" y="80"/>
                  </a:lnTo>
                  <a:lnTo>
                    <a:pt x="37" y="99"/>
                  </a:lnTo>
                  <a:lnTo>
                    <a:pt x="35" y="119"/>
                  </a:lnTo>
                  <a:lnTo>
                    <a:pt x="37" y="140"/>
                  </a:lnTo>
                  <a:lnTo>
                    <a:pt x="40" y="159"/>
                  </a:lnTo>
                  <a:lnTo>
                    <a:pt x="46" y="175"/>
                  </a:lnTo>
                  <a:lnTo>
                    <a:pt x="56" y="189"/>
                  </a:lnTo>
                  <a:lnTo>
                    <a:pt x="69" y="200"/>
                  </a:lnTo>
                  <a:lnTo>
                    <a:pt x="88" y="206"/>
                  </a:lnTo>
                  <a:lnTo>
                    <a:pt x="112" y="209"/>
                  </a:lnTo>
                  <a:lnTo>
                    <a:pt x="135" y="206"/>
                  </a:lnTo>
                  <a:lnTo>
                    <a:pt x="154" y="200"/>
                  </a:lnTo>
                  <a:lnTo>
                    <a:pt x="167" y="189"/>
                  </a:lnTo>
                  <a:lnTo>
                    <a:pt x="178" y="175"/>
                  </a:lnTo>
                  <a:lnTo>
                    <a:pt x="185" y="159"/>
                  </a:lnTo>
                  <a:lnTo>
                    <a:pt x="188" y="140"/>
                  </a:lnTo>
                  <a:lnTo>
                    <a:pt x="189" y="119"/>
                  </a:lnTo>
                  <a:lnTo>
                    <a:pt x="186" y="84"/>
                  </a:lnTo>
                  <a:lnTo>
                    <a:pt x="181" y="69"/>
                  </a:lnTo>
                  <a:lnTo>
                    <a:pt x="174" y="56"/>
                  </a:lnTo>
                  <a:lnTo>
                    <a:pt x="163" y="45"/>
                  </a:lnTo>
                  <a:lnTo>
                    <a:pt x="150" y="35"/>
                  </a:lnTo>
                  <a:lnTo>
                    <a:pt x="133" y="30"/>
                  </a:lnTo>
                  <a:lnTo>
                    <a:pt x="112" y="28"/>
                  </a:lnTo>
                  <a:close/>
                  <a:moveTo>
                    <a:pt x="112" y="0"/>
                  </a:moveTo>
                  <a:lnTo>
                    <a:pt x="139" y="3"/>
                  </a:lnTo>
                  <a:lnTo>
                    <a:pt x="162" y="8"/>
                  </a:lnTo>
                  <a:lnTo>
                    <a:pt x="179" y="17"/>
                  </a:lnTo>
                  <a:lnTo>
                    <a:pt x="194" y="30"/>
                  </a:lnTo>
                  <a:lnTo>
                    <a:pt x="205" y="45"/>
                  </a:lnTo>
                  <a:lnTo>
                    <a:pt x="213" y="61"/>
                  </a:lnTo>
                  <a:lnTo>
                    <a:pt x="219" y="80"/>
                  </a:lnTo>
                  <a:lnTo>
                    <a:pt x="222" y="99"/>
                  </a:lnTo>
                  <a:lnTo>
                    <a:pt x="223" y="119"/>
                  </a:lnTo>
                  <a:lnTo>
                    <a:pt x="222" y="140"/>
                  </a:lnTo>
                  <a:lnTo>
                    <a:pt x="219" y="159"/>
                  </a:lnTo>
                  <a:lnTo>
                    <a:pt x="213" y="178"/>
                  </a:lnTo>
                  <a:lnTo>
                    <a:pt x="205" y="194"/>
                  </a:lnTo>
                  <a:lnTo>
                    <a:pt x="194" y="209"/>
                  </a:lnTo>
                  <a:lnTo>
                    <a:pt x="179" y="220"/>
                  </a:lnTo>
                  <a:lnTo>
                    <a:pt x="162" y="229"/>
                  </a:lnTo>
                  <a:lnTo>
                    <a:pt x="139" y="235"/>
                  </a:lnTo>
                  <a:lnTo>
                    <a:pt x="112" y="238"/>
                  </a:lnTo>
                  <a:lnTo>
                    <a:pt x="84" y="235"/>
                  </a:lnTo>
                  <a:lnTo>
                    <a:pt x="61" y="229"/>
                  </a:lnTo>
                  <a:lnTo>
                    <a:pt x="44" y="220"/>
                  </a:lnTo>
                  <a:lnTo>
                    <a:pt x="29" y="209"/>
                  </a:lnTo>
                  <a:lnTo>
                    <a:pt x="18" y="194"/>
                  </a:lnTo>
                  <a:lnTo>
                    <a:pt x="10" y="178"/>
                  </a:lnTo>
                  <a:lnTo>
                    <a:pt x="4" y="159"/>
                  </a:lnTo>
                  <a:lnTo>
                    <a:pt x="2" y="140"/>
                  </a:lnTo>
                  <a:lnTo>
                    <a:pt x="0" y="119"/>
                  </a:lnTo>
                  <a:lnTo>
                    <a:pt x="2" y="99"/>
                  </a:lnTo>
                  <a:lnTo>
                    <a:pt x="4" y="80"/>
                  </a:lnTo>
                  <a:lnTo>
                    <a:pt x="10" y="61"/>
                  </a:lnTo>
                  <a:lnTo>
                    <a:pt x="18" y="45"/>
                  </a:lnTo>
                  <a:lnTo>
                    <a:pt x="29" y="30"/>
                  </a:lnTo>
                  <a:lnTo>
                    <a:pt x="44" y="17"/>
                  </a:lnTo>
                  <a:lnTo>
                    <a:pt x="63" y="8"/>
                  </a:lnTo>
                  <a:lnTo>
                    <a:pt x="84" y="3"/>
                  </a:lnTo>
                  <a:lnTo>
                    <a:pt x="112" y="0"/>
                  </a:lnTo>
                  <a:close/>
                </a:path>
              </a:pathLst>
            </a:custGeom>
            <a:grpFill/>
            <a:ln w="0">
              <a:noFill/>
              <a:prstDash val="solid"/>
              <a:round/>
              <a:headEnd/>
              <a:tailEnd/>
            </a:ln>
          </p:spPr>
          <p:txBody>
            <a:bodyPr/>
            <a:lstStyle/>
            <a:p>
              <a:pPr>
                <a:defRPr/>
              </a:pPr>
              <a:endParaRPr lang="en-US" dirty="0">
                <a:latin typeface="Arial" charset="0"/>
              </a:endParaRPr>
            </a:p>
          </p:txBody>
        </p:sp>
        <p:sp>
          <p:nvSpPr>
            <p:cNvPr id="125" name="Freeform 70"/>
            <p:cNvSpPr>
              <a:spLocks/>
            </p:cNvSpPr>
            <p:nvPr/>
          </p:nvSpPr>
          <p:spPr bwMode="auto">
            <a:xfrm>
              <a:off x="2037" y="2483"/>
              <a:ext cx="108" cy="118"/>
            </a:xfrm>
            <a:custGeom>
              <a:avLst/>
              <a:gdLst/>
              <a:ahLst/>
              <a:cxnLst>
                <a:cxn ang="0">
                  <a:pos x="0" y="0"/>
                </a:cxn>
                <a:cxn ang="0">
                  <a:pos x="34" y="0"/>
                </a:cxn>
                <a:cxn ang="0">
                  <a:pos x="34" y="129"/>
                </a:cxn>
                <a:cxn ang="0">
                  <a:pos x="35" y="149"/>
                </a:cxn>
                <a:cxn ang="0">
                  <a:pos x="36" y="165"/>
                </a:cxn>
                <a:cxn ang="0">
                  <a:pos x="42" y="180"/>
                </a:cxn>
                <a:cxn ang="0">
                  <a:pos x="50" y="191"/>
                </a:cxn>
                <a:cxn ang="0">
                  <a:pos x="64" y="199"/>
                </a:cxn>
                <a:cxn ang="0">
                  <a:pos x="80" y="205"/>
                </a:cxn>
                <a:cxn ang="0">
                  <a:pos x="103" y="206"/>
                </a:cxn>
                <a:cxn ang="0">
                  <a:pos x="126" y="205"/>
                </a:cxn>
                <a:cxn ang="0">
                  <a:pos x="144" y="199"/>
                </a:cxn>
                <a:cxn ang="0">
                  <a:pos x="157" y="191"/>
                </a:cxn>
                <a:cxn ang="0">
                  <a:pos x="167" y="179"/>
                </a:cxn>
                <a:cxn ang="0">
                  <a:pos x="172" y="165"/>
                </a:cxn>
                <a:cxn ang="0">
                  <a:pos x="175" y="148"/>
                </a:cxn>
                <a:cxn ang="0">
                  <a:pos x="176" y="127"/>
                </a:cxn>
                <a:cxn ang="0">
                  <a:pos x="176" y="0"/>
                </a:cxn>
                <a:cxn ang="0">
                  <a:pos x="210" y="0"/>
                </a:cxn>
                <a:cxn ang="0">
                  <a:pos x="210" y="233"/>
                </a:cxn>
                <a:cxn ang="0">
                  <a:pos x="191" y="233"/>
                </a:cxn>
                <a:cxn ang="0">
                  <a:pos x="184" y="191"/>
                </a:cxn>
                <a:cxn ang="0">
                  <a:pos x="179" y="202"/>
                </a:cxn>
                <a:cxn ang="0">
                  <a:pos x="170" y="213"/>
                </a:cxn>
                <a:cxn ang="0">
                  <a:pos x="157" y="222"/>
                </a:cxn>
                <a:cxn ang="0">
                  <a:pos x="141" y="229"/>
                </a:cxn>
                <a:cxn ang="0">
                  <a:pos x="121" y="235"/>
                </a:cxn>
                <a:cxn ang="0">
                  <a:pos x="95" y="236"/>
                </a:cxn>
                <a:cxn ang="0">
                  <a:pos x="68" y="235"/>
                </a:cxn>
                <a:cxn ang="0">
                  <a:pos x="47" y="228"/>
                </a:cxn>
                <a:cxn ang="0">
                  <a:pos x="30" y="218"/>
                </a:cxn>
                <a:cxn ang="0">
                  <a:pos x="17" y="206"/>
                </a:cxn>
                <a:cxn ang="0">
                  <a:pos x="9" y="190"/>
                </a:cxn>
                <a:cxn ang="0">
                  <a:pos x="4" y="171"/>
                </a:cxn>
                <a:cxn ang="0">
                  <a:pos x="1" y="150"/>
                </a:cxn>
                <a:cxn ang="0">
                  <a:pos x="0" y="126"/>
                </a:cxn>
                <a:cxn ang="0">
                  <a:pos x="0" y="0"/>
                </a:cxn>
              </a:cxnLst>
              <a:rect l="0" t="0" r="r" b="b"/>
              <a:pathLst>
                <a:path w="210" h="236">
                  <a:moveTo>
                    <a:pt x="0" y="0"/>
                  </a:moveTo>
                  <a:lnTo>
                    <a:pt x="34" y="0"/>
                  </a:lnTo>
                  <a:lnTo>
                    <a:pt x="34" y="129"/>
                  </a:lnTo>
                  <a:lnTo>
                    <a:pt x="35" y="149"/>
                  </a:lnTo>
                  <a:lnTo>
                    <a:pt x="36" y="165"/>
                  </a:lnTo>
                  <a:lnTo>
                    <a:pt x="42" y="180"/>
                  </a:lnTo>
                  <a:lnTo>
                    <a:pt x="50" y="191"/>
                  </a:lnTo>
                  <a:lnTo>
                    <a:pt x="64" y="199"/>
                  </a:lnTo>
                  <a:lnTo>
                    <a:pt x="80" y="205"/>
                  </a:lnTo>
                  <a:lnTo>
                    <a:pt x="103" y="206"/>
                  </a:lnTo>
                  <a:lnTo>
                    <a:pt x="126" y="205"/>
                  </a:lnTo>
                  <a:lnTo>
                    <a:pt x="144" y="199"/>
                  </a:lnTo>
                  <a:lnTo>
                    <a:pt x="157" y="191"/>
                  </a:lnTo>
                  <a:lnTo>
                    <a:pt x="167" y="179"/>
                  </a:lnTo>
                  <a:lnTo>
                    <a:pt x="172" y="165"/>
                  </a:lnTo>
                  <a:lnTo>
                    <a:pt x="175" y="148"/>
                  </a:lnTo>
                  <a:lnTo>
                    <a:pt x="176" y="127"/>
                  </a:lnTo>
                  <a:lnTo>
                    <a:pt x="176" y="0"/>
                  </a:lnTo>
                  <a:lnTo>
                    <a:pt x="210" y="0"/>
                  </a:lnTo>
                  <a:lnTo>
                    <a:pt x="210" y="233"/>
                  </a:lnTo>
                  <a:lnTo>
                    <a:pt x="191" y="233"/>
                  </a:lnTo>
                  <a:lnTo>
                    <a:pt x="184" y="191"/>
                  </a:lnTo>
                  <a:lnTo>
                    <a:pt x="179" y="202"/>
                  </a:lnTo>
                  <a:lnTo>
                    <a:pt x="170" y="213"/>
                  </a:lnTo>
                  <a:lnTo>
                    <a:pt x="157" y="222"/>
                  </a:lnTo>
                  <a:lnTo>
                    <a:pt x="141" y="229"/>
                  </a:lnTo>
                  <a:lnTo>
                    <a:pt x="121" y="235"/>
                  </a:lnTo>
                  <a:lnTo>
                    <a:pt x="95" y="236"/>
                  </a:lnTo>
                  <a:lnTo>
                    <a:pt x="68" y="235"/>
                  </a:lnTo>
                  <a:lnTo>
                    <a:pt x="47" y="228"/>
                  </a:lnTo>
                  <a:lnTo>
                    <a:pt x="30" y="218"/>
                  </a:lnTo>
                  <a:lnTo>
                    <a:pt x="17" y="206"/>
                  </a:lnTo>
                  <a:lnTo>
                    <a:pt x="9" y="190"/>
                  </a:lnTo>
                  <a:lnTo>
                    <a:pt x="4" y="171"/>
                  </a:lnTo>
                  <a:lnTo>
                    <a:pt x="1" y="150"/>
                  </a:lnTo>
                  <a:lnTo>
                    <a:pt x="0" y="126"/>
                  </a:lnTo>
                  <a:lnTo>
                    <a:pt x="0" y="0"/>
                  </a:lnTo>
                  <a:close/>
                </a:path>
              </a:pathLst>
            </a:custGeom>
            <a:grpFill/>
            <a:ln w="0">
              <a:noFill/>
              <a:prstDash val="solid"/>
              <a:round/>
              <a:headEnd/>
              <a:tailEnd/>
            </a:ln>
          </p:spPr>
          <p:txBody>
            <a:bodyPr/>
            <a:lstStyle/>
            <a:p>
              <a:pPr>
                <a:defRPr/>
              </a:pPr>
              <a:endParaRPr lang="en-US" dirty="0">
                <a:latin typeface="Arial" charset="0"/>
              </a:endParaRPr>
            </a:p>
          </p:txBody>
        </p:sp>
        <p:sp>
          <p:nvSpPr>
            <p:cNvPr id="126" name="Freeform 71"/>
            <p:cNvSpPr>
              <a:spLocks/>
            </p:cNvSpPr>
            <p:nvPr/>
          </p:nvSpPr>
          <p:spPr bwMode="auto">
            <a:xfrm>
              <a:off x="2155" y="2454"/>
              <a:ext cx="70" cy="146"/>
            </a:xfrm>
            <a:custGeom>
              <a:avLst/>
              <a:gdLst/>
              <a:ahLst/>
              <a:cxnLst>
                <a:cxn ang="0">
                  <a:pos x="33" y="0"/>
                </a:cxn>
                <a:cxn ang="0">
                  <a:pos x="67" y="0"/>
                </a:cxn>
                <a:cxn ang="0">
                  <a:pos x="67" y="57"/>
                </a:cxn>
                <a:cxn ang="0">
                  <a:pos x="139" y="57"/>
                </a:cxn>
                <a:cxn ang="0">
                  <a:pos x="139" y="85"/>
                </a:cxn>
                <a:cxn ang="0">
                  <a:pos x="67" y="85"/>
                </a:cxn>
                <a:cxn ang="0">
                  <a:pos x="67" y="222"/>
                </a:cxn>
                <a:cxn ang="0">
                  <a:pos x="68" y="236"/>
                </a:cxn>
                <a:cxn ang="0">
                  <a:pos x="72" y="247"/>
                </a:cxn>
                <a:cxn ang="0">
                  <a:pos x="81" y="255"/>
                </a:cxn>
                <a:cxn ang="0">
                  <a:pos x="95" y="260"/>
                </a:cxn>
                <a:cxn ang="0">
                  <a:pos x="113" y="263"/>
                </a:cxn>
                <a:cxn ang="0">
                  <a:pos x="139" y="263"/>
                </a:cxn>
                <a:cxn ang="0">
                  <a:pos x="139" y="290"/>
                </a:cxn>
                <a:cxn ang="0">
                  <a:pos x="109" y="292"/>
                </a:cxn>
                <a:cxn ang="0">
                  <a:pos x="84" y="289"/>
                </a:cxn>
                <a:cxn ang="0">
                  <a:pos x="65" y="283"/>
                </a:cxn>
                <a:cxn ang="0">
                  <a:pos x="50" y="274"/>
                </a:cxn>
                <a:cxn ang="0">
                  <a:pos x="41" y="260"/>
                </a:cxn>
                <a:cxn ang="0">
                  <a:pos x="34" y="244"/>
                </a:cxn>
                <a:cxn ang="0">
                  <a:pos x="33" y="222"/>
                </a:cxn>
                <a:cxn ang="0">
                  <a:pos x="33" y="85"/>
                </a:cxn>
                <a:cxn ang="0">
                  <a:pos x="1" y="85"/>
                </a:cxn>
                <a:cxn ang="0">
                  <a:pos x="0" y="63"/>
                </a:cxn>
                <a:cxn ang="0">
                  <a:pos x="33" y="57"/>
                </a:cxn>
                <a:cxn ang="0">
                  <a:pos x="33" y="0"/>
                </a:cxn>
              </a:cxnLst>
              <a:rect l="0" t="0" r="r" b="b"/>
              <a:pathLst>
                <a:path w="139" h="292">
                  <a:moveTo>
                    <a:pt x="33" y="0"/>
                  </a:moveTo>
                  <a:lnTo>
                    <a:pt x="67" y="0"/>
                  </a:lnTo>
                  <a:lnTo>
                    <a:pt x="67" y="57"/>
                  </a:lnTo>
                  <a:lnTo>
                    <a:pt x="139" y="57"/>
                  </a:lnTo>
                  <a:lnTo>
                    <a:pt x="139" y="85"/>
                  </a:lnTo>
                  <a:lnTo>
                    <a:pt x="67" y="85"/>
                  </a:lnTo>
                  <a:lnTo>
                    <a:pt x="67" y="222"/>
                  </a:lnTo>
                  <a:lnTo>
                    <a:pt x="68" y="236"/>
                  </a:lnTo>
                  <a:lnTo>
                    <a:pt x="72" y="247"/>
                  </a:lnTo>
                  <a:lnTo>
                    <a:pt x="81" y="255"/>
                  </a:lnTo>
                  <a:lnTo>
                    <a:pt x="95" y="260"/>
                  </a:lnTo>
                  <a:lnTo>
                    <a:pt x="113" y="263"/>
                  </a:lnTo>
                  <a:lnTo>
                    <a:pt x="139" y="263"/>
                  </a:lnTo>
                  <a:lnTo>
                    <a:pt x="139" y="290"/>
                  </a:lnTo>
                  <a:lnTo>
                    <a:pt x="109" y="292"/>
                  </a:lnTo>
                  <a:lnTo>
                    <a:pt x="84" y="289"/>
                  </a:lnTo>
                  <a:lnTo>
                    <a:pt x="65" y="283"/>
                  </a:lnTo>
                  <a:lnTo>
                    <a:pt x="50" y="274"/>
                  </a:lnTo>
                  <a:lnTo>
                    <a:pt x="41" y="260"/>
                  </a:lnTo>
                  <a:lnTo>
                    <a:pt x="34" y="244"/>
                  </a:lnTo>
                  <a:lnTo>
                    <a:pt x="33" y="222"/>
                  </a:lnTo>
                  <a:lnTo>
                    <a:pt x="33" y="85"/>
                  </a:lnTo>
                  <a:lnTo>
                    <a:pt x="1" y="85"/>
                  </a:lnTo>
                  <a:lnTo>
                    <a:pt x="0" y="63"/>
                  </a:lnTo>
                  <a:lnTo>
                    <a:pt x="33" y="57"/>
                  </a:lnTo>
                  <a:lnTo>
                    <a:pt x="33" y="0"/>
                  </a:lnTo>
                  <a:close/>
                </a:path>
              </a:pathLst>
            </a:custGeom>
            <a:grpFill/>
            <a:ln w="0">
              <a:noFill/>
              <a:prstDash val="solid"/>
              <a:round/>
              <a:headEnd/>
              <a:tailEnd/>
            </a:ln>
          </p:spPr>
          <p:txBody>
            <a:bodyPr/>
            <a:lstStyle/>
            <a:p>
              <a:pPr>
                <a:defRPr/>
              </a:pPr>
              <a:endParaRPr lang="en-US" dirty="0">
                <a:latin typeface="Arial" charset="0"/>
              </a:endParaRPr>
            </a:p>
          </p:txBody>
        </p:sp>
        <p:sp>
          <p:nvSpPr>
            <p:cNvPr id="127" name="Freeform 72"/>
            <p:cNvSpPr>
              <a:spLocks/>
            </p:cNvSpPr>
            <p:nvPr/>
          </p:nvSpPr>
          <p:spPr bwMode="auto">
            <a:xfrm>
              <a:off x="2241" y="2438"/>
              <a:ext cx="105" cy="162"/>
            </a:xfrm>
            <a:custGeom>
              <a:avLst/>
              <a:gdLst/>
              <a:ahLst/>
              <a:cxnLst>
                <a:cxn ang="0">
                  <a:pos x="0" y="0"/>
                </a:cxn>
                <a:cxn ang="0">
                  <a:pos x="34" y="0"/>
                </a:cxn>
                <a:cxn ang="0">
                  <a:pos x="34" y="127"/>
                </a:cxn>
                <a:cxn ang="0">
                  <a:pos x="39" y="114"/>
                </a:cxn>
                <a:cxn ang="0">
                  <a:pos x="47" y="105"/>
                </a:cxn>
                <a:cxn ang="0">
                  <a:pos x="60" y="97"/>
                </a:cxn>
                <a:cxn ang="0">
                  <a:pos x="75" y="90"/>
                </a:cxn>
                <a:cxn ang="0">
                  <a:pos x="92" y="86"/>
                </a:cxn>
                <a:cxn ang="0">
                  <a:pos x="115" y="84"/>
                </a:cxn>
                <a:cxn ang="0">
                  <a:pos x="142" y="86"/>
                </a:cxn>
                <a:cxn ang="0">
                  <a:pos x="163" y="93"/>
                </a:cxn>
                <a:cxn ang="0">
                  <a:pos x="179" y="101"/>
                </a:cxn>
                <a:cxn ang="0">
                  <a:pos x="191" y="114"/>
                </a:cxn>
                <a:cxn ang="0">
                  <a:pos x="199" y="129"/>
                </a:cxn>
                <a:cxn ang="0">
                  <a:pos x="205" y="148"/>
                </a:cxn>
                <a:cxn ang="0">
                  <a:pos x="208" y="170"/>
                </a:cxn>
                <a:cxn ang="0">
                  <a:pos x="209" y="195"/>
                </a:cxn>
                <a:cxn ang="0">
                  <a:pos x="209" y="322"/>
                </a:cxn>
                <a:cxn ang="0">
                  <a:pos x="175" y="322"/>
                </a:cxn>
                <a:cxn ang="0">
                  <a:pos x="175" y="192"/>
                </a:cxn>
                <a:cxn ang="0">
                  <a:pos x="174" y="171"/>
                </a:cxn>
                <a:cxn ang="0">
                  <a:pos x="172" y="154"/>
                </a:cxn>
                <a:cxn ang="0">
                  <a:pos x="167" y="139"/>
                </a:cxn>
                <a:cxn ang="0">
                  <a:pos x="159" y="128"/>
                </a:cxn>
                <a:cxn ang="0">
                  <a:pos x="145" y="120"/>
                </a:cxn>
                <a:cxn ang="0">
                  <a:pos x="129" y="116"/>
                </a:cxn>
                <a:cxn ang="0">
                  <a:pos x="106" y="114"/>
                </a:cxn>
                <a:cxn ang="0">
                  <a:pos x="84" y="116"/>
                </a:cxn>
                <a:cxn ang="0">
                  <a:pos x="66" y="120"/>
                </a:cxn>
                <a:cxn ang="0">
                  <a:pos x="53" y="128"/>
                </a:cxn>
                <a:cxn ang="0">
                  <a:pos x="43" y="139"/>
                </a:cxn>
                <a:cxn ang="0">
                  <a:pos x="38" y="152"/>
                </a:cxn>
                <a:cxn ang="0">
                  <a:pos x="35" y="170"/>
                </a:cxn>
                <a:cxn ang="0">
                  <a:pos x="34" y="192"/>
                </a:cxn>
                <a:cxn ang="0">
                  <a:pos x="34" y="322"/>
                </a:cxn>
                <a:cxn ang="0">
                  <a:pos x="0" y="322"/>
                </a:cxn>
                <a:cxn ang="0">
                  <a:pos x="0" y="0"/>
                </a:cxn>
              </a:cxnLst>
              <a:rect l="0" t="0" r="r" b="b"/>
              <a:pathLst>
                <a:path w="209" h="322">
                  <a:moveTo>
                    <a:pt x="0" y="0"/>
                  </a:moveTo>
                  <a:lnTo>
                    <a:pt x="34" y="0"/>
                  </a:lnTo>
                  <a:lnTo>
                    <a:pt x="34" y="127"/>
                  </a:lnTo>
                  <a:lnTo>
                    <a:pt x="39" y="114"/>
                  </a:lnTo>
                  <a:lnTo>
                    <a:pt x="47" y="105"/>
                  </a:lnTo>
                  <a:lnTo>
                    <a:pt x="60" y="97"/>
                  </a:lnTo>
                  <a:lnTo>
                    <a:pt x="75" y="90"/>
                  </a:lnTo>
                  <a:lnTo>
                    <a:pt x="92" y="86"/>
                  </a:lnTo>
                  <a:lnTo>
                    <a:pt x="115" y="84"/>
                  </a:lnTo>
                  <a:lnTo>
                    <a:pt x="142" y="86"/>
                  </a:lnTo>
                  <a:lnTo>
                    <a:pt x="163" y="93"/>
                  </a:lnTo>
                  <a:lnTo>
                    <a:pt x="179" y="101"/>
                  </a:lnTo>
                  <a:lnTo>
                    <a:pt x="191" y="114"/>
                  </a:lnTo>
                  <a:lnTo>
                    <a:pt x="199" y="129"/>
                  </a:lnTo>
                  <a:lnTo>
                    <a:pt x="205" y="148"/>
                  </a:lnTo>
                  <a:lnTo>
                    <a:pt x="208" y="170"/>
                  </a:lnTo>
                  <a:lnTo>
                    <a:pt x="209" y="195"/>
                  </a:lnTo>
                  <a:lnTo>
                    <a:pt x="209" y="322"/>
                  </a:lnTo>
                  <a:lnTo>
                    <a:pt x="175" y="322"/>
                  </a:lnTo>
                  <a:lnTo>
                    <a:pt x="175" y="192"/>
                  </a:lnTo>
                  <a:lnTo>
                    <a:pt x="174" y="171"/>
                  </a:lnTo>
                  <a:lnTo>
                    <a:pt x="172" y="154"/>
                  </a:lnTo>
                  <a:lnTo>
                    <a:pt x="167" y="139"/>
                  </a:lnTo>
                  <a:lnTo>
                    <a:pt x="159" y="128"/>
                  </a:lnTo>
                  <a:lnTo>
                    <a:pt x="145" y="120"/>
                  </a:lnTo>
                  <a:lnTo>
                    <a:pt x="129" y="116"/>
                  </a:lnTo>
                  <a:lnTo>
                    <a:pt x="106" y="114"/>
                  </a:lnTo>
                  <a:lnTo>
                    <a:pt x="84" y="116"/>
                  </a:lnTo>
                  <a:lnTo>
                    <a:pt x="66" y="120"/>
                  </a:lnTo>
                  <a:lnTo>
                    <a:pt x="53" y="128"/>
                  </a:lnTo>
                  <a:lnTo>
                    <a:pt x="43" y="139"/>
                  </a:lnTo>
                  <a:lnTo>
                    <a:pt x="38" y="152"/>
                  </a:lnTo>
                  <a:lnTo>
                    <a:pt x="35" y="170"/>
                  </a:lnTo>
                  <a:lnTo>
                    <a:pt x="34" y="192"/>
                  </a:lnTo>
                  <a:lnTo>
                    <a:pt x="34" y="322"/>
                  </a:lnTo>
                  <a:lnTo>
                    <a:pt x="0" y="322"/>
                  </a:lnTo>
                  <a:lnTo>
                    <a:pt x="0" y="0"/>
                  </a:lnTo>
                  <a:close/>
                </a:path>
              </a:pathLst>
            </a:custGeom>
            <a:grpFill/>
            <a:ln w="0">
              <a:noFill/>
              <a:prstDash val="solid"/>
              <a:round/>
              <a:headEnd/>
              <a:tailEnd/>
            </a:ln>
          </p:spPr>
          <p:txBody>
            <a:bodyPr/>
            <a:lstStyle/>
            <a:p>
              <a:pPr>
                <a:defRPr/>
              </a:pPr>
              <a:endParaRPr lang="en-US" dirty="0">
                <a:latin typeface="Arial" charset="0"/>
              </a:endParaRPr>
            </a:p>
          </p:txBody>
        </p:sp>
        <p:sp>
          <p:nvSpPr>
            <p:cNvPr id="132" name="Freeform 73"/>
            <p:cNvSpPr>
              <a:spLocks/>
            </p:cNvSpPr>
            <p:nvPr/>
          </p:nvSpPr>
          <p:spPr bwMode="auto">
            <a:xfrm>
              <a:off x="2352" y="2483"/>
              <a:ext cx="178" cy="118"/>
            </a:xfrm>
            <a:custGeom>
              <a:avLst/>
              <a:gdLst/>
              <a:ahLst/>
              <a:cxnLst>
                <a:cxn ang="0">
                  <a:pos x="0" y="0"/>
                </a:cxn>
                <a:cxn ang="0">
                  <a:pos x="37" y="0"/>
                </a:cxn>
                <a:cxn ang="0">
                  <a:pos x="92" y="195"/>
                </a:cxn>
                <a:cxn ang="0">
                  <a:pos x="156" y="0"/>
                </a:cxn>
                <a:cxn ang="0">
                  <a:pos x="190" y="0"/>
                </a:cxn>
                <a:cxn ang="0">
                  <a:pos x="255" y="197"/>
                </a:cxn>
                <a:cxn ang="0">
                  <a:pos x="314" y="0"/>
                </a:cxn>
                <a:cxn ang="0">
                  <a:pos x="350" y="0"/>
                </a:cxn>
                <a:cxn ang="0">
                  <a:pos x="276" y="233"/>
                </a:cxn>
                <a:cxn ang="0">
                  <a:pos x="236" y="233"/>
                </a:cxn>
                <a:cxn ang="0">
                  <a:pos x="172" y="39"/>
                </a:cxn>
                <a:cxn ang="0">
                  <a:pos x="110" y="233"/>
                </a:cxn>
                <a:cxn ang="0">
                  <a:pos x="73" y="233"/>
                </a:cxn>
                <a:cxn ang="0">
                  <a:pos x="0" y="0"/>
                </a:cxn>
              </a:cxnLst>
              <a:rect l="0" t="0" r="r" b="b"/>
              <a:pathLst>
                <a:path w="350" h="233">
                  <a:moveTo>
                    <a:pt x="0" y="0"/>
                  </a:moveTo>
                  <a:lnTo>
                    <a:pt x="37" y="0"/>
                  </a:lnTo>
                  <a:lnTo>
                    <a:pt x="92" y="195"/>
                  </a:lnTo>
                  <a:lnTo>
                    <a:pt x="156" y="0"/>
                  </a:lnTo>
                  <a:lnTo>
                    <a:pt x="190" y="0"/>
                  </a:lnTo>
                  <a:lnTo>
                    <a:pt x="255" y="197"/>
                  </a:lnTo>
                  <a:lnTo>
                    <a:pt x="314" y="0"/>
                  </a:lnTo>
                  <a:lnTo>
                    <a:pt x="350" y="0"/>
                  </a:lnTo>
                  <a:lnTo>
                    <a:pt x="276" y="233"/>
                  </a:lnTo>
                  <a:lnTo>
                    <a:pt x="236" y="233"/>
                  </a:lnTo>
                  <a:lnTo>
                    <a:pt x="172" y="39"/>
                  </a:lnTo>
                  <a:lnTo>
                    <a:pt x="110" y="233"/>
                  </a:lnTo>
                  <a:lnTo>
                    <a:pt x="73" y="233"/>
                  </a:lnTo>
                  <a:lnTo>
                    <a:pt x="0" y="0"/>
                  </a:lnTo>
                  <a:close/>
                </a:path>
              </a:pathLst>
            </a:custGeom>
            <a:grpFill/>
            <a:ln w="0">
              <a:noFill/>
              <a:prstDash val="solid"/>
              <a:round/>
              <a:headEnd/>
              <a:tailEnd/>
            </a:ln>
          </p:spPr>
          <p:txBody>
            <a:bodyPr/>
            <a:lstStyle/>
            <a:p>
              <a:pPr>
                <a:defRPr/>
              </a:pPr>
              <a:endParaRPr lang="en-US" dirty="0">
                <a:latin typeface="Arial" charset="0"/>
              </a:endParaRPr>
            </a:p>
          </p:txBody>
        </p:sp>
        <p:sp>
          <p:nvSpPr>
            <p:cNvPr id="133" name="Freeform 74"/>
            <p:cNvSpPr>
              <a:spLocks noEditPoints="1"/>
            </p:cNvSpPr>
            <p:nvPr/>
          </p:nvSpPr>
          <p:spPr bwMode="auto">
            <a:xfrm>
              <a:off x="2530" y="2480"/>
              <a:ext cx="111" cy="121"/>
            </a:xfrm>
            <a:custGeom>
              <a:avLst/>
              <a:gdLst/>
              <a:ahLst/>
              <a:cxnLst>
                <a:cxn ang="0">
                  <a:pos x="89" y="30"/>
                </a:cxn>
                <a:cxn ang="0">
                  <a:pos x="58" y="45"/>
                </a:cxn>
                <a:cxn ang="0">
                  <a:pos x="42" y="72"/>
                </a:cxn>
                <a:cxn ang="0">
                  <a:pos x="35" y="106"/>
                </a:cxn>
                <a:cxn ang="0">
                  <a:pos x="184" y="87"/>
                </a:cxn>
                <a:cxn ang="0">
                  <a:pos x="173" y="56"/>
                </a:cxn>
                <a:cxn ang="0">
                  <a:pos x="150" y="35"/>
                </a:cxn>
                <a:cxn ang="0">
                  <a:pos x="112" y="27"/>
                </a:cxn>
                <a:cxn ang="0">
                  <a:pos x="142" y="3"/>
                </a:cxn>
                <a:cxn ang="0">
                  <a:pos x="183" y="19"/>
                </a:cxn>
                <a:cxn ang="0">
                  <a:pos x="207" y="47"/>
                </a:cxn>
                <a:cxn ang="0">
                  <a:pos x="220" y="87"/>
                </a:cxn>
                <a:cxn ang="0">
                  <a:pos x="221" y="133"/>
                </a:cxn>
                <a:cxn ang="0">
                  <a:pos x="38" y="152"/>
                </a:cxn>
                <a:cxn ang="0">
                  <a:pos x="50" y="183"/>
                </a:cxn>
                <a:cxn ang="0">
                  <a:pos x="74" y="204"/>
                </a:cxn>
                <a:cxn ang="0">
                  <a:pos x="115" y="212"/>
                </a:cxn>
                <a:cxn ang="0">
                  <a:pos x="154" y="205"/>
                </a:cxn>
                <a:cxn ang="0">
                  <a:pos x="176" y="186"/>
                </a:cxn>
                <a:cxn ang="0">
                  <a:pos x="186" y="163"/>
                </a:cxn>
                <a:cxn ang="0">
                  <a:pos x="218" y="179"/>
                </a:cxn>
                <a:cxn ang="0">
                  <a:pos x="201" y="209"/>
                </a:cxn>
                <a:cxn ang="0">
                  <a:pos x="168" y="229"/>
                </a:cxn>
                <a:cxn ang="0">
                  <a:pos x="116" y="238"/>
                </a:cxn>
                <a:cxn ang="0">
                  <a:pos x="63" y="229"/>
                </a:cxn>
                <a:cxn ang="0">
                  <a:pos x="28" y="208"/>
                </a:cxn>
                <a:cxn ang="0">
                  <a:pos x="9" y="176"/>
                </a:cxn>
                <a:cxn ang="0">
                  <a:pos x="1" y="138"/>
                </a:cxn>
                <a:cxn ang="0">
                  <a:pos x="1" y="98"/>
                </a:cxn>
                <a:cxn ang="0">
                  <a:pos x="9" y="60"/>
                </a:cxn>
                <a:cxn ang="0">
                  <a:pos x="28" y="28"/>
                </a:cxn>
                <a:cxn ang="0">
                  <a:pos x="62" y="8"/>
                </a:cxn>
                <a:cxn ang="0">
                  <a:pos x="115" y="0"/>
                </a:cxn>
              </a:cxnLst>
              <a:rect l="0" t="0" r="r" b="b"/>
              <a:pathLst>
                <a:path w="221" h="238">
                  <a:moveTo>
                    <a:pt x="112" y="27"/>
                  </a:moveTo>
                  <a:lnTo>
                    <a:pt x="89" y="30"/>
                  </a:lnTo>
                  <a:lnTo>
                    <a:pt x="72" y="35"/>
                  </a:lnTo>
                  <a:lnTo>
                    <a:pt x="58" y="45"/>
                  </a:lnTo>
                  <a:lnTo>
                    <a:pt x="49" y="57"/>
                  </a:lnTo>
                  <a:lnTo>
                    <a:pt x="42" y="72"/>
                  </a:lnTo>
                  <a:lnTo>
                    <a:pt x="38" y="88"/>
                  </a:lnTo>
                  <a:lnTo>
                    <a:pt x="35" y="106"/>
                  </a:lnTo>
                  <a:lnTo>
                    <a:pt x="186" y="106"/>
                  </a:lnTo>
                  <a:lnTo>
                    <a:pt x="184" y="87"/>
                  </a:lnTo>
                  <a:lnTo>
                    <a:pt x="180" y="70"/>
                  </a:lnTo>
                  <a:lnTo>
                    <a:pt x="173" y="56"/>
                  </a:lnTo>
                  <a:lnTo>
                    <a:pt x="164" y="43"/>
                  </a:lnTo>
                  <a:lnTo>
                    <a:pt x="150" y="35"/>
                  </a:lnTo>
                  <a:lnTo>
                    <a:pt x="134" y="28"/>
                  </a:lnTo>
                  <a:lnTo>
                    <a:pt x="112" y="27"/>
                  </a:lnTo>
                  <a:close/>
                  <a:moveTo>
                    <a:pt x="115" y="0"/>
                  </a:moveTo>
                  <a:lnTo>
                    <a:pt x="142" y="3"/>
                  </a:lnTo>
                  <a:lnTo>
                    <a:pt x="164" y="8"/>
                  </a:lnTo>
                  <a:lnTo>
                    <a:pt x="183" y="19"/>
                  </a:lnTo>
                  <a:lnTo>
                    <a:pt x="197" y="31"/>
                  </a:lnTo>
                  <a:lnTo>
                    <a:pt x="207" y="47"/>
                  </a:lnTo>
                  <a:lnTo>
                    <a:pt x="216" y="66"/>
                  </a:lnTo>
                  <a:lnTo>
                    <a:pt x="220" y="87"/>
                  </a:lnTo>
                  <a:lnTo>
                    <a:pt x="221" y="110"/>
                  </a:lnTo>
                  <a:lnTo>
                    <a:pt x="221" y="133"/>
                  </a:lnTo>
                  <a:lnTo>
                    <a:pt x="35" y="133"/>
                  </a:lnTo>
                  <a:lnTo>
                    <a:pt x="38" y="152"/>
                  </a:lnTo>
                  <a:lnTo>
                    <a:pt x="42" y="168"/>
                  </a:lnTo>
                  <a:lnTo>
                    <a:pt x="50" y="183"/>
                  </a:lnTo>
                  <a:lnTo>
                    <a:pt x="61" y="195"/>
                  </a:lnTo>
                  <a:lnTo>
                    <a:pt x="74" y="204"/>
                  </a:lnTo>
                  <a:lnTo>
                    <a:pt x="93" y="210"/>
                  </a:lnTo>
                  <a:lnTo>
                    <a:pt x="115" y="212"/>
                  </a:lnTo>
                  <a:lnTo>
                    <a:pt x="137" y="210"/>
                  </a:lnTo>
                  <a:lnTo>
                    <a:pt x="154" y="205"/>
                  </a:lnTo>
                  <a:lnTo>
                    <a:pt x="167" y="197"/>
                  </a:lnTo>
                  <a:lnTo>
                    <a:pt x="176" y="186"/>
                  </a:lnTo>
                  <a:lnTo>
                    <a:pt x="183" y="175"/>
                  </a:lnTo>
                  <a:lnTo>
                    <a:pt x="186" y="163"/>
                  </a:lnTo>
                  <a:lnTo>
                    <a:pt x="221" y="163"/>
                  </a:lnTo>
                  <a:lnTo>
                    <a:pt x="218" y="179"/>
                  </a:lnTo>
                  <a:lnTo>
                    <a:pt x="212" y="195"/>
                  </a:lnTo>
                  <a:lnTo>
                    <a:pt x="201" y="209"/>
                  </a:lnTo>
                  <a:lnTo>
                    <a:pt x="187" y="220"/>
                  </a:lnTo>
                  <a:lnTo>
                    <a:pt x="168" y="229"/>
                  </a:lnTo>
                  <a:lnTo>
                    <a:pt x="145" y="235"/>
                  </a:lnTo>
                  <a:lnTo>
                    <a:pt x="116" y="238"/>
                  </a:lnTo>
                  <a:lnTo>
                    <a:pt x="88" y="235"/>
                  </a:lnTo>
                  <a:lnTo>
                    <a:pt x="63" y="229"/>
                  </a:lnTo>
                  <a:lnTo>
                    <a:pt x="44" y="220"/>
                  </a:lnTo>
                  <a:lnTo>
                    <a:pt x="28" y="208"/>
                  </a:lnTo>
                  <a:lnTo>
                    <a:pt x="17" y="194"/>
                  </a:lnTo>
                  <a:lnTo>
                    <a:pt x="9" y="176"/>
                  </a:lnTo>
                  <a:lnTo>
                    <a:pt x="4" y="159"/>
                  </a:lnTo>
                  <a:lnTo>
                    <a:pt x="1" y="138"/>
                  </a:lnTo>
                  <a:lnTo>
                    <a:pt x="0" y="118"/>
                  </a:lnTo>
                  <a:lnTo>
                    <a:pt x="1" y="98"/>
                  </a:lnTo>
                  <a:lnTo>
                    <a:pt x="4" y="79"/>
                  </a:lnTo>
                  <a:lnTo>
                    <a:pt x="9" y="60"/>
                  </a:lnTo>
                  <a:lnTo>
                    <a:pt x="17" y="43"/>
                  </a:lnTo>
                  <a:lnTo>
                    <a:pt x="28" y="28"/>
                  </a:lnTo>
                  <a:lnTo>
                    <a:pt x="43" y="17"/>
                  </a:lnTo>
                  <a:lnTo>
                    <a:pt x="62" y="8"/>
                  </a:lnTo>
                  <a:lnTo>
                    <a:pt x="87" y="3"/>
                  </a:lnTo>
                  <a:lnTo>
                    <a:pt x="115" y="0"/>
                  </a:lnTo>
                  <a:close/>
                </a:path>
              </a:pathLst>
            </a:custGeom>
            <a:grpFill/>
            <a:ln w="0">
              <a:noFill/>
              <a:prstDash val="solid"/>
              <a:round/>
              <a:headEnd/>
              <a:tailEnd/>
            </a:ln>
          </p:spPr>
          <p:txBody>
            <a:bodyPr/>
            <a:lstStyle/>
            <a:p>
              <a:pPr>
                <a:defRPr/>
              </a:pPr>
              <a:endParaRPr lang="en-US" dirty="0">
                <a:latin typeface="Arial" charset="0"/>
              </a:endParaRPr>
            </a:p>
          </p:txBody>
        </p:sp>
        <p:sp>
          <p:nvSpPr>
            <p:cNvPr id="134" name="Freeform 75"/>
            <p:cNvSpPr>
              <a:spLocks/>
            </p:cNvSpPr>
            <p:nvPr/>
          </p:nvSpPr>
          <p:spPr bwMode="auto">
            <a:xfrm>
              <a:off x="2658" y="2480"/>
              <a:ext cx="105" cy="121"/>
            </a:xfrm>
            <a:custGeom>
              <a:avLst/>
              <a:gdLst/>
              <a:ahLst/>
              <a:cxnLst>
                <a:cxn ang="0">
                  <a:pos x="133" y="3"/>
                </a:cxn>
                <a:cxn ang="0">
                  <a:pos x="174" y="17"/>
                </a:cxn>
                <a:cxn ang="0">
                  <a:pos x="197" y="47"/>
                </a:cxn>
                <a:cxn ang="0">
                  <a:pos x="204" y="87"/>
                </a:cxn>
                <a:cxn ang="0">
                  <a:pos x="170" y="69"/>
                </a:cxn>
                <a:cxn ang="0">
                  <a:pos x="156" y="43"/>
                </a:cxn>
                <a:cxn ang="0">
                  <a:pos x="127" y="28"/>
                </a:cxn>
                <a:cxn ang="0">
                  <a:pos x="82" y="28"/>
                </a:cxn>
                <a:cxn ang="0">
                  <a:pos x="53" y="39"/>
                </a:cxn>
                <a:cxn ang="0">
                  <a:pos x="41" y="56"/>
                </a:cxn>
                <a:cxn ang="0">
                  <a:pos x="42" y="77"/>
                </a:cxn>
                <a:cxn ang="0">
                  <a:pos x="63" y="92"/>
                </a:cxn>
                <a:cxn ang="0">
                  <a:pos x="97" y="102"/>
                </a:cxn>
                <a:cxn ang="0">
                  <a:pos x="136" y="110"/>
                </a:cxn>
                <a:cxn ang="0">
                  <a:pos x="173" y="122"/>
                </a:cxn>
                <a:cxn ang="0">
                  <a:pos x="200" y="141"/>
                </a:cxn>
                <a:cxn ang="0">
                  <a:pos x="211" y="172"/>
                </a:cxn>
                <a:cxn ang="0">
                  <a:pos x="204" y="200"/>
                </a:cxn>
                <a:cxn ang="0">
                  <a:pos x="180" y="223"/>
                </a:cxn>
                <a:cxn ang="0">
                  <a:pos x="139" y="238"/>
                </a:cxn>
                <a:cxn ang="0">
                  <a:pos x="80" y="238"/>
                </a:cxn>
                <a:cxn ang="0">
                  <a:pos x="36" y="223"/>
                </a:cxn>
                <a:cxn ang="0">
                  <a:pos x="8" y="193"/>
                </a:cxn>
                <a:cxn ang="0">
                  <a:pos x="0" y="149"/>
                </a:cxn>
                <a:cxn ang="0">
                  <a:pos x="36" y="167"/>
                </a:cxn>
                <a:cxn ang="0">
                  <a:pos x="52" y="194"/>
                </a:cxn>
                <a:cxn ang="0">
                  <a:pos x="86" y="209"/>
                </a:cxn>
                <a:cxn ang="0">
                  <a:pos x="132" y="209"/>
                </a:cxn>
                <a:cxn ang="0">
                  <a:pos x="162" y="198"/>
                </a:cxn>
                <a:cxn ang="0">
                  <a:pos x="175" y="183"/>
                </a:cxn>
                <a:cxn ang="0">
                  <a:pos x="174" y="161"/>
                </a:cxn>
                <a:cxn ang="0">
                  <a:pos x="155" y="145"/>
                </a:cxn>
                <a:cxn ang="0">
                  <a:pos x="122" y="136"/>
                </a:cxn>
                <a:cxn ang="0">
                  <a:pos x="83" y="128"/>
                </a:cxn>
                <a:cxn ang="0">
                  <a:pos x="30" y="109"/>
                </a:cxn>
                <a:cxn ang="0">
                  <a:pos x="8" y="85"/>
                </a:cxn>
                <a:cxn ang="0">
                  <a:pos x="7" y="51"/>
                </a:cxn>
                <a:cxn ang="0">
                  <a:pos x="22" y="24"/>
                </a:cxn>
                <a:cxn ang="0">
                  <a:pos x="55" y="7"/>
                </a:cxn>
                <a:cxn ang="0">
                  <a:pos x="105" y="0"/>
                </a:cxn>
              </a:cxnLst>
              <a:rect l="0" t="0" r="r" b="b"/>
              <a:pathLst>
                <a:path w="211" h="239">
                  <a:moveTo>
                    <a:pt x="105" y="0"/>
                  </a:moveTo>
                  <a:lnTo>
                    <a:pt x="133" y="3"/>
                  </a:lnTo>
                  <a:lnTo>
                    <a:pt x="156" y="8"/>
                  </a:lnTo>
                  <a:lnTo>
                    <a:pt x="174" y="17"/>
                  </a:lnTo>
                  <a:lnTo>
                    <a:pt x="188" y="31"/>
                  </a:lnTo>
                  <a:lnTo>
                    <a:pt x="197" y="47"/>
                  </a:lnTo>
                  <a:lnTo>
                    <a:pt x="203" y="65"/>
                  </a:lnTo>
                  <a:lnTo>
                    <a:pt x="204" y="87"/>
                  </a:lnTo>
                  <a:lnTo>
                    <a:pt x="173" y="87"/>
                  </a:lnTo>
                  <a:lnTo>
                    <a:pt x="170" y="69"/>
                  </a:lnTo>
                  <a:lnTo>
                    <a:pt x="166" y="56"/>
                  </a:lnTo>
                  <a:lnTo>
                    <a:pt x="156" y="43"/>
                  </a:lnTo>
                  <a:lnTo>
                    <a:pt x="143" y="34"/>
                  </a:lnTo>
                  <a:lnTo>
                    <a:pt x="127" y="28"/>
                  </a:lnTo>
                  <a:lnTo>
                    <a:pt x="103" y="27"/>
                  </a:lnTo>
                  <a:lnTo>
                    <a:pt x="82" y="28"/>
                  </a:lnTo>
                  <a:lnTo>
                    <a:pt x="65" y="32"/>
                  </a:lnTo>
                  <a:lnTo>
                    <a:pt x="53" y="39"/>
                  </a:lnTo>
                  <a:lnTo>
                    <a:pt x="45" y="46"/>
                  </a:lnTo>
                  <a:lnTo>
                    <a:pt x="41" y="56"/>
                  </a:lnTo>
                  <a:lnTo>
                    <a:pt x="40" y="66"/>
                  </a:lnTo>
                  <a:lnTo>
                    <a:pt x="42" y="77"/>
                  </a:lnTo>
                  <a:lnTo>
                    <a:pt x="51" y="85"/>
                  </a:lnTo>
                  <a:lnTo>
                    <a:pt x="63" y="92"/>
                  </a:lnTo>
                  <a:lnTo>
                    <a:pt x="79" y="98"/>
                  </a:lnTo>
                  <a:lnTo>
                    <a:pt x="97" y="102"/>
                  </a:lnTo>
                  <a:lnTo>
                    <a:pt x="116" y="106"/>
                  </a:lnTo>
                  <a:lnTo>
                    <a:pt x="136" y="110"/>
                  </a:lnTo>
                  <a:lnTo>
                    <a:pt x="155" y="115"/>
                  </a:lnTo>
                  <a:lnTo>
                    <a:pt x="173" y="122"/>
                  </a:lnTo>
                  <a:lnTo>
                    <a:pt x="188" y="130"/>
                  </a:lnTo>
                  <a:lnTo>
                    <a:pt x="200" y="141"/>
                  </a:lnTo>
                  <a:lnTo>
                    <a:pt x="208" y="155"/>
                  </a:lnTo>
                  <a:lnTo>
                    <a:pt x="211" y="172"/>
                  </a:lnTo>
                  <a:lnTo>
                    <a:pt x="209" y="186"/>
                  </a:lnTo>
                  <a:lnTo>
                    <a:pt x="204" y="200"/>
                  </a:lnTo>
                  <a:lnTo>
                    <a:pt x="194" y="212"/>
                  </a:lnTo>
                  <a:lnTo>
                    <a:pt x="180" y="223"/>
                  </a:lnTo>
                  <a:lnTo>
                    <a:pt x="162" y="231"/>
                  </a:lnTo>
                  <a:lnTo>
                    <a:pt x="139" y="238"/>
                  </a:lnTo>
                  <a:lnTo>
                    <a:pt x="110" y="239"/>
                  </a:lnTo>
                  <a:lnTo>
                    <a:pt x="80" y="238"/>
                  </a:lnTo>
                  <a:lnTo>
                    <a:pt x="55" y="231"/>
                  </a:lnTo>
                  <a:lnTo>
                    <a:pt x="36" y="223"/>
                  </a:lnTo>
                  <a:lnTo>
                    <a:pt x="19" y="209"/>
                  </a:lnTo>
                  <a:lnTo>
                    <a:pt x="8" y="193"/>
                  </a:lnTo>
                  <a:lnTo>
                    <a:pt x="3" y="172"/>
                  </a:lnTo>
                  <a:lnTo>
                    <a:pt x="0" y="149"/>
                  </a:lnTo>
                  <a:lnTo>
                    <a:pt x="34" y="149"/>
                  </a:lnTo>
                  <a:lnTo>
                    <a:pt x="36" y="167"/>
                  </a:lnTo>
                  <a:lnTo>
                    <a:pt x="42" y="183"/>
                  </a:lnTo>
                  <a:lnTo>
                    <a:pt x="52" y="194"/>
                  </a:lnTo>
                  <a:lnTo>
                    <a:pt x="67" y="204"/>
                  </a:lnTo>
                  <a:lnTo>
                    <a:pt x="86" y="209"/>
                  </a:lnTo>
                  <a:lnTo>
                    <a:pt x="110" y="210"/>
                  </a:lnTo>
                  <a:lnTo>
                    <a:pt x="132" y="209"/>
                  </a:lnTo>
                  <a:lnTo>
                    <a:pt x="150" y="205"/>
                  </a:lnTo>
                  <a:lnTo>
                    <a:pt x="162" y="198"/>
                  </a:lnTo>
                  <a:lnTo>
                    <a:pt x="170" y="191"/>
                  </a:lnTo>
                  <a:lnTo>
                    <a:pt x="175" y="183"/>
                  </a:lnTo>
                  <a:lnTo>
                    <a:pt x="177" y="174"/>
                  </a:lnTo>
                  <a:lnTo>
                    <a:pt x="174" y="161"/>
                  </a:lnTo>
                  <a:lnTo>
                    <a:pt x="167" y="152"/>
                  </a:lnTo>
                  <a:lnTo>
                    <a:pt x="155" y="145"/>
                  </a:lnTo>
                  <a:lnTo>
                    <a:pt x="140" y="140"/>
                  </a:lnTo>
                  <a:lnTo>
                    <a:pt x="122" y="136"/>
                  </a:lnTo>
                  <a:lnTo>
                    <a:pt x="102" y="132"/>
                  </a:lnTo>
                  <a:lnTo>
                    <a:pt x="83" y="128"/>
                  </a:lnTo>
                  <a:lnTo>
                    <a:pt x="45" y="117"/>
                  </a:lnTo>
                  <a:lnTo>
                    <a:pt x="30" y="109"/>
                  </a:lnTo>
                  <a:lnTo>
                    <a:pt x="17" y="98"/>
                  </a:lnTo>
                  <a:lnTo>
                    <a:pt x="8" y="85"/>
                  </a:lnTo>
                  <a:lnTo>
                    <a:pt x="6" y="68"/>
                  </a:lnTo>
                  <a:lnTo>
                    <a:pt x="7" y="51"/>
                  </a:lnTo>
                  <a:lnTo>
                    <a:pt x="12" y="37"/>
                  </a:lnTo>
                  <a:lnTo>
                    <a:pt x="22" y="24"/>
                  </a:lnTo>
                  <a:lnTo>
                    <a:pt x="36" y="15"/>
                  </a:lnTo>
                  <a:lnTo>
                    <a:pt x="55" y="7"/>
                  </a:lnTo>
                  <a:lnTo>
                    <a:pt x="78" y="1"/>
                  </a:lnTo>
                  <a:lnTo>
                    <a:pt x="105" y="0"/>
                  </a:lnTo>
                  <a:close/>
                </a:path>
              </a:pathLst>
            </a:custGeom>
            <a:grpFill/>
            <a:ln w="0">
              <a:noFill/>
              <a:prstDash val="solid"/>
              <a:round/>
              <a:headEnd/>
              <a:tailEnd/>
            </a:ln>
          </p:spPr>
          <p:txBody>
            <a:bodyPr/>
            <a:lstStyle/>
            <a:p>
              <a:pPr>
                <a:defRPr/>
              </a:pPr>
              <a:endParaRPr lang="en-US" dirty="0">
                <a:latin typeface="Arial" charset="0"/>
              </a:endParaRPr>
            </a:p>
          </p:txBody>
        </p:sp>
        <p:sp>
          <p:nvSpPr>
            <p:cNvPr id="135" name="Freeform 76"/>
            <p:cNvSpPr>
              <a:spLocks/>
            </p:cNvSpPr>
            <p:nvPr/>
          </p:nvSpPr>
          <p:spPr bwMode="auto">
            <a:xfrm>
              <a:off x="2769" y="2454"/>
              <a:ext cx="70" cy="146"/>
            </a:xfrm>
            <a:custGeom>
              <a:avLst/>
              <a:gdLst/>
              <a:ahLst/>
              <a:cxnLst>
                <a:cxn ang="0">
                  <a:pos x="33" y="0"/>
                </a:cxn>
                <a:cxn ang="0">
                  <a:pos x="67" y="0"/>
                </a:cxn>
                <a:cxn ang="0">
                  <a:pos x="67" y="57"/>
                </a:cxn>
                <a:cxn ang="0">
                  <a:pos x="138" y="57"/>
                </a:cxn>
                <a:cxn ang="0">
                  <a:pos x="138" y="85"/>
                </a:cxn>
                <a:cxn ang="0">
                  <a:pos x="67" y="85"/>
                </a:cxn>
                <a:cxn ang="0">
                  <a:pos x="67" y="222"/>
                </a:cxn>
                <a:cxn ang="0">
                  <a:pos x="68" y="236"/>
                </a:cxn>
                <a:cxn ang="0">
                  <a:pos x="72" y="247"/>
                </a:cxn>
                <a:cxn ang="0">
                  <a:pos x="81" y="255"/>
                </a:cxn>
                <a:cxn ang="0">
                  <a:pos x="95" y="260"/>
                </a:cxn>
                <a:cxn ang="0">
                  <a:pos x="113" y="263"/>
                </a:cxn>
                <a:cxn ang="0">
                  <a:pos x="138" y="263"/>
                </a:cxn>
                <a:cxn ang="0">
                  <a:pos x="138" y="290"/>
                </a:cxn>
                <a:cxn ang="0">
                  <a:pos x="109" y="292"/>
                </a:cxn>
                <a:cxn ang="0">
                  <a:pos x="84" y="289"/>
                </a:cxn>
                <a:cxn ang="0">
                  <a:pos x="65" y="283"/>
                </a:cxn>
                <a:cxn ang="0">
                  <a:pos x="50" y="274"/>
                </a:cxn>
                <a:cxn ang="0">
                  <a:pos x="41" y="260"/>
                </a:cxn>
                <a:cxn ang="0">
                  <a:pos x="34" y="244"/>
                </a:cxn>
                <a:cxn ang="0">
                  <a:pos x="33" y="222"/>
                </a:cxn>
                <a:cxn ang="0">
                  <a:pos x="33" y="85"/>
                </a:cxn>
                <a:cxn ang="0">
                  <a:pos x="1" y="85"/>
                </a:cxn>
                <a:cxn ang="0">
                  <a:pos x="0" y="63"/>
                </a:cxn>
                <a:cxn ang="0">
                  <a:pos x="33" y="57"/>
                </a:cxn>
                <a:cxn ang="0">
                  <a:pos x="33" y="0"/>
                </a:cxn>
              </a:cxnLst>
              <a:rect l="0" t="0" r="r" b="b"/>
              <a:pathLst>
                <a:path w="138" h="292">
                  <a:moveTo>
                    <a:pt x="33" y="0"/>
                  </a:moveTo>
                  <a:lnTo>
                    <a:pt x="67" y="0"/>
                  </a:lnTo>
                  <a:lnTo>
                    <a:pt x="67" y="57"/>
                  </a:lnTo>
                  <a:lnTo>
                    <a:pt x="138" y="57"/>
                  </a:lnTo>
                  <a:lnTo>
                    <a:pt x="138" y="85"/>
                  </a:lnTo>
                  <a:lnTo>
                    <a:pt x="67" y="85"/>
                  </a:lnTo>
                  <a:lnTo>
                    <a:pt x="67" y="222"/>
                  </a:lnTo>
                  <a:lnTo>
                    <a:pt x="68" y="236"/>
                  </a:lnTo>
                  <a:lnTo>
                    <a:pt x="72" y="247"/>
                  </a:lnTo>
                  <a:lnTo>
                    <a:pt x="81" y="255"/>
                  </a:lnTo>
                  <a:lnTo>
                    <a:pt x="95" y="260"/>
                  </a:lnTo>
                  <a:lnTo>
                    <a:pt x="113" y="263"/>
                  </a:lnTo>
                  <a:lnTo>
                    <a:pt x="138" y="263"/>
                  </a:lnTo>
                  <a:lnTo>
                    <a:pt x="138" y="290"/>
                  </a:lnTo>
                  <a:lnTo>
                    <a:pt x="109" y="292"/>
                  </a:lnTo>
                  <a:lnTo>
                    <a:pt x="84" y="289"/>
                  </a:lnTo>
                  <a:lnTo>
                    <a:pt x="65" y="283"/>
                  </a:lnTo>
                  <a:lnTo>
                    <a:pt x="50" y="274"/>
                  </a:lnTo>
                  <a:lnTo>
                    <a:pt x="41" y="260"/>
                  </a:lnTo>
                  <a:lnTo>
                    <a:pt x="34" y="244"/>
                  </a:lnTo>
                  <a:lnTo>
                    <a:pt x="33" y="222"/>
                  </a:lnTo>
                  <a:lnTo>
                    <a:pt x="33" y="85"/>
                  </a:lnTo>
                  <a:lnTo>
                    <a:pt x="1" y="85"/>
                  </a:lnTo>
                  <a:lnTo>
                    <a:pt x="0" y="63"/>
                  </a:lnTo>
                  <a:lnTo>
                    <a:pt x="33" y="57"/>
                  </a:lnTo>
                  <a:lnTo>
                    <a:pt x="33" y="0"/>
                  </a:lnTo>
                  <a:close/>
                </a:path>
              </a:pathLst>
            </a:custGeom>
            <a:grpFill/>
            <a:ln w="0">
              <a:noFill/>
              <a:prstDash val="solid"/>
              <a:round/>
              <a:headEnd/>
              <a:tailEnd/>
            </a:ln>
          </p:spPr>
          <p:txBody>
            <a:bodyPr/>
            <a:lstStyle/>
            <a:p>
              <a:pPr>
                <a:defRPr/>
              </a:pPr>
              <a:endParaRPr lang="en-US" dirty="0">
                <a:latin typeface="Arial" charset="0"/>
              </a:endParaRPr>
            </a:p>
          </p:txBody>
        </p:sp>
        <p:sp>
          <p:nvSpPr>
            <p:cNvPr id="136" name="Freeform 77"/>
            <p:cNvSpPr>
              <a:spLocks noEditPoints="1"/>
            </p:cNvSpPr>
            <p:nvPr/>
          </p:nvSpPr>
          <p:spPr bwMode="auto">
            <a:xfrm>
              <a:off x="2849" y="2480"/>
              <a:ext cx="108" cy="121"/>
            </a:xfrm>
            <a:custGeom>
              <a:avLst/>
              <a:gdLst/>
              <a:ahLst/>
              <a:cxnLst>
                <a:cxn ang="0">
                  <a:pos x="91" y="30"/>
                </a:cxn>
                <a:cxn ang="0">
                  <a:pos x="59" y="45"/>
                </a:cxn>
                <a:cxn ang="0">
                  <a:pos x="43" y="72"/>
                </a:cxn>
                <a:cxn ang="0">
                  <a:pos x="37" y="106"/>
                </a:cxn>
                <a:cxn ang="0">
                  <a:pos x="185" y="87"/>
                </a:cxn>
                <a:cxn ang="0">
                  <a:pos x="174" y="56"/>
                </a:cxn>
                <a:cxn ang="0">
                  <a:pos x="153" y="35"/>
                </a:cxn>
                <a:cxn ang="0">
                  <a:pos x="115" y="27"/>
                </a:cxn>
                <a:cxn ang="0">
                  <a:pos x="144" y="3"/>
                </a:cxn>
                <a:cxn ang="0">
                  <a:pos x="185" y="19"/>
                </a:cxn>
                <a:cxn ang="0">
                  <a:pos x="210" y="47"/>
                </a:cxn>
                <a:cxn ang="0">
                  <a:pos x="220" y="87"/>
                </a:cxn>
                <a:cxn ang="0">
                  <a:pos x="222" y="133"/>
                </a:cxn>
                <a:cxn ang="0">
                  <a:pos x="39" y="152"/>
                </a:cxn>
                <a:cxn ang="0">
                  <a:pos x="51" y="183"/>
                </a:cxn>
                <a:cxn ang="0">
                  <a:pos x="77" y="204"/>
                </a:cxn>
                <a:cxn ang="0">
                  <a:pos x="116" y="212"/>
                </a:cxn>
                <a:cxn ang="0">
                  <a:pos x="155" y="205"/>
                </a:cxn>
                <a:cxn ang="0">
                  <a:pos x="177" y="186"/>
                </a:cxn>
                <a:cxn ang="0">
                  <a:pos x="187" y="163"/>
                </a:cxn>
                <a:cxn ang="0">
                  <a:pos x="219" y="179"/>
                </a:cxn>
                <a:cxn ang="0">
                  <a:pos x="203" y="209"/>
                </a:cxn>
                <a:cxn ang="0">
                  <a:pos x="170" y="229"/>
                </a:cxn>
                <a:cxn ang="0">
                  <a:pos x="117" y="238"/>
                </a:cxn>
                <a:cxn ang="0">
                  <a:pos x="64" y="229"/>
                </a:cxn>
                <a:cxn ang="0">
                  <a:pos x="29" y="208"/>
                </a:cxn>
                <a:cxn ang="0">
                  <a:pos x="10" y="176"/>
                </a:cxn>
                <a:cxn ang="0">
                  <a:pos x="2" y="138"/>
                </a:cxn>
                <a:cxn ang="0">
                  <a:pos x="2" y="98"/>
                </a:cxn>
                <a:cxn ang="0">
                  <a:pos x="10" y="60"/>
                </a:cxn>
                <a:cxn ang="0">
                  <a:pos x="30" y="28"/>
                </a:cxn>
                <a:cxn ang="0">
                  <a:pos x="64" y="8"/>
                </a:cxn>
                <a:cxn ang="0">
                  <a:pos x="117" y="0"/>
                </a:cxn>
              </a:cxnLst>
              <a:rect l="0" t="0" r="r" b="b"/>
              <a:pathLst>
                <a:path w="222" h="238">
                  <a:moveTo>
                    <a:pt x="115" y="27"/>
                  </a:moveTo>
                  <a:lnTo>
                    <a:pt x="91" y="30"/>
                  </a:lnTo>
                  <a:lnTo>
                    <a:pt x="74" y="35"/>
                  </a:lnTo>
                  <a:lnTo>
                    <a:pt x="59" y="45"/>
                  </a:lnTo>
                  <a:lnTo>
                    <a:pt x="49" y="57"/>
                  </a:lnTo>
                  <a:lnTo>
                    <a:pt x="43" y="72"/>
                  </a:lnTo>
                  <a:lnTo>
                    <a:pt x="39" y="88"/>
                  </a:lnTo>
                  <a:lnTo>
                    <a:pt x="37" y="106"/>
                  </a:lnTo>
                  <a:lnTo>
                    <a:pt x="187" y="106"/>
                  </a:lnTo>
                  <a:lnTo>
                    <a:pt x="185" y="87"/>
                  </a:lnTo>
                  <a:lnTo>
                    <a:pt x="181" y="70"/>
                  </a:lnTo>
                  <a:lnTo>
                    <a:pt x="174" y="56"/>
                  </a:lnTo>
                  <a:lnTo>
                    <a:pt x="165" y="43"/>
                  </a:lnTo>
                  <a:lnTo>
                    <a:pt x="153" y="35"/>
                  </a:lnTo>
                  <a:lnTo>
                    <a:pt x="135" y="28"/>
                  </a:lnTo>
                  <a:lnTo>
                    <a:pt x="115" y="27"/>
                  </a:lnTo>
                  <a:close/>
                  <a:moveTo>
                    <a:pt x="117" y="0"/>
                  </a:moveTo>
                  <a:lnTo>
                    <a:pt x="144" y="3"/>
                  </a:lnTo>
                  <a:lnTo>
                    <a:pt x="166" y="8"/>
                  </a:lnTo>
                  <a:lnTo>
                    <a:pt x="185" y="19"/>
                  </a:lnTo>
                  <a:lnTo>
                    <a:pt x="199" y="31"/>
                  </a:lnTo>
                  <a:lnTo>
                    <a:pt x="210" y="47"/>
                  </a:lnTo>
                  <a:lnTo>
                    <a:pt x="216" y="66"/>
                  </a:lnTo>
                  <a:lnTo>
                    <a:pt x="220" y="87"/>
                  </a:lnTo>
                  <a:lnTo>
                    <a:pt x="222" y="110"/>
                  </a:lnTo>
                  <a:lnTo>
                    <a:pt x="222" y="133"/>
                  </a:lnTo>
                  <a:lnTo>
                    <a:pt x="37" y="133"/>
                  </a:lnTo>
                  <a:lnTo>
                    <a:pt x="39" y="152"/>
                  </a:lnTo>
                  <a:lnTo>
                    <a:pt x="44" y="168"/>
                  </a:lnTo>
                  <a:lnTo>
                    <a:pt x="51" y="183"/>
                  </a:lnTo>
                  <a:lnTo>
                    <a:pt x="62" y="195"/>
                  </a:lnTo>
                  <a:lnTo>
                    <a:pt x="77" y="204"/>
                  </a:lnTo>
                  <a:lnTo>
                    <a:pt x="94" y="210"/>
                  </a:lnTo>
                  <a:lnTo>
                    <a:pt x="116" y="212"/>
                  </a:lnTo>
                  <a:lnTo>
                    <a:pt x="138" y="210"/>
                  </a:lnTo>
                  <a:lnTo>
                    <a:pt x="155" y="205"/>
                  </a:lnTo>
                  <a:lnTo>
                    <a:pt x="168" y="197"/>
                  </a:lnTo>
                  <a:lnTo>
                    <a:pt x="177" y="186"/>
                  </a:lnTo>
                  <a:lnTo>
                    <a:pt x="184" y="175"/>
                  </a:lnTo>
                  <a:lnTo>
                    <a:pt x="187" y="163"/>
                  </a:lnTo>
                  <a:lnTo>
                    <a:pt x="222" y="163"/>
                  </a:lnTo>
                  <a:lnTo>
                    <a:pt x="219" y="179"/>
                  </a:lnTo>
                  <a:lnTo>
                    <a:pt x="212" y="195"/>
                  </a:lnTo>
                  <a:lnTo>
                    <a:pt x="203" y="209"/>
                  </a:lnTo>
                  <a:lnTo>
                    <a:pt x="188" y="220"/>
                  </a:lnTo>
                  <a:lnTo>
                    <a:pt x="170" y="229"/>
                  </a:lnTo>
                  <a:lnTo>
                    <a:pt x="146" y="235"/>
                  </a:lnTo>
                  <a:lnTo>
                    <a:pt x="117" y="238"/>
                  </a:lnTo>
                  <a:lnTo>
                    <a:pt x="89" y="235"/>
                  </a:lnTo>
                  <a:lnTo>
                    <a:pt x="64" y="229"/>
                  </a:lnTo>
                  <a:lnTo>
                    <a:pt x="45" y="220"/>
                  </a:lnTo>
                  <a:lnTo>
                    <a:pt x="29" y="208"/>
                  </a:lnTo>
                  <a:lnTo>
                    <a:pt x="18" y="194"/>
                  </a:lnTo>
                  <a:lnTo>
                    <a:pt x="10" y="176"/>
                  </a:lnTo>
                  <a:lnTo>
                    <a:pt x="5" y="159"/>
                  </a:lnTo>
                  <a:lnTo>
                    <a:pt x="2" y="138"/>
                  </a:lnTo>
                  <a:lnTo>
                    <a:pt x="0" y="118"/>
                  </a:lnTo>
                  <a:lnTo>
                    <a:pt x="2" y="98"/>
                  </a:lnTo>
                  <a:lnTo>
                    <a:pt x="5" y="79"/>
                  </a:lnTo>
                  <a:lnTo>
                    <a:pt x="10" y="60"/>
                  </a:lnTo>
                  <a:lnTo>
                    <a:pt x="18" y="43"/>
                  </a:lnTo>
                  <a:lnTo>
                    <a:pt x="30" y="28"/>
                  </a:lnTo>
                  <a:lnTo>
                    <a:pt x="45" y="17"/>
                  </a:lnTo>
                  <a:lnTo>
                    <a:pt x="64" y="8"/>
                  </a:lnTo>
                  <a:lnTo>
                    <a:pt x="89" y="3"/>
                  </a:lnTo>
                  <a:lnTo>
                    <a:pt x="117" y="0"/>
                  </a:lnTo>
                  <a:close/>
                </a:path>
              </a:pathLst>
            </a:custGeom>
            <a:grpFill/>
            <a:ln w="0">
              <a:noFill/>
              <a:prstDash val="solid"/>
              <a:round/>
              <a:headEnd/>
              <a:tailEnd/>
            </a:ln>
          </p:spPr>
          <p:txBody>
            <a:bodyPr/>
            <a:lstStyle/>
            <a:p>
              <a:pPr>
                <a:defRPr/>
              </a:pPr>
              <a:endParaRPr lang="en-US" dirty="0">
                <a:latin typeface="Arial" charset="0"/>
              </a:endParaRPr>
            </a:p>
          </p:txBody>
        </p:sp>
        <p:sp>
          <p:nvSpPr>
            <p:cNvPr id="137" name="Freeform 78"/>
            <p:cNvSpPr>
              <a:spLocks/>
            </p:cNvSpPr>
            <p:nvPr/>
          </p:nvSpPr>
          <p:spPr bwMode="auto">
            <a:xfrm>
              <a:off x="2983" y="2480"/>
              <a:ext cx="54" cy="121"/>
            </a:xfrm>
            <a:custGeom>
              <a:avLst/>
              <a:gdLst/>
              <a:ahLst/>
              <a:cxnLst>
                <a:cxn ang="0">
                  <a:pos x="114" y="0"/>
                </a:cxn>
                <a:cxn ang="0">
                  <a:pos x="114" y="30"/>
                </a:cxn>
                <a:cxn ang="0">
                  <a:pos x="91" y="30"/>
                </a:cxn>
                <a:cxn ang="0">
                  <a:pos x="73" y="34"/>
                </a:cxn>
                <a:cxn ang="0">
                  <a:pos x="58" y="41"/>
                </a:cxn>
                <a:cxn ang="0">
                  <a:pos x="49" y="49"/>
                </a:cxn>
                <a:cxn ang="0">
                  <a:pos x="40" y="61"/>
                </a:cxn>
                <a:cxn ang="0">
                  <a:pos x="36" y="75"/>
                </a:cxn>
                <a:cxn ang="0">
                  <a:pos x="34" y="91"/>
                </a:cxn>
                <a:cxn ang="0">
                  <a:pos x="34" y="236"/>
                </a:cxn>
                <a:cxn ang="0">
                  <a:pos x="0" y="236"/>
                </a:cxn>
                <a:cxn ang="0">
                  <a:pos x="0" y="3"/>
                </a:cxn>
                <a:cxn ang="0">
                  <a:pos x="15" y="3"/>
                </a:cxn>
                <a:cxn ang="0">
                  <a:pos x="25" y="43"/>
                </a:cxn>
                <a:cxn ang="0">
                  <a:pos x="31" y="32"/>
                </a:cxn>
                <a:cxn ang="0">
                  <a:pos x="39" y="22"/>
                </a:cxn>
                <a:cxn ang="0">
                  <a:pos x="51" y="12"/>
                </a:cxn>
                <a:cxn ang="0">
                  <a:pos x="68" y="5"/>
                </a:cxn>
                <a:cxn ang="0">
                  <a:pos x="88" y="1"/>
                </a:cxn>
                <a:cxn ang="0">
                  <a:pos x="114" y="0"/>
                </a:cxn>
              </a:cxnLst>
              <a:rect l="0" t="0" r="r" b="b"/>
              <a:pathLst>
                <a:path w="114" h="236">
                  <a:moveTo>
                    <a:pt x="114" y="0"/>
                  </a:moveTo>
                  <a:lnTo>
                    <a:pt x="114" y="30"/>
                  </a:lnTo>
                  <a:lnTo>
                    <a:pt x="91" y="30"/>
                  </a:lnTo>
                  <a:lnTo>
                    <a:pt x="73" y="34"/>
                  </a:lnTo>
                  <a:lnTo>
                    <a:pt x="58" y="41"/>
                  </a:lnTo>
                  <a:lnTo>
                    <a:pt x="49" y="49"/>
                  </a:lnTo>
                  <a:lnTo>
                    <a:pt x="40" y="61"/>
                  </a:lnTo>
                  <a:lnTo>
                    <a:pt x="36" y="75"/>
                  </a:lnTo>
                  <a:lnTo>
                    <a:pt x="34" y="91"/>
                  </a:lnTo>
                  <a:lnTo>
                    <a:pt x="34" y="236"/>
                  </a:lnTo>
                  <a:lnTo>
                    <a:pt x="0" y="236"/>
                  </a:lnTo>
                  <a:lnTo>
                    <a:pt x="0" y="3"/>
                  </a:lnTo>
                  <a:lnTo>
                    <a:pt x="15" y="3"/>
                  </a:lnTo>
                  <a:lnTo>
                    <a:pt x="25" y="43"/>
                  </a:lnTo>
                  <a:lnTo>
                    <a:pt x="31" y="32"/>
                  </a:lnTo>
                  <a:lnTo>
                    <a:pt x="39" y="22"/>
                  </a:lnTo>
                  <a:lnTo>
                    <a:pt x="51" y="12"/>
                  </a:lnTo>
                  <a:lnTo>
                    <a:pt x="68" y="5"/>
                  </a:lnTo>
                  <a:lnTo>
                    <a:pt x="88" y="1"/>
                  </a:lnTo>
                  <a:lnTo>
                    <a:pt x="114" y="0"/>
                  </a:lnTo>
                  <a:close/>
                </a:path>
              </a:pathLst>
            </a:custGeom>
            <a:grpFill/>
            <a:ln w="0">
              <a:noFill/>
              <a:prstDash val="solid"/>
              <a:round/>
              <a:headEnd/>
              <a:tailEnd/>
            </a:ln>
          </p:spPr>
          <p:txBody>
            <a:bodyPr/>
            <a:lstStyle/>
            <a:p>
              <a:pPr>
                <a:defRPr/>
              </a:pPr>
              <a:endParaRPr lang="en-US" dirty="0">
                <a:latin typeface="Arial" charset="0"/>
              </a:endParaRPr>
            </a:p>
          </p:txBody>
        </p:sp>
        <p:sp>
          <p:nvSpPr>
            <p:cNvPr id="138" name="Freeform 79"/>
            <p:cNvSpPr>
              <a:spLocks/>
            </p:cNvSpPr>
            <p:nvPr/>
          </p:nvSpPr>
          <p:spPr bwMode="auto">
            <a:xfrm>
              <a:off x="3053" y="2480"/>
              <a:ext cx="105" cy="121"/>
            </a:xfrm>
            <a:custGeom>
              <a:avLst/>
              <a:gdLst/>
              <a:ahLst/>
              <a:cxnLst>
                <a:cxn ang="0">
                  <a:pos x="116" y="0"/>
                </a:cxn>
                <a:cxn ang="0">
                  <a:pos x="143" y="1"/>
                </a:cxn>
                <a:cxn ang="0">
                  <a:pos x="163" y="8"/>
                </a:cxn>
                <a:cxn ang="0">
                  <a:pos x="180" y="17"/>
                </a:cxn>
                <a:cxn ang="0">
                  <a:pos x="192" y="30"/>
                </a:cxn>
                <a:cxn ang="0">
                  <a:pos x="200" y="46"/>
                </a:cxn>
                <a:cxn ang="0">
                  <a:pos x="205" y="65"/>
                </a:cxn>
                <a:cxn ang="0">
                  <a:pos x="208" y="85"/>
                </a:cxn>
                <a:cxn ang="0">
                  <a:pos x="209" y="110"/>
                </a:cxn>
                <a:cxn ang="0">
                  <a:pos x="209" y="236"/>
                </a:cxn>
                <a:cxn ang="0">
                  <a:pos x="176" y="236"/>
                </a:cxn>
                <a:cxn ang="0">
                  <a:pos x="176" y="107"/>
                </a:cxn>
                <a:cxn ang="0">
                  <a:pos x="174" y="87"/>
                </a:cxn>
                <a:cxn ang="0">
                  <a:pos x="173" y="70"/>
                </a:cxn>
                <a:cxn ang="0">
                  <a:pos x="167" y="56"/>
                </a:cxn>
                <a:cxn ang="0">
                  <a:pos x="159" y="43"/>
                </a:cxn>
                <a:cxn ang="0">
                  <a:pos x="146" y="35"/>
                </a:cxn>
                <a:cxn ang="0">
                  <a:pos x="129" y="30"/>
                </a:cxn>
                <a:cxn ang="0">
                  <a:pos x="106" y="28"/>
                </a:cxn>
                <a:cxn ang="0">
                  <a:pos x="83" y="30"/>
                </a:cxn>
                <a:cxn ang="0">
                  <a:pos x="66" y="35"/>
                </a:cxn>
                <a:cxn ang="0">
                  <a:pos x="53" y="43"/>
                </a:cxn>
                <a:cxn ang="0">
                  <a:pos x="44" y="56"/>
                </a:cxn>
                <a:cxn ang="0">
                  <a:pos x="38" y="69"/>
                </a:cxn>
                <a:cxn ang="0">
                  <a:pos x="36" y="87"/>
                </a:cxn>
                <a:cxn ang="0">
                  <a:pos x="34" y="107"/>
                </a:cxn>
                <a:cxn ang="0">
                  <a:pos x="34" y="236"/>
                </a:cxn>
                <a:cxn ang="0">
                  <a:pos x="0" y="236"/>
                </a:cxn>
                <a:cxn ang="0">
                  <a:pos x="0" y="3"/>
                </a:cxn>
                <a:cxn ang="0">
                  <a:pos x="15" y="3"/>
                </a:cxn>
                <a:cxn ang="0">
                  <a:pos x="26" y="45"/>
                </a:cxn>
                <a:cxn ang="0">
                  <a:pos x="32" y="32"/>
                </a:cxn>
                <a:cxn ang="0">
                  <a:pos x="41" y="22"/>
                </a:cxn>
                <a:cxn ang="0">
                  <a:pos x="53" y="13"/>
                </a:cxn>
                <a:cxn ang="0">
                  <a:pos x="70" y="7"/>
                </a:cxn>
                <a:cxn ang="0">
                  <a:pos x="90" y="1"/>
                </a:cxn>
                <a:cxn ang="0">
                  <a:pos x="116" y="0"/>
                </a:cxn>
              </a:cxnLst>
              <a:rect l="0" t="0" r="r" b="b"/>
              <a:pathLst>
                <a:path w="209" h="236">
                  <a:moveTo>
                    <a:pt x="116" y="0"/>
                  </a:moveTo>
                  <a:lnTo>
                    <a:pt x="143" y="1"/>
                  </a:lnTo>
                  <a:lnTo>
                    <a:pt x="163" y="8"/>
                  </a:lnTo>
                  <a:lnTo>
                    <a:pt x="180" y="17"/>
                  </a:lnTo>
                  <a:lnTo>
                    <a:pt x="192" y="30"/>
                  </a:lnTo>
                  <a:lnTo>
                    <a:pt x="200" y="46"/>
                  </a:lnTo>
                  <a:lnTo>
                    <a:pt x="205" y="65"/>
                  </a:lnTo>
                  <a:lnTo>
                    <a:pt x="208" y="85"/>
                  </a:lnTo>
                  <a:lnTo>
                    <a:pt x="209" y="110"/>
                  </a:lnTo>
                  <a:lnTo>
                    <a:pt x="209" y="236"/>
                  </a:lnTo>
                  <a:lnTo>
                    <a:pt x="176" y="236"/>
                  </a:lnTo>
                  <a:lnTo>
                    <a:pt x="176" y="107"/>
                  </a:lnTo>
                  <a:lnTo>
                    <a:pt x="174" y="87"/>
                  </a:lnTo>
                  <a:lnTo>
                    <a:pt x="173" y="70"/>
                  </a:lnTo>
                  <a:lnTo>
                    <a:pt x="167" y="56"/>
                  </a:lnTo>
                  <a:lnTo>
                    <a:pt x="159" y="43"/>
                  </a:lnTo>
                  <a:lnTo>
                    <a:pt x="146" y="35"/>
                  </a:lnTo>
                  <a:lnTo>
                    <a:pt x="129" y="30"/>
                  </a:lnTo>
                  <a:lnTo>
                    <a:pt x="106" y="28"/>
                  </a:lnTo>
                  <a:lnTo>
                    <a:pt x="83" y="30"/>
                  </a:lnTo>
                  <a:lnTo>
                    <a:pt x="66" y="35"/>
                  </a:lnTo>
                  <a:lnTo>
                    <a:pt x="53" y="43"/>
                  </a:lnTo>
                  <a:lnTo>
                    <a:pt x="44" y="56"/>
                  </a:lnTo>
                  <a:lnTo>
                    <a:pt x="38" y="69"/>
                  </a:lnTo>
                  <a:lnTo>
                    <a:pt x="36" y="87"/>
                  </a:lnTo>
                  <a:lnTo>
                    <a:pt x="34" y="107"/>
                  </a:lnTo>
                  <a:lnTo>
                    <a:pt x="34" y="236"/>
                  </a:lnTo>
                  <a:lnTo>
                    <a:pt x="0" y="236"/>
                  </a:lnTo>
                  <a:lnTo>
                    <a:pt x="0" y="3"/>
                  </a:lnTo>
                  <a:lnTo>
                    <a:pt x="15" y="3"/>
                  </a:lnTo>
                  <a:lnTo>
                    <a:pt x="26" y="45"/>
                  </a:lnTo>
                  <a:lnTo>
                    <a:pt x="32" y="32"/>
                  </a:lnTo>
                  <a:lnTo>
                    <a:pt x="41" y="22"/>
                  </a:lnTo>
                  <a:lnTo>
                    <a:pt x="53" y="13"/>
                  </a:lnTo>
                  <a:lnTo>
                    <a:pt x="70" y="7"/>
                  </a:lnTo>
                  <a:lnTo>
                    <a:pt x="90" y="1"/>
                  </a:lnTo>
                  <a:lnTo>
                    <a:pt x="116" y="0"/>
                  </a:lnTo>
                  <a:close/>
                </a:path>
              </a:pathLst>
            </a:custGeom>
            <a:grpFill/>
            <a:ln w="0">
              <a:noFill/>
              <a:prstDash val="solid"/>
              <a:round/>
              <a:headEnd/>
              <a:tailEnd/>
            </a:ln>
          </p:spPr>
          <p:txBody>
            <a:bodyPr/>
            <a:lstStyle/>
            <a:p>
              <a:pPr>
                <a:defRPr/>
              </a:pPr>
              <a:endParaRPr lang="en-US" dirty="0">
                <a:latin typeface="Arial" charset="0"/>
              </a:endParaRPr>
            </a:p>
          </p:txBody>
        </p:sp>
        <p:sp>
          <p:nvSpPr>
            <p:cNvPr id="139" name="Freeform 80"/>
            <p:cNvSpPr>
              <a:spLocks/>
            </p:cNvSpPr>
            <p:nvPr/>
          </p:nvSpPr>
          <p:spPr bwMode="auto">
            <a:xfrm>
              <a:off x="3247" y="2454"/>
              <a:ext cx="99" cy="146"/>
            </a:xfrm>
            <a:custGeom>
              <a:avLst/>
              <a:gdLst/>
              <a:ahLst/>
              <a:cxnLst>
                <a:cxn ang="0">
                  <a:pos x="0" y="0"/>
                </a:cxn>
                <a:cxn ang="0">
                  <a:pos x="198" y="0"/>
                </a:cxn>
                <a:cxn ang="0">
                  <a:pos x="198" y="29"/>
                </a:cxn>
                <a:cxn ang="0">
                  <a:pos x="35" y="29"/>
                </a:cxn>
                <a:cxn ang="0">
                  <a:pos x="35" y="127"/>
                </a:cxn>
                <a:cxn ang="0">
                  <a:pos x="184" y="127"/>
                </a:cxn>
                <a:cxn ang="0">
                  <a:pos x="184" y="156"/>
                </a:cxn>
                <a:cxn ang="0">
                  <a:pos x="35" y="156"/>
                </a:cxn>
                <a:cxn ang="0">
                  <a:pos x="35" y="260"/>
                </a:cxn>
                <a:cxn ang="0">
                  <a:pos x="198" y="260"/>
                </a:cxn>
                <a:cxn ang="0">
                  <a:pos x="198" y="290"/>
                </a:cxn>
                <a:cxn ang="0">
                  <a:pos x="0" y="290"/>
                </a:cxn>
                <a:cxn ang="0">
                  <a:pos x="0" y="0"/>
                </a:cxn>
              </a:cxnLst>
              <a:rect l="0" t="0" r="r" b="b"/>
              <a:pathLst>
                <a:path w="198" h="290">
                  <a:moveTo>
                    <a:pt x="0" y="0"/>
                  </a:moveTo>
                  <a:lnTo>
                    <a:pt x="198" y="0"/>
                  </a:lnTo>
                  <a:lnTo>
                    <a:pt x="198" y="29"/>
                  </a:lnTo>
                  <a:lnTo>
                    <a:pt x="35" y="29"/>
                  </a:lnTo>
                  <a:lnTo>
                    <a:pt x="35" y="127"/>
                  </a:lnTo>
                  <a:lnTo>
                    <a:pt x="184" y="127"/>
                  </a:lnTo>
                  <a:lnTo>
                    <a:pt x="184" y="156"/>
                  </a:lnTo>
                  <a:lnTo>
                    <a:pt x="35" y="156"/>
                  </a:lnTo>
                  <a:lnTo>
                    <a:pt x="35" y="260"/>
                  </a:lnTo>
                  <a:lnTo>
                    <a:pt x="198" y="260"/>
                  </a:lnTo>
                  <a:lnTo>
                    <a:pt x="198" y="290"/>
                  </a:lnTo>
                  <a:lnTo>
                    <a:pt x="0" y="290"/>
                  </a:lnTo>
                  <a:lnTo>
                    <a:pt x="0" y="0"/>
                  </a:lnTo>
                  <a:close/>
                </a:path>
              </a:pathLst>
            </a:custGeom>
            <a:grpFill/>
            <a:ln w="0">
              <a:noFill/>
              <a:prstDash val="solid"/>
              <a:round/>
              <a:headEnd/>
              <a:tailEnd/>
            </a:ln>
          </p:spPr>
          <p:txBody>
            <a:bodyPr/>
            <a:lstStyle/>
            <a:p>
              <a:pPr>
                <a:defRPr/>
              </a:pPr>
              <a:endParaRPr lang="en-US" dirty="0">
                <a:latin typeface="Arial" charset="0"/>
              </a:endParaRPr>
            </a:p>
          </p:txBody>
        </p:sp>
        <p:sp>
          <p:nvSpPr>
            <p:cNvPr id="140" name="Freeform 81"/>
            <p:cNvSpPr>
              <a:spLocks/>
            </p:cNvSpPr>
            <p:nvPr/>
          </p:nvSpPr>
          <p:spPr bwMode="auto">
            <a:xfrm>
              <a:off x="3368" y="2480"/>
              <a:ext cx="105" cy="121"/>
            </a:xfrm>
            <a:custGeom>
              <a:avLst/>
              <a:gdLst/>
              <a:ahLst/>
              <a:cxnLst>
                <a:cxn ang="0">
                  <a:pos x="116" y="0"/>
                </a:cxn>
                <a:cxn ang="0">
                  <a:pos x="143" y="1"/>
                </a:cxn>
                <a:cxn ang="0">
                  <a:pos x="163" y="8"/>
                </a:cxn>
                <a:cxn ang="0">
                  <a:pos x="180" y="17"/>
                </a:cxn>
                <a:cxn ang="0">
                  <a:pos x="192" y="30"/>
                </a:cxn>
                <a:cxn ang="0">
                  <a:pos x="200" y="46"/>
                </a:cxn>
                <a:cxn ang="0">
                  <a:pos x="205" y="65"/>
                </a:cxn>
                <a:cxn ang="0">
                  <a:pos x="208" y="85"/>
                </a:cxn>
                <a:cxn ang="0">
                  <a:pos x="210" y="110"/>
                </a:cxn>
                <a:cxn ang="0">
                  <a:pos x="210" y="236"/>
                </a:cxn>
                <a:cxn ang="0">
                  <a:pos x="176" y="236"/>
                </a:cxn>
                <a:cxn ang="0">
                  <a:pos x="176" y="107"/>
                </a:cxn>
                <a:cxn ang="0">
                  <a:pos x="174" y="87"/>
                </a:cxn>
                <a:cxn ang="0">
                  <a:pos x="173" y="70"/>
                </a:cxn>
                <a:cxn ang="0">
                  <a:pos x="167" y="56"/>
                </a:cxn>
                <a:cxn ang="0">
                  <a:pos x="159" y="43"/>
                </a:cxn>
                <a:cxn ang="0">
                  <a:pos x="146" y="35"/>
                </a:cxn>
                <a:cxn ang="0">
                  <a:pos x="129" y="30"/>
                </a:cxn>
                <a:cxn ang="0">
                  <a:pos x="106" y="28"/>
                </a:cxn>
                <a:cxn ang="0">
                  <a:pos x="83" y="30"/>
                </a:cxn>
                <a:cxn ang="0">
                  <a:pos x="66" y="35"/>
                </a:cxn>
                <a:cxn ang="0">
                  <a:pos x="53" y="43"/>
                </a:cxn>
                <a:cxn ang="0">
                  <a:pos x="44" y="56"/>
                </a:cxn>
                <a:cxn ang="0">
                  <a:pos x="38" y="69"/>
                </a:cxn>
                <a:cxn ang="0">
                  <a:pos x="36" y="87"/>
                </a:cxn>
                <a:cxn ang="0">
                  <a:pos x="34" y="107"/>
                </a:cxn>
                <a:cxn ang="0">
                  <a:pos x="34" y="236"/>
                </a:cxn>
                <a:cxn ang="0">
                  <a:pos x="0" y="236"/>
                </a:cxn>
                <a:cxn ang="0">
                  <a:pos x="0" y="3"/>
                </a:cxn>
                <a:cxn ang="0">
                  <a:pos x="15" y="3"/>
                </a:cxn>
                <a:cxn ang="0">
                  <a:pos x="26" y="45"/>
                </a:cxn>
                <a:cxn ang="0">
                  <a:pos x="32" y="32"/>
                </a:cxn>
                <a:cxn ang="0">
                  <a:pos x="41" y="22"/>
                </a:cxn>
                <a:cxn ang="0">
                  <a:pos x="53" y="13"/>
                </a:cxn>
                <a:cxn ang="0">
                  <a:pos x="70" y="7"/>
                </a:cxn>
                <a:cxn ang="0">
                  <a:pos x="90" y="1"/>
                </a:cxn>
                <a:cxn ang="0">
                  <a:pos x="116" y="0"/>
                </a:cxn>
              </a:cxnLst>
              <a:rect l="0" t="0" r="r" b="b"/>
              <a:pathLst>
                <a:path w="210" h="236">
                  <a:moveTo>
                    <a:pt x="116" y="0"/>
                  </a:moveTo>
                  <a:lnTo>
                    <a:pt x="143" y="1"/>
                  </a:lnTo>
                  <a:lnTo>
                    <a:pt x="163" y="8"/>
                  </a:lnTo>
                  <a:lnTo>
                    <a:pt x="180" y="17"/>
                  </a:lnTo>
                  <a:lnTo>
                    <a:pt x="192" y="30"/>
                  </a:lnTo>
                  <a:lnTo>
                    <a:pt x="200" y="46"/>
                  </a:lnTo>
                  <a:lnTo>
                    <a:pt x="205" y="65"/>
                  </a:lnTo>
                  <a:lnTo>
                    <a:pt x="208" y="85"/>
                  </a:lnTo>
                  <a:lnTo>
                    <a:pt x="210" y="110"/>
                  </a:lnTo>
                  <a:lnTo>
                    <a:pt x="210" y="236"/>
                  </a:lnTo>
                  <a:lnTo>
                    <a:pt x="176" y="236"/>
                  </a:lnTo>
                  <a:lnTo>
                    <a:pt x="176" y="107"/>
                  </a:lnTo>
                  <a:lnTo>
                    <a:pt x="174" y="87"/>
                  </a:lnTo>
                  <a:lnTo>
                    <a:pt x="173" y="70"/>
                  </a:lnTo>
                  <a:lnTo>
                    <a:pt x="167" y="56"/>
                  </a:lnTo>
                  <a:lnTo>
                    <a:pt x="159" y="43"/>
                  </a:lnTo>
                  <a:lnTo>
                    <a:pt x="146" y="35"/>
                  </a:lnTo>
                  <a:lnTo>
                    <a:pt x="129" y="30"/>
                  </a:lnTo>
                  <a:lnTo>
                    <a:pt x="106" y="28"/>
                  </a:lnTo>
                  <a:lnTo>
                    <a:pt x="83" y="30"/>
                  </a:lnTo>
                  <a:lnTo>
                    <a:pt x="66" y="35"/>
                  </a:lnTo>
                  <a:lnTo>
                    <a:pt x="53" y="43"/>
                  </a:lnTo>
                  <a:lnTo>
                    <a:pt x="44" y="56"/>
                  </a:lnTo>
                  <a:lnTo>
                    <a:pt x="38" y="69"/>
                  </a:lnTo>
                  <a:lnTo>
                    <a:pt x="36" y="87"/>
                  </a:lnTo>
                  <a:lnTo>
                    <a:pt x="34" y="107"/>
                  </a:lnTo>
                  <a:lnTo>
                    <a:pt x="34" y="236"/>
                  </a:lnTo>
                  <a:lnTo>
                    <a:pt x="0" y="236"/>
                  </a:lnTo>
                  <a:lnTo>
                    <a:pt x="0" y="3"/>
                  </a:lnTo>
                  <a:lnTo>
                    <a:pt x="15" y="3"/>
                  </a:lnTo>
                  <a:lnTo>
                    <a:pt x="26" y="45"/>
                  </a:lnTo>
                  <a:lnTo>
                    <a:pt x="32" y="32"/>
                  </a:lnTo>
                  <a:lnTo>
                    <a:pt x="41" y="22"/>
                  </a:lnTo>
                  <a:lnTo>
                    <a:pt x="53" y="13"/>
                  </a:lnTo>
                  <a:lnTo>
                    <a:pt x="70" y="7"/>
                  </a:lnTo>
                  <a:lnTo>
                    <a:pt x="90" y="1"/>
                  </a:lnTo>
                  <a:lnTo>
                    <a:pt x="116" y="0"/>
                  </a:lnTo>
                  <a:close/>
                </a:path>
              </a:pathLst>
            </a:custGeom>
            <a:grpFill/>
            <a:ln w="0">
              <a:noFill/>
              <a:prstDash val="solid"/>
              <a:round/>
              <a:headEnd/>
              <a:tailEnd/>
            </a:ln>
          </p:spPr>
          <p:txBody>
            <a:bodyPr/>
            <a:lstStyle/>
            <a:p>
              <a:pPr>
                <a:defRPr/>
              </a:pPr>
              <a:endParaRPr lang="en-US" dirty="0">
                <a:latin typeface="Arial" charset="0"/>
              </a:endParaRPr>
            </a:p>
          </p:txBody>
        </p:sp>
        <p:sp>
          <p:nvSpPr>
            <p:cNvPr id="141" name="Freeform 82"/>
            <p:cNvSpPr>
              <a:spLocks noEditPoints="1"/>
            </p:cNvSpPr>
            <p:nvPr/>
          </p:nvSpPr>
          <p:spPr bwMode="auto">
            <a:xfrm>
              <a:off x="3489" y="2480"/>
              <a:ext cx="111" cy="121"/>
            </a:xfrm>
            <a:custGeom>
              <a:avLst/>
              <a:gdLst/>
              <a:ahLst/>
              <a:cxnLst>
                <a:cxn ang="0">
                  <a:pos x="89" y="30"/>
                </a:cxn>
                <a:cxn ang="0">
                  <a:pos x="57" y="45"/>
                </a:cxn>
                <a:cxn ang="0">
                  <a:pos x="41" y="72"/>
                </a:cxn>
                <a:cxn ang="0">
                  <a:pos x="35" y="106"/>
                </a:cxn>
                <a:cxn ang="0">
                  <a:pos x="183" y="87"/>
                </a:cxn>
                <a:cxn ang="0">
                  <a:pos x="174" y="56"/>
                </a:cxn>
                <a:cxn ang="0">
                  <a:pos x="151" y="35"/>
                </a:cxn>
                <a:cxn ang="0">
                  <a:pos x="113" y="27"/>
                </a:cxn>
                <a:cxn ang="0">
                  <a:pos x="142" y="3"/>
                </a:cxn>
                <a:cxn ang="0">
                  <a:pos x="183" y="19"/>
                </a:cxn>
                <a:cxn ang="0">
                  <a:pos x="208" y="47"/>
                </a:cxn>
                <a:cxn ang="0">
                  <a:pos x="218" y="87"/>
                </a:cxn>
                <a:cxn ang="0">
                  <a:pos x="220" y="133"/>
                </a:cxn>
                <a:cxn ang="0">
                  <a:pos x="38" y="152"/>
                </a:cxn>
                <a:cxn ang="0">
                  <a:pos x="50" y="183"/>
                </a:cxn>
                <a:cxn ang="0">
                  <a:pos x="74" y="204"/>
                </a:cxn>
                <a:cxn ang="0">
                  <a:pos x="114" y="212"/>
                </a:cxn>
                <a:cxn ang="0">
                  <a:pos x="153" y="205"/>
                </a:cxn>
                <a:cxn ang="0">
                  <a:pos x="175" y="186"/>
                </a:cxn>
                <a:cxn ang="0">
                  <a:pos x="184" y="163"/>
                </a:cxn>
                <a:cxn ang="0">
                  <a:pos x="218" y="179"/>
                </a:cxn>
                <a:cxn ang="0">
                  <a:pos x="201" y="209"/>
                </a:cxn>
                <a:cxn ang="0">
                  <a:pos x="168" y="229"/>
                </a:cxn>
                <a:cxn ang="0">
                  <a:pos x="115" y="238"/>
                </a:cxn>
                <a:cxn ang="0">
                  <a:pos x="62" y="229"/>
                </a:cxn>
                <a:cxn ang="0">
                  <a:pos x="28" y="208"/>
                </a:cxn>
                <a:cxn ang="0">
                  <a:pos x="9" y="176"/>
                </a:cxn>
                <a:cxn ang="0">
                  <a:pos x="1" y="138"/>
                </a:cxn>
                <a:cxn ang="0">
                  <a:pos x="1" y="98"/>
                </a:cxn>
                <a:cxn ang="0">
                  <a:pos x="9" y="60"/>
                </a:cxn>
                <a:cxn ang="0">
                  <a:pos x="28" y="28"/>
                </a:cxn>
                <a:cxn ang="0">
                  <a:pos x="62" y="8"/>
                </a:cxn>
                <a:cxn ang="0">
                  <a:pos x="115" y="0"/>
                </a:cxn>
              </a:cxnLst>
              <a:rect l="0" t="0" r="r" b="b"/>
              <a:pathLst>
                <a:path w="221" h="238">
                  <a:moveTo>
                    <a:pt x="113" y="27"/>
                  </a:moveTo>
                  <a:lnTo>
                    <a:pt x="89" y="30"/>
                  </a:lnTo>
                  <a:lnTo>
                    <a:pt x="72" y="35"/>
                  </a:lnTo>
                  <a:lnTo>
                    <a:pt x="57" y="45"/>
                  </a:lnTo>
                  <a:lnTo>
                    <a:pt x="47" y="57"/>
                  </a:lnTo>
                  <a:lnTo>
                    <a:pt x="41" y="72"/>
                  </a:lnTo>
                  <a:lnTo>
                    <a:pt x="36" y="88"/>
                  </a:lnTo>
                  <a:lnTo>
                    <a:pt x="35" y="106"/>
                  </a:lnTo>
                  <a:lnTo>
                    <a:pt x="184" y="106"/>
                  </a:lnTo>
                  <a:lnTo>
                    <a:pt x="183" y="87"/>
                  </a:lnTo>
                  <a:lnTo>
                    <a:pt x="180" y="70"/>
                  </a:lnTo>
                  <a:lnTo>
                    <a:pt x="174" y="56"/>
                  </a:lnTo>
                  <a:lnTo>
                    <a:pt x="164" y="43"/>
                  </a:lnTo>
                  <a:lnTo>
                    <a:pt x="151" y="35"/>
                  </a:lnTo>
                  <a:lnTo>
                    <a:pt x="133" y="28"/>
                  </a:lnTo>
                  <a:lnTo>
                    <a:pt x="113" y="27"/>
                  </a:lnTo>
                  <a:close/>
                  <a:moveTo>
                    <a:pt x="115" y="0"/>
                  </a:moveTo>
                  <a:lnTo>
                    <a:pt x="142" y="3"/>
                  </a:lnTo>
                  <a:lnTo>
                    <a:pt x="164" y="8"/>
                  </a:lnTo>
                  <a:lnTo>
                    <a:pt x="183" y="19"/>
                  </a:lnTo>
                  <a:lnTo>
                    <a:pt x="197" y="31"/>
                  </a:lnTo>
                  <a:lnTo>
                    <a:pt x="208" y="47"/>
                  </a:lnTo>
                  <a:lnTo>
                    <a:pt x="214" y="66"/>
                  </a:lnTo>
                  <a:lnTo>
                    <a:pt x="218" y="87"/>
                  </a:lnTo>
                  <a:lnTo>
                    <a:pt x="220" y="110"/>
                  </a:lnTo>
                  <a:lnTo>
                    <a:pt x="220" y="133"/>
                  </a:lnTo>
                  <a:lnTo>
                    <a:pt x="35" y="133"/>
                  </a:lnTo>
                  <a:lnTo>
                    <a:pt x="38" y="152"/>
                  </a:lnTo>
                  <a:lnTo>
                    <a:pt x="42" y="168"/>
                  </a:lnTo>
                  <a:lnTo>
                    <a:pt x="50" y="183"/>
                  </a:lnTo>
                  <a:lnTo>
                    <a:pt x="61" y="195"/>
                  </a:lnTo>
                  <a:lnTo>
                    <a:pt x="74" y="204"/>
                  </a:lnTo>
                  <a:lnTo>
                    <a:pt x="92" y="210"/>
                  </a:lnTo>
                  <a:lnTo>
                    <a:pt x="114" y="212"/>
                  </a:lnTo>
                  <a:lnTo>
                    <a:pt x="136" y="210"/>
                  </a:lnTo>
                  <a:lnTo>
                    <a:pt x="153" y="205"/>
                  </a:lnTo>
                  <a:lnTo>
                    <a:pt x="165" y="197"/>
                  </a:lnTo>
                  <a:lnTo>
                    <a:pt x="175" y="186"/>
                  </a:lnTo>
                  <a:lnTo>
                    <a:pt x="182" y="175"/>
                  </a:lnTo>
                  <a:lnTo>
                    <a:pt x="184" y="163"/>
                  </a:lnTo>
                  <a:lnTo>
                    <a:pt x="221" y="163"/>
                  </a:lnTo>
                  <a:lnTo>
                    <a:pt x="218" y="179"/>
                  </a:lnTo>
                  <a:lnTo>
                    <a:pt x="212" y="195"/>
                  </a:lnTo>
                  <a:lnTo>
                    <a:pt x="201" y="209"/>
                  </a:lnTo>
                  <a:lnTo>
                    <a:pt x="187" y="220"/>
                  </a:lnTo>
                  <a:lnTo>
                    <a:pt x="168" y="229"/>
                  </a:lnTo>
                  <a:lnTo>
                    <a:pt x="144" y="235"/>
                  </a:lnTo>
                  <a:lnTo>
                    <a:pt x="115" y="238"/>
                  </a:lnTo>
                  <a:lnTo>
                    <a:pt x="87" y="235"/>
                  </a:lnTo>
                  <a:lnTo>
                    <a:pt x="62" y="229"/>
                  </a:lnTo>
                  <a:lnTo>
                    <a:pt x="43" y="220"/>
                  </a:lnTo>
                  <a:lnTo>
                    <a:pt x="28" y="208"/>
                  </a:lnTo>
                  <a:lnTo>
                    <a:pt x="17" y="194"/>
                  </a:lnTo>
                  <a:lnTo>
                    <a:pt x="9" y="176"/>
                  </a:lnTo>
                  <a:lnTo>
                    <a:pt x="4" y="159"/>
                  </a:lnTo>
                  <a:lnTo>
                    <a:pt x="1" y="138"/>
                  </a:lnTo>
                  <a:lnTo>
                    <a:pt x="0" y="118"/>
                  </a:lnTo>
                  <a:lnTo>
                    <a:pt x="1" y="98"/>
                  </a:lnTo>
                  <a:lnTo>
                    <a:pt x="4" y="79"/>
                  </a:lnTo>
                  <a:lnTo>
                    <a:pt x="9" y="60"/>
                  </a:lnTo>
                  <a:lnTo>
                    <a:pt x="17" y="43"/>
                  </a:lnTo>
                  <a:lnTo>
                    <a:pt x="28" y="28"/>
                  </a:lnTo>
                  <a:lnTo>
                    <a:pt x="43" y="17"/>
                  </a:lnTo>
                  <a:lnTo>
                    <a:pt x="62" y="8"/>
                  </a:lnTo>
                  <a:lnTo>
                    <a:pt x="87" y="3"/>
                  </a:lnTo>
                  <a:lnTo>
                    <a:pt x="115" y="0"/>
                  </a:lnTo>
                  <a:close/>
                </a:path>
              </a:pathLst>
            </a:custGeom>
            <a:grpFill/>
            <a:ln w="0">
              <a:noFill/>
              <a:prstDash val="solid"/>
              <a:round/>
              <a:headEnd/>
              <a:tailEnd/>
            </a:ln>
          </p:spPr>
          <p:txBody>
            <a:bodyPr/>
            <a:lstStyle/>
            <a:p>
              <a:pPr>
                <a:defRPr/>
              </a:pPr>
              <a:endParaRPr lang="en-US" dirty="0">
                <a:latin typeface="Arial" charset="0"/>
              </a:endParaRPr>
            </a:p>
          </p:txBody>
        </p:sp>
        <p:sp>
          <p:nvSpPr>
            <p:cNvPr id="142" name="Freeform 83"/>
            <p:cNvSpPr>
              <a:spLocks/>
            </p:cNvSpPr>
            <p:nvPr/>
          </p:nvSpPr>
          <p:spPr bwMode="auto">
            <a:xfrm>
              <a:off x="3616" y="2480"/>
              <a:ext cx="57" cy="121"/>
            </a:xfrm>
            <a:custGeom>
              <a:avLst/>
              <a:gdLst/>
              <a:ahLst/>
              <a:cxnLst>
                <a:cxn ang="0">
                  <a:pos x="115" y="0"/>
                </a:cxn>
                <a:cxn ang="0">
                  <a:pos x="115" y="30"/>
                </a:cxn>
                <a:cxn ang="0">
                  <a:pos x="92" y="30"/>
                </a:cxn>
                <a:cxn ang="0">
                  <a:pos x="75" y="34"/>
                </a:cxn>
                <a:cxn ang="0">
                  <a:pos x="60" y="41"/>
                </a:cxn>
                <a:cxn ang="0">
                  <a:pos x="50" y="49"/>
                </a:cxn>
                <a:cxn ang="0">
                  <a:pos x="42" y="61"/>
                </a:cxn>
                <a:cxn ang="0">
                  <a:pos x="38" y="75"/>
                </a:cxn>
                <a:cxn ang="0">
                  <a:pos x="35" y="91"/>
                </a:cxn>
                <a:cxn ang="0">
                  <a:pos x="35" y="236"/>
                </a:cxn>
                <a:cxn ang="0">
                  <a:pos x="0" y="236"/>
                </a:cxn>
                <a:cxn ang="0">
                  <a:pos x="0" y="3"/>
                </a:cxn>
                <a:cxn ang="0">
                  <a:pos x="16" y="3"/>
                </a:cxn>
                <a:cxn ang="0">
                  <a:pos x="27" y="43"/>
                </a:cxn>
                <a:cxn ang="0">
                  <a:pos x="33" y="32"/>
                </a:cxn>
                <a:cxn ang="0">
                  <a:pos x="41" y="22"/>
                </a:cxn>
                <a:cxn ang="0">
                  <a:pos x="53" y="12"/>
                </a:cxn>
                <a:cxn ang="0">
                  <a:pos x="69" y="5"/>
                </a:cxn>
                <a:cxn ang="0">
                  <a:pos x="90" y="1"/>
                </a:cxn>
                <a:cxn ang="0">
                  <a:pos x="115" y="0"/>
                </a:cxn>
              </a:cxnLst>
              <a:rect l="0" t="0" r="r" b="b"/>
              <a:pathLst>
                <a:path w="115" h="236">
                  <a:moveTo>
                    <a:pt x="115" y="0"/>
                  </a:moveTo>
                  <a:lnTo>
                    <a:pt x="115" y="30"/>
                  </a:lnTo>
                  <a:lnTo>
                    <a:pt x="92" y="30"/>
                  </a:lnTo>
                  <a:lnTo>
                    <a:pt x="75" y="34"/>
                  </a:lnTo>
                  <a:lnTo>
                    <a:pt x="60" y="41"/>
                  </a:lnTo>
                  <a:lnTo>
                    <a:pt x="50" y="49"/>
                  </a:lnTo>
                  <a:lnTo>
                    <a:pt x="42" y="61"/>
                  </a:lnTo>
                  <a:lnTo>
                    <a:pt x="38" y="75"/>
                  </a:lnTo>
                  <a:lnTo>
                    <a:pt x="35" y="91"/>
                  </a:lnTo>
                  <a:lnTo>
                    <a:pt x="35" y="236"/>
                  </a:lnTo>
                  <a:lnTo>
                    <a:pt x="0" y="236"/>
                  </a:lnTo>
                  <a:lnTo>
                    <a:pt x="0" y="3"/>
                  </a:lnTo>
                  <a:lnTo>
                    <a:pt x="16" y="3"/>
                  </a:lnTo>
                  <a:lnTo>
                    <a:pt x="27" y="43"/>
                  </a:lnTo>
                  <a:lnTo>
                    <a:pt x="33" y="32"/>
                  </a:lnTo>
                  <a:lnTo>
                    <a:pt x="41" y="22"/>
                  </a:lnTo>
                  <a:lnTo>
                    <a:pt x="53" y="12"/>
                  </a:lnTo>
                  <a:lnTo>
                    <a:pt x="69" y="5"/>
                  </a:lnTo>
                  <a:lnTo>
                    <a:pt x="90" y="1"/>
                  </a:lnTo>
                  <a:lnTo>
                    <a:pt x="115" y="0"/>
                  </a:lnTo>
                  <a:close/>
                </a:path>
              </a:pathLst>
            </a:custGeom>
            <a:grpFill/>
            <a:ln w="0">
              <a:noFill/>
              <a:prstDash val="solid"/>
              <a:round/>
              <a:headEnd/>
              <a:tailEnd/>
            </a:ln>
          </p:spPr>
          <p:txBody>
            <a:bodyPr/>
            <a:lstStyle/>
            <a:p>
              <a:pPr>
                <a:defRPr/>
              </a:pPr>
              <a:endParaRPr lang="en-US" dirty="0">
                <a:latin typeface="Arial" charset="0"/>
              </a:endParaRPr>
            </a:p>
          </p:txBody>
        </p:sp>
        <p:sp>
          <p:nvSpPr>
            <p:cNvPr id="143" name="Freeform 84"/>
            <p:cNvSpPr>
              <a:spLocks noEditPoints="1"/>
            </p:cNvSpPr>
            <p:nvPr/>
          </p:nvSpPr>
          <p:spPr bwMode="auto">
            <a:xfrm>
              <a:off x="3677" y="2483"/>
              <a:ext cx="115" cy="165"/>
            </a:xfrm>
            <a:custGeom>
              <a:avLst/>
              <a:gdLst/>
              <a:ahLst/>
              <a:cxnLst>
                <a:cxn ang="0">
                  <a:pos x="89" y="29"/>
                </a:cxn>
                <a:cxn ang="0">
                  <a:pos x="61" y="39"/>
                </a:cxn>
                <a:cxn ang="0">
                  <a:pos x="47" y="58"/>
                </a:cxn>
                <a:cxn ang="0">
                  <a:pos x="43" y="82"/>
                </a:cxn>
                <a:cxn ang="0">
                  <a:pos x="47" y="108"/>
                </a:cxn>
                <a:cxn ang="0">
                  <a:pos x="61" y="129"/>
                </a:cxn>
                <a:cxn ang="0">
                  <a:pos x="89" y="139"/>
                </a:cxn>
                <a:cxn ang="0">
                  <a:pos x="131" y="139"/>
                </a:cxn>
                <a:cxn ang="0">
                  <a:pos x="160" y="129"/>
                </a:cxn>
                <a:cxn ang="0">
                  <a:pos x="173" y="108"/>
                </a:cxn>
                <a:cxn ang="0">
                  <a:pos x="177" y="82"/>
                </a:cxn>
                <a:cxn ang="0">
                  <a:pos x="173" y="58"/>
                </a:cxn>
                <a:cxn ang="0">
                  <a:pos x="160" y="40"/>
                </a:cxn>
                <a:cxn ang="0">
                  <a:pos x="133" y="29"/>
                </a:cxn>
                <a:cxn ang="0">
                  <a:pos x="116" y="0"/>
                </a:cxn>
                <a:cxn ang="0">
                  <a:pos x="218" y="17"/>
                </a:cxn>
                <a:cxn ang="0">
                  <a:pos x="195" y="31"/>
                </a:cxn>
                <a:cxn ang="0">
                  <a:pos x="211" y="63"/>
                </a:cxn>
                <a:cxn ang="0">
                  <a:pos x="213" y="101"/>
                </a:cxn>
                <a:cxn ang="0">
                  <a:pos x="203" y="131"/>
                </a:cxn>
                <a:cxn ang="0">
                  <a:pos x="180" y="154"/>
                </a:cxn>
                <a:cxn ang="0">
                  <a:pos x="139" y="167"/>
                </a:cxn>
                <a:cxn ang="0">
                  <a:pos x="92" y="167"/>
                </a:cxn>
                <a:cxn ang="0">
                  <a:pos x="63" y="161"/>
                </a:cxn>
                <a:cxn ang="0">
                  <a:pos x="43" y="168"/>
                </a:cxn>
                <a:cxn ang="0">
                  <a:pos x="38" y="176"/>
                </a:cxn>
                <a:cxn ang="0">
                  <a:pos x="50" y="188"/>
                </a:cxn>
                <a:cxn ang="0">
                  <a:pos x="81" y="195"/>
                </a:cxn>
                <a:cxn ang="0">
                  <a:pos x="122" y="201"/>
                </a:cxn>
                <a:cxn ang="0">
                  <a:pos x="184" y="214"/>
                </a:cxn>
                <a:cxn ang="0">
                  <a:pos x="216" y="233"/>
                </a:cxn>
                <a:cxn ang="0">
                  <a:pos x="228" y="263"/>
                </a:cxn>
                <a:cxn ang="0">
                  <a:pos x="222" y="288"/>
                </a:cxn>
                <a:cxn ang="0">
                  <a:pos x="205" y="309"/>
                </a:cxn>
                <a:cxn ang="0">
                  <a:pos x="169" y="326"/>
                </a:cxn>
                <a:cxn ang="0">
                  <a:pos x="115" y="331"/>
                </a:cxn>
                <a:cxn ang="0">
                  <a:pos x="58" y="324"/>
                </a:cxn>
                <a:cxn ang="0">
                  <a:pos x="23" y="308"/>
                </a:cxn>
                <a:cxn ang="0">
                  <a:pos x="5" y="279"/>
                </a:cxn>
                <a:cxn ang="0">
                  <a:pos x="0" y="244"/>
                </a:cxn>
                <a:cxn ang="0">
                  <a:pos x="36" y="259"/>
                </a:cxn>
                <a:cxn ang="0">
                  <a:pos x="46" y="282"/>
                </a:cxn>
                <a:cxn ang="0">
                  <a:pos x="70" y="297"/>
                </a:cxn>
                <a:cxn ang="0">
                  <a:pos x="115" y="302"/>
                </a:cxn>
                <a:cxn ang="0">
                  <a:pos x="158" y="298"/>
                </a:cxn>
                <a:cxn ang="0">
                  <a:pos x="182" y="288"/>
                </a:cxn>
                <a:cxn ang="0">
                  <a:pos x="190" y="273"/>
                </a:cxn>
                <a:cxn ang="0">
                  <a:pos x="188" y="254"/>
                </a:cxn>
                <a:cxn ang="0">
                  <a:pos x="165" y="237"/>
                </a:cxn>
                <a:cxn ang="0">
                  <a:pos x="108" y="225"/>
                </a:cxn>
                <a:cxn ang="0">
                  <a:pos x="66" y="220"/>
                </a:cxn>
                <a:cxn ang="0">
                  <a:pos x="29" y="209"/>
                </a:cxn>
                <a:cxn ang="0">
                  <a:pos x="6" y="191"/>
                </a:cxn>
                <a:cxn ang="0">
                  <a:pos x="6" y="167"/>
                </a:cxn>
                <a:cxn ang="0">
                  <a:pos x="25" y="152"/>
                </a:cxn>
                <a:cxn ang="0">
                  <a:pos x="25" y="134"/>
                </a:cxn>
                <a:cxn ang="0">
                  <a:pos x="9" y="100"/>
                </a:cxn>
                <a:cxn ang="0">
                  <a:pos x="9" y="65"/>
                </a:cxn>
                <a:cxn ang="0">
                  <a:pos x="19" y="35"/>
                </a:cxn>
                <a:cxn ang="0">
                  <a:pos x="43" y="13"/>
                </a:cxn>
                <a:cxn ang="0">
                  <a:pos x="87" y="1"/>
                </a:cxn>
              </a:cxnLst>
              <a:rect l="0" t="0" r="r" b="b"/>
              <a:pathLst>
                <a:path w="228" h="331">
                  <a:moveTo>
                    <a:pt x="111" y="28"/>
                  </a:moveTo>
                  <a:lnTo>
                    <a:pt x="89" y="29"/>
                  </a:lnTo>
                  <a:lnTo>
                    <a:pt x="73" y="34"/>
                  </a:lnTo>
                  <a:lnTo>
                    <a:pt x="61" y="39"/>
                  </a:lnTo>
                  <a:lnTo>
                    <a:pt x="53" y="47"/>
                  </a:lnTo>
                  <a:lnTo>
                    <a:pt x="47" y="58"/>
                  </a:lnTo>
                  <a:lnTo>
                    <a:pt x="44" y="69"/>
                  </a:lnTo>
                  <a:lnTo>
                    <a:pt x="43" y="82"/>
                  </a:lnTo>
                  <a:lnTo>
                    <a:pt x="44" y="96"/>
                  </a:lnTo>
                  <a:lnTo>
                    <a:pt x="47" y="108"/>
                  </a:lnTo>
                  <a:lnTo>
                    <a:pt x="51" y="119"/>
                  </a:lnTo>
                  <a:lnTo>
                    <a:pt x="61" y="129"/>
                  </a:lnTo>
                  <a:lnTo>
                    <a:pt x="73" y="135"/>
                  </a:lnTo>
                  <a:lnTo>
                    <a:pt x="89" y="139"/>
                  </a:lnTo>
                  <a:lnTo>
                    <a:pt x="111" y="141"/>
                  </a:lnTo>
                  <a:lnTo>
                    <a:pt x="131" y="139"/>
                  </a:lnTo>
                  <a:lnTo>
                    <a:pt x="148" y="135"/>
                  </a:lnTo>
                  <a:lnTo>
                    <a:pt x="160" y="129"/>
                  </a:lnTo>
                  <a:lnTo>
                    <a:pt x="168" y="119"/>
                  </a:lnTo>
                  <a:lnTo>
                    <a:pt x="173" y="108"/>
                  </a:lnTo>
                  <a:lnTo>
                    <a:pt x="176" y="96"/>
                  </a:lnTo>
                  <a:lnTo>
                    <a:pt x="177" y="82"/>
                  </a:lnTo>
                  <a:lnTo>
                    <a:pt x="176" y="70"/>
                  </a:lnTo>
                  <a:lnTo>
                    <a:pt x="173" y="58"/>
                  </a:lnTo>
                  <a:lnTo>
                    <a:pt x="169" y="48"/>
                  </a:lnTo>
                  <a:lnTo>
                    <a:pt x="160" y="40"/>
                  </a:lnTo>
                  <a:lnTo>
                    <a:pt x="149" y="34"/>
                  </a:lnTo>
                  <a:lnTo>
                    <a:pt x="133" y="29"/>
                  </a:lnTo>
                  <a:lnTo>
                    <a:pt x="111" y="28"/>
                  </a:lnTo>
                  <a:close/>
                  <a:moveTo>
                    <a:pt x="116" y="0"/>
                  </a:moveTo>
                  <a:lnTo>
                    <a:pt x="218" y="0"/>
                  </a:lnTo>
                  <a:lnTo>
                    <a:pt x="218" y="17"/>
                  </a:lnTo>
                  <a:lnTo>
                    <a:pt x="180" y="23"/>
                  </a:lnTo>
                  <a:lnTo>
                    <a:pt x="195" y="31"/>
                  </a:lnTo>
                  <a:lnTo>
                    <a:pt x="206" y="46"/>
                  </a:lnTo>
                  <a:lnTo>
                    <a:pt x="211" y="63"/>
                  </a:lnTo>
                  <a:lnTo>
                    <a:pt x="214" y="84"/>
                  </a:lnTo>
                  <a:lnTo>
                    <a:pt x="213" y="101"/>
                  </a:lnTo>
                  <a:lnTo>
                    <a:pt x="210" y="118"/>
                  </a:lnTo>
                  <a:lnTo>
                    <a:pt x="203" y="131"/>
                  </a:lnTo>
                  <a:lnTo>
                    <a:pt x="194" y="145"/>
                  </a:lnTo>
                  <a:lnTo>
                    <a:pt x="180" y="154"/>
                  </a:lnTo>
                  <a:lnTo>
                    <a:pt x="163" y="161"/>
                  </a:lnTo>
                  <a:lnTo>
                    <a:pt x="139" y="167"/>
                  </a:lnTo>
                  <a:lnTo>
                    <a:pt x="111" y="168"/>
                  </a:lnTo>
                  <a:lnTo>
                    <a:pt x="92" y="167"/>
                  </a:lnTo>
                  <a:lnTo>
                    <a:pt x="76" y="165"/>
                  </a:lnTo>
                  <a:lnTo>
                    <a:pt x="63" y="161"/>
                  </a:lnTo>
                  <a:lnTo>
                    <a:pt x="50" y="164"/>
                  </a:lnTo>
                  <a:lnTo>
                    <a:pt x="43" y="168"/>
                  </a:lnTo>
                  <a:lnTo>
                    <a:pt x="39" y="172"/>
                  </a:lnTo>
                  <a:lnTo>
                    <a:pt x="38" y="176"/>
                  </a:lnTo>
                  <a:lnTo>
                    <a:pt x="40" y="183"/>
                  </a:lnTo>
                  <a:lnTo>
                    <a:pt x="50" y="188"/>
                  </a:lnTo>
                  <a:lnTo>
                    <a:pt x="63" y="192"/>
                  </a:lnTo>
                  <a:lnTo>
                    <a:pt x="81" y="195"/>
                  </a:lnTo>
                  <a:lnTo>
                    <a:pt x="100" y="198"/>
                  </a:lnTo>
                  <a:lnTo>
                    <a:pt x="122" y="201"/>
                  </a:lnTo>
                  <a:lnTo>
                    <a:pt x="165" y="209"/>
                  </a:lnTo>
                  <a:lnTo>
                    <a:pt x="184" y="214"/>
                  </a:lnTo>
                  <a:lnTo>
                    <a:pt x="202" y="222"/>
                  </a:lnTo>
                  <a:lnTo>
                    <a:pt x="216" y="233"/>
                  </a:lnTo>
                  <a:lnTo>
                    <a:pt x="225" y="247"/>
                  </a:lnTo>
                  <a:lnTo>
                    <a:pt x="228" y="263"/>
                  </a:lnTo>
                  <a:lnTo>
                    <a:pt x="226" y="275"/>
                  </a:lnTo>
                  <a:lnTo>
                    <a:pt x="222" y="288"/>
                  </a:lnTo>
                  <a:lnTo>
                    <a:pt x="216" y="298"/>
                  </a:lnTo>
                  <a:lnTo>
                    <a:pt x="205" y="309"/>
                  </a:lnTo>
                  <a:lnTo>
                    <a:pt x="188" y="319"/>
                  </a:lnTo>
                  <a:lnTo>
                    <a:pt x="169" y="326"/>
                  </a:lnTo>
                  <a:lnTo>
                    <a:pt x="145" y="330"/>
                  </a:lnTo>
                  <a:lnTo>
                    <a:pt x="115" y="331"/>
                  </a:lnTo>
                  <a:lnTo>
                    <a:pt x="84" y="330"/>
                  </a:lnTo>
                  <a:lnTo>
                    <a:pt x="58" y="324"/>
                  </a:lnTo>
                  <a:lnTo>
                    <a:pt x="39" y="317"/>
                  </a:lnTo>
                  <a:lnTo>
                    <a:pt x="23" y="308"/>
                  </a:lnTo>
                  <a:lnTo>
                    <a:pt x="12" y="294"/>
                  </a:lnTo>
                  <a:lnTo>
                    <a:pt x="5" y="279"/>
                  </a:lnTo>
                  <a:lnTo>
                    <a:pt x="1" y="263"/>
                  </a:lnTo>
                  <a:lnTo>
                    <a:pt x="0" y="244"/>
                  </a:lnTo>
                  <a:lnTo>
                    <a:pt x="35" y="244"/>
                  </a:lnTo>
                  <a:lnTo>
                    <a:pt x="36" y="259"/>
                  </a:lnTo>
                  <a:lnTo>
                    <a:pt x="39" y="271"/>
                  </a:lnTo>
                  <a:lnTo>
                    <a:pt x="46" y="282"/>
                  </a:lnTo>
                  <a:lnTo>
                    <a:pt x="55" y="290"/>
                  </a:lnTo>
                  <a:lnTo>
                    <a:pt x="70" y="297"/>
                  </a:lnTo>
                  <a:lnTo>
                    <a:pt x="89" y="301"/>
                  </a:lnTo>
                  <a:lnTo>
                    <a:pt x="115" y="302"/>
                  </a:lnTo>
                  <a:lnTo>
                    <a:pt x="139" y="301"/>
                  </a:lnTo>
                  <a:lnTo>
                    <a:pt x="158" y="298"/>
                  </a:lnTo>
                  <a:lnTo>
                    <a:pt x="172" y="293"/>
                  </a:lnTo>
                  <a:lnTo>
                    <a:pt x="182" y="288"/>
                  </a:lnTo>
                  <a:lnTo>
                    <a:pt x="187" y="281"/>
                  </a:lnTo>
                  <a:lnTo>
                    <a:pt x="190" y="273"/>
                  </a:lnTo>
                  <a:lnTo>
                    <a:pt x="191" y="264"/>
                  </a:lnTo>
                  <a:lnTo>
                    <a:pt x="188" y="254"/>
                  </a:lnTo>
                  <a:lnTo>
                    <a:pt x="179" y="244"/>
                  </a:lnTo>
                  <a:lnTo>
                    <a:pt x="165" y="237"/>
                  </a:lnTo>
                  <a:lnTo>
                    <a:pt x="149" y="233"/>
                  </a:lnTo>
                  <a:lnTo>
                    <a:pt x="108" y="225"/>
                  </a:lnTo>
                  <a:lnTo>
                    <a:pt x="87" y="222"/>
                  </a:lnTo>
                  <a:lnTo>
                    <a:pt x="66" y="220"/>
                  </a:lnTo>
                  <a:lnTo>
                    <a:pt x="46" y="216"/>
                  </a:lnTo>
                  <a:lnTo>
                    <a:pt x="29" y="209"/>
                  </a:lnTo>
                  <a:lnTo>
                    <a:pt x="16" y="202"/>
                  </a:lnTo>
                  <a:lnTo>
                    <a:pt x="6" y="191"/>
                  </a:lnTo>
                  <a:lnTo>
                    <a:pt x="4" y="179"/>
                  </a:lnTo>
                  <a:lnTo>
                    <a:pt x="6" y="167"/>
                  </a:lnTo>
                  <a:lnTo>
                    <a:pt x="13" y="158"/>
                  </a:lnTo>
                  <a:lnTo>
                    <a:pt x="25" y="152"/>
                  </a:lnTo>
                  <a:lnTo>
                    <a:pt x="40" y="146"/>
                  </a:lnTo>
                  <a:lnTo>
                    <a:pt x="25" y="134"/>
                  </a:lnTo>
                  <a:lnTo>
                    <a:pt x="15" y="118"/>
                  </a:lnTo>
                  <a:lnTo>
                    <a:pt x="9" y="100"/>
                  </a:lnTo>
                  <a:lnTo>
                    <a:pt x="8" y="82"/>
                  </a:lnTo>
                  <a:lnTo>
                    <a:pt x="9" y="65"/>
                  </a:lnTo>
                  <a:lnTo>
                    <a:pt x="12" y="50"/>
                  </a:lnTo>
                  <a:lnTo>
                    <a:pt x="19" y="35"/>
                  </a:lnTo>
                  <a:lnTo>
                    <a:pt x="29" y="23"/>
                  </a:lnTo>
                  <a:lnTo>
                    <a:pt x="43" y="13"/>
                  </a:lnTo>
                  <a:lnTo>
                    <a:pt x="62" y="6"/>
                  </a:lnTo>
                  <a:lnTo>
                    <a:pt x="87" y="1"/>
                  </a:lnTo>
                  <a:lnTo>
                    <a:pt x="116" y="0"/>
                  </a:lnTo>
                  <a:close/>
                </a:path>
              </a:pathLst>
            </a:custGeom>
            <a:grpFill/>
            <a:ln w="0">
              <a:noFill/>
              <a:prstDash val="solid"/>
              <a:round/>
              <a:headEnd/>
              <a:tailEnd/>
            </a:ln>
          </p:spPr>
          <p:txBody>
            <a:bodyPr/>
            <a:lstStyle/>
            <a:p>
              <a:pPr>
                <a:defRPr/>
              </a:pPr>
              <a:endParaRPr lang="en-US" dirty="0">
                <a:latin typeface="Arial" charset="0"/>
              </a:endParaRPr>
            </a:p>
          </p:txBody>
        </p:sp>
        <p:sp>
          <p:nvSpPr>
            <p:cNvPr id="144" name="Freeform 85"/>
            <p:cNvSpPr>
              <a:spLocks/>
            </p:cNvSpPr>
            <p:nvPr/>
          </p:nvSpPr>
          <p:spPr bwMode="auto">
            <a:xfrm>
              <a:off x="3807" y="2483"/>
              <a:ext cx="105" cy="162"/>
            </a:xfrm>
            <a:custGeom>
              <a:avLst/>
              <a:gdLst/>
              <a:ahLst/>
              <a:cxnLst>
                <a:cxn ang="0">
                  <a:pos x="37" y="0"/>
                </a:cxn>
                <a:cxn ang="0">
                  <a:pos x="38" y="149"/>
                </a:cxn>
                <a:cxn ang="0">
                  <a:pos x="46" y="180"/>
                </a:cxn>
                <a:cxn ang="0">
                  <a:pos x="67" y="201"/>
                </a:cxn>
                <a:cxn ang="0">
                  <a:pos x="106" y="207"/>
                </a:cxn>
                <a:cxn ang="0">
                  <a:pos x="147" y="201"/>
                </a:cxn>
                <a:cxn ang="0">
                  <a:pos x="170" y="180"/>
                </a:cxn>
                <a:cxn ang="0">
                  <a:pos x="178" y="148"/>
                </a:cxn>
                <a:cxn ang="0">
                  <a:pos x="179" y="0"/>
                </a:cxn>
                <a:cxn ang="0">
                  <a:pos x="213" y="233"/>
                </a:cxn>
                <a:cxn ang="0">
                  <a:pos x="205" y="277"/>
                </a:cxn>
                <a:cxn ang="0">
                  <a:pos x="189" y="302"/>
                </a:cxn>
                <a:cxn ang="0">
                  <a:pos x="156" y="319"/>
                </a:cxn>
                <a:cxn ang="0">
                  <a:pos x="106" y="326"/>
                </a:cxn>
                <a:cxn ang="0">
                  <a:pos x="54" y="320"/>
                </a:cxn>
                <a:cxn ang="0">
                  <a:pos x="22" y="302"/>
                </a:cxn>
                <a:cxn ang="0">
                  <a:pos x="5" y="278"/>
                </a:cxn>
                <a:cxn ang="0">
                  <a:pos x="0" y="245"/>
                </a:cxn>
                <a:cxn ang="0">
                  <a:pos x="35" y="258"/>
                </a:cxn>
                <a:cxn ang="0">
                  <a:pos x="43" y="279"/>
                </a:cxn>
                <a:cxn ang="0">
                  <a:pos x="65" y="293"/>
                </a:cxn>
                <a:cxn ang="0">
                  <a:pos x="106" y="298"/>
                </a:cxn>
                <a:cxn ang="0">
                  <a:pos x="148" y="292"/>
                </a:cxn>
                <a:cxn ang="0">
                  <a:pos x="170" y="274"/>
                </a:cxn>
                <a:cxn ang="0">
                  <a:pos x="178" y="249"/>
                </a:cxn>
                <a:cxn ang="0">
                  <a:pos x="179" y="197"/>
                </a:cxn>
                <a:cxn ang="0">
                  <a:pos x="160" y="221"/>
                </a:cxn>
                <a:cxn ang="0">
                  <a:pos x="124" y="235"/>
                </a:cxn>
                <a:cxn ang="0">
                  <a:pos x="71" y="235"/>
                </a:cxn>
                <a:cxn ang="0">
                  <a:pos x="33" y="220"/>
                </a:cxn>
                <a:cxn ang="0">
                  <a:pos x="12" y="191"/>
                </a:cxn>
                <a:cxn ang="0">
                  <a:pos x="4" y="150"/>
                </a:cxn>
                <a:cxn ang="0">
                  <a:pos x="3" y="0"/>
                </a:cxn>
              </a:cxnLst>
              <a:rect l="0" t="0" r="r" b="b"/>
              <a:pathLst>
                <a:path w="213" h="326">
                  <a:moveTo>
                    <a:pt x="3" y="0"/>
                  </a:moveTo>
                  <a:lnTo>
                    <a:pt x="37" y="0"/>
                  </a:lnTo>
                  <a:lnTo>
                    <a:pt x="37" y="129"/>
                  </a:lnTo>
                  <a:lnTo>
                    <a:pt x="38" y="149"/>
                  </a:lnTo>
                  <a:lnTo>
                    <a:pt x="41" y="167"/>
                  </a:lnTo>
                  <a:lnTo>
                    <a:pt x="46" y="180"/>
                  </a:lnTo>
                  <a:lnTo>
                    <a:pt x="54" y="192"/>
                  </a:lnTo>
                  <a:lnTo>
                    <a:pt x="67" y="201"/>
                  </a:lnTo>
                  <a:lnTo>
                    <a:pt x="84" y="206"/>
                  </a:lnTo>
                  <a:lnTo>
                    <a:pt x="106" y="207"/>
                  </a:lnTo>
                  <a:lnTo>
                    <a:pt x="129" y="206"/>
                  </a:lnTo>
                  <a:lnTo>
                    <a:pt x="147" y="201"/>
                  </a:lnTo>
                  <a:lnTo>
                    <a:pt x="160" y="192"/>
                  </a:lnTo>
                  <a:lnTo>
                    <a:pt x="170" y="180"/>
                  </a:lnTo>
                  <a:lnTo>
                    <a:pt x="175" y="165"/>
                  </a:lnTo>
                  <a:lnTo>
                    <a:pt x="178" y="148"/>
                  </a:lnTo>
                  <a:lnTo>
                    <a:pt x="179" y="127"/>
                  </a:lnTo>
                  <a:lnTo>
                    <a:pt x="179" y="0"/>
                  </a:lnTo>
                  <a:lnTo>
                    <a:pt x="213" y="0"/>
                  </a:lnTo>
                  <a:lnTo>
                    <a:pt x="213" y="233"/>
                  </a:lnTo>
                  <a:lnTo>
                    <a:pt x="210" y="263"/>
                  </a:lnTo>
                  <a:lnTo>
                    <a:pt x="205" y="277"/>
                  </a:lnTo>
                  <a:lnTo>
                    <a:pt x="198" y="290"/>
                  </a:lnTo>
                  <a:lnTo>
                    <a:pt x="189" y="302"/>
                  </a:lnTo>
                  <a:lnTo>
                    <a:pt x="174" y="312"/>
                  </a:lnTo>
                  <a:lnTo>
                    <a:pt x="156" y="319"/>
                  </a:lnTo>
                  <a:lnTo>
                    <a:pt x="133" y="324"/>
                  </a:lnTo>
                  <a:lnTo>
                    <a:pt x="106" y="326"/>
                  </a:lnTo>
                  <a:lnTo>
                    <a:pt x="77" y="324"/>
                  </a:lnTo>
                  <a:lnTo>
                    <a:pt x="54" y="320"/>
                  </a:lnTo>
                  <a:lnTo>
                    <a:pt x="37" y="312"/>
                  </a:lnTo>
                  <a:lnTo>
                    <a:pt x="22" y="302"/>
                  </a:lnTo>
                  <a:lnTo>
                    <a:pt x="12" y="292"/>
                  </a:lnTo>
                  <a:lnTo>
                    <a:pt x="5" y="278"/>
                  </a:lnTo>
                  <a:lnTo>
                    <a:pt x="1" y="262"/>
                  </a:lnTo>
                  <a:lnTo>
                    <a:pt x="0" y="245"/>
                  </a:lnTo>
                  <a:lnTo>
                    <a:pt x="34" y="245"/>
                  </a:lnTo>
                  <a:lnTo>
                    <a:pt x="35" y="258"/>
                  </a:lnTo>
                  <a:lnTo>
                    <a:pt x="38" y="269"/>
                  </a:lnTo>
                  <a:lnTo>
                    <a:pt x="43" y="279"/>
                  </a:lnTo>
                  <a:lnTo>
                    <a:pt x="53" y="288"/>
                  </a:lnTo>
                  <a:lnTo>
                    <a:pt x="65" y="293"/>
                  </a:lnTo>
                  <a:lnTo>
                    <a:pt x="83" y="297"/>
                  </a:lnTo>
                  <a:lnTo>
                    <a:pt x="106" y="298"/>
                  </a:lnTo>
                  <a:lnTo>
                    <a:pt x="129" y="297"/>
                  </a:lnTo>
                  <a:lnTo>
                    <a:pt x="148" y="292"/>
                  </a:lnTo>
                  <a:lnTo>
                    <a:pt x="162" y="283"/>
                  </a:lnTo>
                  <a:lnTo>
                    <a:pt x="170" y="274"/>
                  </a:lnTo>
                  <a:lnTo>
                    <a:pt x="175" y="263"/>
                  </a:lnTo>
                  <a:lnTo>
                    <a:pt x="178" y="249"/>
                  </a:lnTo>
                  <a:lnTo>
                    <a:pt x="179" y="236"/>
                  </a:lnTo>
                  <a:lnTo>
                    <a:pt x="179" y="197"/>
                  </a:lnTo>
                  <a:lnTo>
                    <a:pt x="171" y="210"/>
                  </a:lnTo>
                  <a:lnTo>
                    <a:pt x="160" y="221"/>
                  </a:lnTo>
                  <a:lnTo>
                    <a:pt x="144" y="229"/>
                  </a:lnTo>
                  <a:lnTo>
                    <a:pt x="124" y="235"/>
                  </a:lnTo>
                  <a:lnTo>
                    <a:pt x="98" y="236"/>
                  </a:lnTo>
                  <a:lnTo>
                    <a:pt x="71" y="235"/>
                  </a:lnTo>
                  <a:lnTo>
                    <a:pt x="50" y="228"/>
                  </a:lnTo>
                  <a:lnTo>
                    <a:pt x="33" y="220"/>
                  </a:lnTo>
                  <a:lnTo>
                    <a:pt x="20" y="206"/>
                  </a:lnTo>
                  <a:lnTo>
                    <a:pt x="12" y="191"/>
                  </a:lnTo>
                  <a:lnTo>
                    <a:pt x="7" y="172"/>
                  </a:lnTo>
                  <a:lnTo>
                    <a:pt x="4" y="150"/>
                  </a:lnTo>
                  <a:lnTo>
                    <a:pt x="3" y="126"/>
                  </a:lnTo>
                  <a:lnTo>
                    <a:pt x="3" y="0"/>
                  </a:lnTo>
                  <a:close/>
                </a:path>
              </a:pathLst>
            </a:custGeom>
            <a:grpFill/>
            <a:ln w="0">
              <a:noFill/>
              <a:prstDash val="solid"/>
              <a:round/>
              <a:headEnd/>
              <a:tailEnd/>
            </a:ln>
          </p:spPr>
          <p:txBody>
            <a:bodyPr/>
            <a:lstStyle/>
            <a:p>
              <a:pPr>
                <a:defRPr/>
              </a:pPr>
              <a:endParaRPr lang="en-US" dirty="0">
                <a:latin typeface="Arial" charset="0"/>
              </a:endParaRPr>
            </a:p>
          </p:txBody>
        </p:sp>
        <p:sp>
          <p:nvSpPr>
            <p:cNvPr id="145" name="Freeform 86"/>
            <p:cNvSpPr>
              <a:spLocks noEditPoints="1"/>
            </p:cNvSpPr>
            <p:nvPr/>
          </p:nvSpPr>
          <p:spPr bwMode="auto">
            <a:xfrm>
              <a:off x="1760" y="1676"/>
              <a:ext cx="2152" cy="645"/>
            </a:xfrm>
            <a:custGeom>
              <a:avLst/>
              <a:gdLst/>
              <a:ahLst/>
              <a:cxnLst>
                <a:cxn ang="0">
                  <a:pos x="2007" y="18"/>
                </a:cxn>
                <a:cxn ang="0">
                  <a:pos x="3057" y="18"/>
                </a:cxn>
                <a:cxn ang="0">
                  <a:pos x="1756" y="1277"/>
                </a:cxn>
                <a:cxn ang="0">
                  <a:pos x="630" y="6"/>
                </a:cxn>
                <a:cxn ang="0">
                  <a:pos x="857" y="54"/>
                </a:cxn>
                <a:cxn ang="0">
                  <a:pos x="1004" y="163"/>
                </a:cxn>
                <a:cxn ang="0">
                  <a:pos x="1081" y="319"/>
                </a:cxn>
                <a:cxn ang="0">
                  <a:pos x="915" y="374"/>
                </a:cxn>
                <a:cxn ang="0">
                  <a:pos x="847" y="245"/>
                </a:cxn>
                <a:cxn ang="0">
                  <a:pos x="710" y="167"/>
                </a:cxn>
                <a:cxn ang="0">
                  <a:pos x="496" y="151"/>
                </a:cxn>
                <a:cxn ang="0">
                  <a:pos x="323" y="188"/>
                </a:cxn>
                <a:cxn ang="0">
                  <a:pos x="232" y="262"/>
                </a:cxn>
                <a:cxn ang="0">
                  <a:pos x="208" y="361"/>
                </a:cxn>
                <a:cxn ang="0">
                  <a:pos x="254" y="454"/>
                </a:cxn>
                <a:cxn ang="0">
                  <a:pos x="372" y="512"/>
                </a:cxn>
                <a:cxn ang="0">
                  <a:pos x="534" y="554"/>
                </a:cxn>
                <a:cxn ang="0">
                  <a:pos x="762" y="605"/>
                </a:cxn>
                <a:cxn ang="0">
                  <a:pos x="930" y="662"/>
                </a:cxn>
                <a:cxn ang="0">
                  <a:pos x="1061" y="753"/>
                </a:cxn>
                <a:cxn ang="0">
                  <a:pos x="1126" y="890"/>
                </a:cxn>
                <a:cxn ang="0">
                  <a:pos x="1112" y="1033"/>
                </a:cxn>
                <a:cxn ang="0">
                  <a:pos x="1035" y="1153"/>
                </a:cxn>
                <a:cxn ang="0">
                  <a:pos x="888" y="1244"/>
                </a:cxn>
                <a:cxn ang="0">
                  <a:pos x="663" y="1289"/>
                </a:cxn>
                <a:cxn ang="0">
                  <a:pos x="371" y="1272"/>
                </a:cxn>
                <a:cxn ang="0">
                  <a:pos x="156" y="1183"/>
                </a:cxn>
                <a:cxn ang="0">
                  <a:pos x="34" y="1024"/>
                </a:cxn>
                <a:cxn ang="0">
                  <a:pos x="182" y="861"/>
                </a:cxn>
                <a:cxn ang="0">
                  <a:pos x="236" y="1015"/>
                </a:cxn>
                <a:cxn ang="0">
                  <a:pos x="369" y="1110"/>
                </a:cxn>
                <a:cxn ang="0">
                  <a:pos x="589" y="1143"/>
                </a:cxn>
                <a:cxn ang="0">
                  <a:pos x="788" y="1117"/>
                </a:cxn>
                <a:cxn ang="0">
                  <a:pos x="902" y="1050"/>
                </a:cxn>
                <a:cxn ang="0">
                  <a:pos x="945" y="965"/>
                </a:cxn>
                <a:cxn ang="0">
                  <a:pos x="925" y="860"/>
                </a:cxn>
                <a:cxn ang="0">
                  <a:pos x="826" y="785"/>
                </a:cxn>
                <a:cxn ang="0">
                  <a:pos x="674" y="739"/>
                </a:cxn>
                <a:cxn ang="0">
                  <a:pos x="354" y="670"/>
                </a:cxn>
                <a:cxn ang="0">
                  <a:pos x="190" y="611"/>
                </a:cxn>
                <a:cxn ang="0">
                  <a:pos x="71" y="516"/>
                </a:cxn>
                <a:cxn ang="0">
                  <a:pos x="23" y="371"/>
                </a:cxn>
                <a:cxn ang="0">
                  <a:pos x="56" y="213"/>
                </a:cxn>
                <a:cxn ang="0">
                  <a:pos x="164" y="94"/>
                </a:cxn>
                <a:cxn ang="0">
                  <a:pos x="356" y="21"/>
                </a:cxn>
                <a:cxn ang="0">
                  <a:pos x="3798" y="0"/>
                </a:cxn>
                <a:cxn ang="0">
                  <a:pos x="4033" y="34"/>
                </a:cxn>
                <a:cxn ang="0">
                  <a:pos x="4185" y="132"/>
                </a:cxn>
                <a:cxn ang="0">
                  <a:pos x="4270" y="284"/>
                </a:cxn>
                <a:cxn ang="0">
                  <a:pos x="4302" y="485"/>
                </a:cxn>
                <a:cxn ang="0">
                  <a:pos x="4121" y="1277"/>
                </a:cxn>
                <a:cxn ang="0">
                  <a:pos x="4108" y="404"/>
                </a:cxn>
                <a:cxn ang="0">
                  <a:pos x="4055" y="269"/>
                </a:cxn>
                <a:cxn ang="0">
                  <a:pos x="3942" y="185"/>
                </a:cxn>
                <a:cxn ang="0">
                  <a:pos x="3748" y="156"/>
                </a:cxn>
                <a:cxn ang="0">
                  <a:pos x="3542" y="189"/>
                </a:cxn>
                <a:cxn ang="0">
                  <a:pos x="3421" y="284"/>
                </a:cxn>
                <a:cxn ang="0">
                  <a:pos x="3366" y="435"/>
                </a:cxn>
                <a:cxn ang="0">
                  <a:pos x="3357" y="1277"/>
                </a:cxn>
                <a:cxn ang="0">
                  <a:pos x="3313" y="242"/>
                </a:cxn>
                <a:cxn ang="0">
                  <a:pos x="3385" y="131"/>
                </a:cxn>
                <a:cxn ang="0">
                  <a:pos x="3520" y="45"/>
                </a:cxn>
                <a:cxn ang="0">
                  <a:pos x="3732" y="2"/>
                </a:cxn>
              </a:cxnLst>
              <a:rect l="0" t="0" r="r" b="b"/>
              <a:pathLst>
                <a:path w="4306" h="1292">
                  <a:moveTo>
                    <a:pt x="1162" y="18"/>
                  </a:moveTo>
                  <a:lnTo>
                    <a:pt x="1365" y="18"/>
                  </a:lnTo>
                  <a:lnTo>
                    <a:pt x="1664" y="1072"/>
                  </a:lnTo>
                  <a:lnTo>
                    <a:pt x="2007" y="18"/>
                  </a:lnTo>
                  <a:lnTo>
                    <a:pt x="2188" y="18"/>
                  </a:lnTo>
                  <a:lnTo>
                    <a:pt x="2539" y="1077"/>
                  </a:lnTo>
                  <a:lnTo>
                    <a:pt x="2859" y="18"/>
                  </a:lnTo>
                  <a:lnTo>
                    <a:pt x="3057" y="18"/>
                  </a:lnTo>
                  <a:lnTo>
                    <a:pt x="2654" y="1277"/>
                  </a:lnTo>
                  <a:lnTo>
                    <a:pt x="2442" y="1277"/>
                  </a:lnTo>
                  <a:lnTo>
                    <a:pt x="2095" y="232"/>
                  </a:lnTo>
                  <a:lnTo>
                    <a:pt x="1756" y="1277"/>
                  </a:lnTo>
                  <a:lnTo>
                    <a:pt x="1558" y="1277"/>
                  </a:lnTo>
                  <a:lnTo>
                    <a:pt x="1162" y="18"/>
                  </a:lnTo>
                  <a:close/>
                  <a:moveTo>
                    <a:pt x="559" y="3"/>
                  </a:moveTo>
                  <a:lnTo>
                    <a:pt x="630" y="6"/>
                  </a:lnTo>
                  <a:lnTo>
                    <a:pt x="694" y="11"/>
                  </a:lnTo>
                  <a:lnTo>
                    <a:pt x="754" y="22"/>
                  </a:lnTo>
                  <a:lnTo>
                    <a:pt x="808" y="37"/>
                  </a:lnTo>
                  <a:lnTo>
                    <a:pt x="857" y="54"/>
                  </a:lnTo>
                  <a:lnTo>
                    <a:pt x="900" y="76"/>
                  </a:lnTo>
                  <a:lnTo>
                    <a:pt x="940" y="102"/>
                  </a:lnTo>
                  <a:lnTo>
                    <a:pt x="974" y="131"/>
                  </a:lnTo>
                  <a:lnTo>
                    <a:pt x="1004" y="163"/>
                  </a:lnTo>
                  <a:lnTo>
                    <a:pt x="1029" y="198"/>
                  </a:lnTo>
                  <a:lnTo>
                    <a:pt x="1050" y="237"/>
                  </a:lnTo>
                  <a:lnTo>
                    <a:pt x="1067" y="276"/>
                  </a:lnTo>
                  <a:lnTo>
                    <a:pt x="1081" y="319"/>
                  </a:lnTo>
                  <a:lnTo>
                    <a:pt x="1090" y="366"/>
                  </a:lnTo>
                  <a:lnTo>
                    <a:pt x="1096" y="413"/>
                  </a:lnTo>
                  <a:lnTo>
                    <a:pt x="922" y="413"/>
                  </a:lnTo>
                  <a:lnTo>
                    <a:pt x="915" y="374"/>
                  </a:lnTo>
                  <a:lnTo>
                    <a:pt x="903" y="337"/>
                  </a:lnTo>
                  <a:lnTo>
                    <a:pt x="889" y="303"/>
                  </a:lnTo>
                  <a:lnTo>
                    <a:pt x="870" y="272"/>
                  </a:lnTo>
                  <a:lnTo>
                    <a:pt x="847" y="245"/>
                  </a:lnTo>
                  <a:lnTo>
                    <a:pt x="820" y="220"/>
                  </a:lnTo>
                  <a:lnTo>
                    <a:pt x="789" y="200"/>
                  </a:lnTo>
                  <a:lnTo>
                    <a:pt x="752" y="182"/>
                  </a:lnTo>
                  <a:lnTo>
                    <a:pt x="710" y="167"/>
                  </a:lnTo>
                  <a:lnTo>
                    <a:pt x="663" y="158"/>
                  </a:lnTo>
                  <a:lnTo>
                    <a:pt x="611" y="152"/>
                  </a:lnTo>
                  <a:lnTo>
                    <a:pt x="553" y="150"/>
                  </a:lnTo>
                  <a:lnTo>
                    <a:pt x="496" y="151"/>
                  </a:lnTo>
                  <a:lnTo>
                    <a:pt x="444" y="156"/>
                  </a:lnTo>
                  <a:lnTo>
                    <a:pt x="398" y="165"/>
                  </a:lnTo>
                  <a:lnTo>
                    <a:pt x="357" y="174"/>
                  </a:lnTo>
                  <a:lnTo>
                    <a:pt x="323" y="188"/>
                  </a:lnTo>
                  <a:lnTo>
                    <a:pt x="293" y="203"/>
                  </a:lnTo>
                  <a:lnTo>
                    <a:pt x="268" y="220"/>
                  </a:lnTo>
                  <a:lnTo>
                    <a:pt x="249" y="241"/>
                  </a:lnTo>
                  <a:lnTo>
                    <a:pt x="232" y="262"/>
                  </a:lnTo>
                  <a:lnTo>
                    <a:pt x="220" y="285"/>
                  </a:lnTo>
                  <a:lnTo>
                    <a:pt x="213" y="310"/>
                  </a:lnTo>
                  <a:lnTo>
                    <a:pt x="209" y="334"/>
                  </a:lnTo>
                  <a:lnTo>
                    <a:pt x="208" y="361"/>
                  </a:lnTo>
                  <a:lnTo>
                    <a:pt x="212" y="389"/>
                  </a:lnTo>
                  <a:lnTo>
                    <a:pt x="220" y="413"/>
                  </a:lnTo>
                  <a:lnTo>
                    <a:pt x="235" y="435"/>
                  </a:lnTo>
                  <a:lnTo>
                    <a:pt x="254" y="454"/>
                  </a:lnTo>
                  <a:lnTo>
                    <a:pt x="278" y="470"/>
                  </a:lnTo>
                  <a:lnTo>
                    <a:pt x="306" y="486"/>
                  </a:lnTo>
                  <a:lnTo>
                    <a:pt x="337" y="500"/>
                  </a:lnTo>
                  <a:lnTo>
                    <a:pt x="372" y="512"/>
                  </a:lnTo>
                  <a:lnTo>
                    <a:pt x="409" y="524"/>
                  </a:lnTo>
                  <a:lnTo>
                    <a:pt x="449" y="534"/>
                  </a:lnTo>
                  <a:lnTo>
                    <a:pt x="490" y="545"/>
                  </a:lnTo>
                  <a:lnTo>
                    <a:pt x="534" y="554"/>
                  </a:lnTo>
                  <a:lnTo>
                    <a:pt x="579" y="564"/>
                  </a:lnTo>
                  <a:lnTo>
                    <a:pt x="625" y="573"/>
                  </a:lnTo>
                  <a:lnTo>
                    <a:pt x="669" y="583"/>
                  </a:lnTo>
                  <a:lnTo>
                    <a:pt x="762" y="605"/>
                  </a:lnTo>
                  <a:lnTo>
                    <a:pt x="805" y="617"/>
                  </a:lnTo>
                  <a:lnTo>
                    <a:pt x="849" y="630"/>
                  </a:lnTo>
                  <a:lnTo>
                    <a:pt x="891" y="645"/>
                  </a:lnTo>
                  <a:lnTo>
                    <a:pt x="930" y="662"/>
                  </a:lnTo>
                  <a:lnTo>
                    <a:pt x="968" y="681"/>
                  </a:lnTo>
                  <a:lnTo>
                    <a:pt x="1002" y="702"/>
                  </a:lnTo>
                  <a:lnTo>
                    <a:pt x="1033" y="726"/>
                  </a:lnTo>
                  <a:lnTo>
                    <a:pt x="1061" y="753"/>
                  </a:lnTo>
                  <a:lnTo>
                    <a:pt x="1084" y="781"/>
                  </a:lnTo>
                  <a:lnTo>
                    <a:pt x="1103" y="814"/>
                  </a:lnTo>
                  <a:lnTo>
                    <a:pt x="1116" y="850"/>
                  </a:lnTo>
                  <a:lnTo>
                    <a:pt x="1126" y="890"/>
                  </a:lnTo>
                  <a:lnTo>
                    <a:pt x="1128" y="933"/>
                  </a:lnTo>
                  <a:lnTo>
                    <a:pt x="1127" y="966"/>
                  </a:lnTo>
                  <a:lnTo>
                    <a:pt x="1122" y="1000"/>
                  </a:lnTo>
                  <a:lnTo>
                    <a:pt x="1112" y="1033"/>
                  </a:lnTo>
                  <a:lnTo>
                    <a:pt x="1099" y="1065"/>
                  </a:lnTo>
                  <a:lnTo>
                    <a:pt x="1082" y="1095"/>
                  </a:lnTo>
                  <a:lnTo>
                    <a:pt x="1061" y="1125"/>
                  </a:lnTo>
                  <a:lnTo>
                    <a:pt x="1035" y="1153"/>
                  </a:lnTo>
                  <a:lnTo>
                    <a:pt x="1005" y="1179"/>
                  </a:lnTo>
                  <a:lnTo>
                    <a:pt x="971" y="1204"/>
                  </a:lnTo>
                  <a:lnTo>
                    <a:pt x="932" y="1225"/>
                  </a:lnTo>
                  <a:lnTo>
                    <a:pt x="888" y="1244"/>
                  </a:lnTo>
                  <a:lnTo>
                    <a:pt x="839" y="1261"/>
                  </a:lnTo>
                  <a:lnTo>
                    <a:pt x="786" y="1274"/>
                  </a:lnTo>
                  <a:lnTo>
                    <a:pt x="727" y="1284"/>
                  </a:lnTo>
                  <a:lnTo>
                    <a:pt x="663" y="1289"/>
                  </a:lnTo>
                  <a:lnTo>
                    <a:pt x="593" y="1292"/>
                  </a:lnTo>
                  <a:lnTo>
                    <a:pt x="513" y="1289"/>
                  </a:lnTo>
                  <a:lnTo>
                    <a:pt x="439" y="1282"/>
                  </a:lnTo>
                  <a:lnTo>
                    <a:pt x="371" y="1272"/>
                  </a:lnTo>
                  <a:lnTo>
                    <a:pt x="308" y="1257"/>
                  </a:lnTo>
                  <a:lnTo>
                    <a:pt x="251" y="1236"/>
                  </a:lnTo>
                  <a:lnTo>
                    <a:pt x="201" y="1212"/>
                  </a:lnTo>
                  <a:lnTo>
                    <a:pt x="156" y="1183"/>
                  </a:lnTo>
                  <a:lnTo>
                    <a:pt x="117" y="1151"/>
                  </a:lnTo>
                  <a:lnTo>
                    <a:pt x="84" y="1113"/>
                  </a:lnTo>
                  <a:lnTo>
                    <a:pt x="56" y="1071"/>
                  </a:lnTo>
                  <a:lnTo>
                    <a:pt x="34" y="1024"/>
                  </a:lnTo>
                  <a:lnTo>
                    <a:pt x="18" y="974"/>
                  </a:lnTo>
                  <a:lnTo>
                    <a:pt x="5" y="920"/>
                  </a:lnTo>
                  <a:lnTo>
                    <a:pt x="0" y="861"/>
                  </a:lnTo>
                  <a:lnTo>
                    <a:pt x="182" y="861"/>
                  </a:lnTo>
                  <a:lnTo>
                    <a:pt x="189" y="905"/>
                  </a:lnTo>
                  <a:lnTo>
                    <a:pt x="200" y="946"/>
                  </a:lnTo>
                  <a:lnTo>
                    <a:pt x="216" y="981"/>
                  </a:lnTo>
                  <a:lnTo>
                    <a:pt x="236" y="1015"/>
                  </a:lnTo>
                  <a:lnTo>
                    <a:pt x="262" y="1043"/>
                  </a:lnTo>
                  <a:lnTo>
                    <a:pt x="293" y="1069"/>
                  </a:lnTo>
                  <a:lnTo>
                    <a:pt x="329" y="1092"/>
                  </a:lnTo>
                  <a:lnTo>
                    <a:pt x="369" y="1110"/>
                  </a:lnTo>
                  <a:lnTo>
                    <a:pt x="417" y="1124"/>
                  </a:lnTo>
                  <a:lnTo>
                    <a:pt x="469" y="1134"/>
                  </a:lnTo>
                  <a:lnTo>
                    <a:pt x="526" y="1140"/>
                  </a:lnTo>
                  <a:lnTo>
                    <a:pt x="589" y="1143"/>
                  </a:lnTo>
                  <a:lnTo>
                    <a:pt x="648" y="1141"/>
                  </a:lnTo>
                  <a:lnTo>
                    <a:pt x="699" y="1136"/>
                  </a:lnTo>
                  <a:lnTo>
                    <a:pt x="747" y="1128"/>
                  </a:lnTo>
                  <a:lnTo>
                    <a:pt x="788" y="1117"/>
                  </a:lnTo>
                  <a:lnTo>
                    <a:pt x="823" y="1103"/>
                  </a:lnTo>
                  <a:lnTo>
                    <a:pt x="854" y="1087"/>
                  </a:lnTo>
                  <a:lnTo>
                    <a:pt x="880" y="1069"/>
                  </a:lnTo>
                  <a:lnTo>
                    <a:pt x="902" y="1050"/>
                  </a:lnTo>
                  <a:lnTo>
                    <a:pt x="918" y="1030"/>
                  </a:lnTo>
                  <a:lnTo>
                    <a:pt x="932" y="1009"/>
                  </a:lnTo>
                  <a:lnTo>
                    <a:pt x="940" y="986"/>
                  </a:lnTo>
                  <a:lnTo>
                    <a:pt x="945" y="965"/>
                  </a:lnTo>
                  <a:lnTo>
                    <a:pt x="948" y="943"/>
                  </a:lnTo>
                  <a:lnTo>
                    <a:pt x="947" y="912"/>
                  </a:lnTo>
                  <a:lnTo>
                    <a:pt x="938" y="884"/>
                  </a:lnTo>
                  <a:lnTo>
                    <a:pt x="925" y="860"/>
                  </a:lnTo>
                  <a:lnTo>
                    <a:pt x="907" y="838"/>
                  </a:lnTo>
                  <a:lnTo>
                    <a:pt x="884" y="818"/>
                  </a:lnTo>
                  <a:lnTo>
                    <a:pt x="857" y="802"/>
                  </a:lnTo>
                  <a:lnTo>
                    <a:pt x="826" y="785"/>
                  </a:lnTo>
                  <a:lnTo>
                    <a:pt x="792" y="772"/>
                  </a:lnTo>
                  <a:lnTo>
                    <a:pt x="755" y="759"/>
                  </a:lnTo>
                  <a:lnTo>
                    <a:pt x="716" y="749"/>
                  </a:lnTo>
                  <a:lnTo>
                    <a:pt x="674" y="739"/>
                  </a:lnTo>
                  <a:lnTo>
                    <a:pt x="630" y="728"/>
                  </a:lnTo>
                  <a:lnTo>
                    <a:pt x="585" y="720"/>
                  </a:lnTo>
                  <a:lnTo>
                    <a:pt x="447" y="692"/>
                  </a:lnTo>
                  <a:lnTo>
                    <a:pt x="354" y="670"/>
                  </a:lnTo>
                  <a:lnTo>
                    <a:pt x="311" y="658"/>
                  </a:lnTo>
                  <a:lnTo>
                    <a:pt x="269" y="644"/>
                  </a:lnTo>
                  <a:lnTo>
                    <a:pt x="228" y="629"/>
                  </a:lnTo>
                  <a:lnTo>
                    <a:pt x="190" y="611"/>
                  </a:lnTo>
                  <a:lnTo>
                    <a:pt x="155" y="591"/>
                  </a:lnTo>
                  <a:lnTo>
                    <a:pt x="124" y="569"/>
                  </a:lnTo>
                  <a:lnTo>
                    <a:pt x="95" y="545"/>
                  </a:lnTo>
                  <a:lnTo>
                    <a:pt x="71" y="516"/>
                  </a:lnTo>
                  <a:lnTo>
                    <a:pt x="52" y="486"/>
                  </a:lnTo>
                  <a:lnTo>
                    <a:pt x="37" y="451"/>
                  </a:lnTo>
                  <a:lnTo>
                    <a:pt x="27" y="413"/>
                  </a:lnTo>
                  <a:lnTo>
                    <a:pt x="23" y="371"/>
                  </a:lnTo>
                  <a:lnTo>
                    <a:pt x="24" y="329"/>
                  </a:lnTo>
                  <a:lnTo>
                    <a:pt x="31" y="288"/>
                  </a:lnTo>
                  <a:lnTo>
                    <a:pt x="41" y="250"/>
                  </a:lnTo>
                  <a:lnTo>
                    <a:pt x="56" y="213"/>
                  </a:lnTo>
                  <a:lnTo>
                    <a:pt x="76" y="181"/>
                  </a:lnTo>
                  <a:lnTo>
                    <a:pt x="100" y="148"/>
                  </a:lnTo>
                  <a:lnTo>
                    <a:pt x="130" y="120"/>
                  </a:lnTo>
                  <a:lnTo>
                    <a:pt x="164" y="94"/>
                  </a:lnTo>
                  <a:lnTo>
                    <a:pt x="205" y="71"/>
                  </a:lnTo>
                  <a:lnTo>
                    <a:pt x="250" y="50"/>
                  </a:lnTo>
                  <a:lnTo>
                    <a:pt x="300" y="34"/>
                  </a:lnTo>
                  <a:lnTo>
                    <a:pt x="356" y="21"/>
                  </a:lnTo>
                  <a:lnTo>
                    <a:pt x="418" y="11"/>
                  </a:lnTo>
                  <a:lnTo>
                    <a:pt x="486" y="4"/>
                  </a:lnTo>
                  <a:lnTo>
                    <a:pt x="559" y="3"/>
                  </a:lnTo>
                  <a:close/>
                  <a:moveTo>
                    <a:pt x="3798" y="0"/>
                  </a:moveTo>
                  <a:lnTo>
                    <a:pt x="3866" y="3"/>
                  </a:lnTo>
                  <a:lnTo>
                    <a:pt x="3927" y="8"/>
                  </a:lnTo>
                  <a:lnTo>
                    <a:pt x="3983" y="19"/>
                  </a:lnTo>
                  <a:lnTo>
                    <a:pt x="4033" y="34"/>
                  </a:lnTo>
                  <a:lnTo>
                    <a:pt x="4079" y="53"/>
                  </a:lnTo>
                  <a:lnTo>
                    <a:pt x="4119" y="75"/>
                  </a:lnTo>
                  <a:lnTo>
                    <a:pt x="4154" y="102"/>
                  </a:lnTo>
                  <a:lnTo>
                    <a:pt x="4185" y="132"/>
                  </a:lnTo>
                  <a:lnTo>
                    <a:pt x="4211" y="165"/>
                  </a:lnTo>
                  <a:lnTo>
                    <a:pt x="4234" y="201"/>
                  </a:lnTo>
                  <a:lnTo>
                    <a:pt x="4253" y="242"/>
                  </a:lnTo>
                  <a:lnTo>
                    <a:pt x="4270" y="284"/>
                  </a:lnTo>
                  <a:lnTo>
                    <a:pt x="4282" y="330"/>
                  </a:lnTo>
                  <a:lnTo>
                    <a:pt x="4291" y="379"/>
                  </a:lnTo>
                  <a:lnTo>
                    <a:pt x="4298" y="431"/>
                  </a:lnTo>
                  <a:lnTo>
                    <a:pt x="4302" y="485"/>
                  </a:lnTo>
                  <a:lnTo>
                    <a:pt x="4305" y="542"/>
                  </a:lnTo>
                  <a:lnTo>
                    <a:pt x="4306" y="601"/>
                  </a:lnTo>
                  <a:lnTo>
                    <a:pt x="4306" y="1277"/>
                  </a:lnTo>
                  <a:lnTo>
                    <a:pt x="4121" y="1277"/>
                  </a:lnTo>
                  <a:lnTo>
                    <a:pt x="4121" y="535"/>
                  </a:lnTo>
                  <a:lnTo>
                    <a:pt x="4119" y="489"/>
                  </a:lnTo>
                  <a:lnTo>
                    <a:pt x="4115" y="444"/>
                  </a:lnTo>
                  <a:lnTo>
                    <a:pt x="4108" y="404"/>
                  </a:lnTo>
                  <a:lnTo>
                    <a:pt x="4100" y="366"/>
                  </a:lnTo>
                  <a:lnTo>
                    <a:pt x="4088" y="330"/>
                  </a:lnTo>
                  <a:lnTo>
                    <a:pt x="4074" y="299"/>
                  </a:lnTo>
                  <a:lnTo>
                    <a:pt x="4055" y="269"/>
                  </a:lnTo>
                  <a:lnTo>
                    <a:pt x="4033" y="243"/>
                  </a:lnTo>
                  <a:lnTo>
                    <a:pt x="4007" y="220"/>
                  </a:lnTo>
                  <a:lnTo>
                    <a:pt x="3978" y="201"/>
                  </a:lnTo>
                  <a:lnTo>
                    <a:pt x="3942" y="185"/>
                  </a:lnTo>
                  <a:lnTo>
                    <a:pt x="3901" y="173"/>
                  </a:lnTo>
                  <a:lnTo>
                    <a:pt x="3857" y="163"/>
                  </a:lnTo>
                  <a:lnTo>
                    <a:pt x="3805" y="158"/>
                  </a:lnTo>
                  <a:lnTo>
                    <a:pt x="3748" y="156"/>
                  </a:lnTo>
                  <a:lnTo>
                    <a:pt x="3687" y="159"/>
                  </a:lnTo>
                  <a:lnTo>
                    <a:pt x="3633" y="165"/>
                  </a:lnTo>
                  <a:lnTo>
                    <a:pt x="3584" y="175"/>
                  </a:lnTo>
                  <a:lnTo>
                    <a:pt x="3542" y="189"/>
                  </a:lnTo>
                  <a:lnTo>
                    <a:pt x="3504" y="207"/>
                  </a:lnTo>
                  <a:lnTo>
                    <a:pt x="3472" y="228"/>
                  </a:lnTo>
                  <a:lnTo>
                    <a:pt x="3444" y="254"/>
                  </a:lnTo>
                  <a:lnTo>
                    <a:pt x="3421" y="284"/>
                  </a:lnTo>
                  <a:lnTo>
                    <a:pt x="3402" y="317"/>
                  </a:lnTo>
                  <a:lnTo>
                    <a:pt x="3387" y="352"/>
                  </a:lnTo>
                  <a:lnTo>
                    <a:pt x="3376" y="393"/>
                  </a:lnTo>
                  <a:lnTo>
                    <a:pt x="3366" y="435"/>
                  </a:lnTo>
                  <a:lnTo>
                    <a:pt x="3361" y="482"/>
                  </a:lnTo>
                  <a:lnTo>
                    <a:pt x="3358" y="531"/>
                  </a:lnTo>
                  <a:lnTo>
                    <a:pt x="3357" y="584"/>
                  </a:lnTo>
                  <a:lnTo>
                    <a:pt x="3357" y="1277"/>
                  </a:lnTo>
                  <a:lnTo>
                    <a:pt x="3174" y="1277"/>
                  </a:lnTo>
                  <a:lnTo>
                    <a:pt x="3174" y="18"/>
                  </a:lnTo>
                  <a:lnTo>
                    <a:pt x="3259" y="18"/>
                  </a:lnTo>
                  <a:lnTo>
                    <a:pt x="3313" y="242"/>
                  </a:lnTo>
                  <a:lnTo>
                    <a:pt x="3326" y="212"/>
                  </a:lnTo>
                  <a:lnTo>
                    <a:pt x="3342" y="184"/>
                  </a:lnTo>
                  <a:lnTo>
                    <a:pt x="3362" y="156"/>
                  </a:lnTo>
                  <a:lnTo>
                    <a:pt x="3385" y="131"/>
                  </a:lnTo>
                  <a:lnTo>
                    <a:pt x="3413" y="106"/>
                  </a:lnTo>
                  <a:lnTo>
                    <a:pt x="3444" y="83"/>
                  </a:lnTo>
                  <a:lnTo>
                    <a:pt x="3481" y="63"/>
                  </a:lnTo>
                  <a:lnTo>
                    <a:pt x="3520" y="45"/>
                  </a:lnTo>
                  <a:lnTo>
                    <a:pt x="3566" y="30"/>
                  </a:lnTo>
                  <a:lnTo>
                    <a:pt x="3616" y="16"/>
                  </a:lnTo>
                  <a:lnTo>
                    <a:pt x="3671" y="8"/>
                  </a:lnTo>
                  <a:lnTo>
                    <a:pt x="3732" y="2"/>
                  </a:lnTo>
                  <a:lnTo>
                    <a:pt x="3798" y="0"/>
                  </a:lnTo>
                  <a:close/>
                </a:path>
              </a:pathLst>
            </a:custGeom>
            <a:grpFill/>
            <a:ln w="0">
              <a:noFill/>
              <a:prstDash val="solid"/>
              <a:round/>
              <a:headEnd/>
              <a:tailEnd/>
            </a:ln>
          </p:spPr>
          <p:txBody>
            <a:bodyPr/>
            <a:lstStyle/>
            <a:p>
              <a:pPr>
                <a:defRPr/>
              </a:pPr>
              <a:endParaRPr lang="en-US" dirty="0">
                <a:latin typeface="Arial" charset="0"/>
              </a:endParaRPr>
            </a:p>
          </p:txBody>
        </p:sp>
        <p:sp>
          <p:nvSpPr>
            <p:cNvPr id="146" name="Freeform 87"/>
            <p:cNvSpPr>
              <a:spLocks noEditPoints="1"/>
            </p:cNvSpPr>
            <p:nvPr/>
          </p:nvSpPr>
          <p:spPr bwMode="auto">
            <a:xfrm>
              <a:off x="3928" y="2442"/>
              <a:ext cx="67" cy="67"/>
            </a:xfrm>
            <a:custGeom>
              <a:avLst/>
              <a:gdLst/>
              <a:ahLst/>
              <a:cxnLst>
                <a:cxn ang="0">
                  <a:pos x="53" y="63"/>
                </a:cxn>
                <a:cxn ang="0">
                  <a:pos x="82" y="60"/>
                </a:cxn>
                <a:cxn ang="0">
                  <a:pos x="86" y="53"/>
                </a:cxn>
                <a:cxn ang="0">
                  <a:pos x="84" y="42"/>
                </a:cxn>
                <a:cxn ang="0">
                  <a:pos x="53" y="38"/>
                </a:cxn>
                <a:cxn ang="0">
                  <a:pos x="71" y="29"/>
                </a:cxn>
                <a:cxn ang="0">
                  <a:pos x="91" y="34"/>
                </a:cxn>
                <a:cxn ang="0">
                  <a:pos x="98" y="51"/>
                </a:cxn>
                <a:cxn ang="0">
                  <a:pos x="96" y="60"/>
                </a:cxn>
                <a:cxn ang="0">
                  <a:pos x="91" y="67"/>
                </a:cxn>
                <a:cxn ang="0">
                  <a:pos x="101" y="105"/>
                </a:cxn>
                <a:cxn ang="0">
                  <a:pos x="67" y="72"/>
                </a:cxn>
                <a:cxn ang="0">
                  <a:pos x="53" y="105"/>
                </a:cxn>
                <a:cxn ang="0">
                  <a:pos x="42" y="29"/>
                </a:cxn>
                <a:cxn ang="0">
                  <a:pos x="50" y="14"/>
                </a:cxn>
                <a:cxn ang="0">
                  <a:pos x="23" y="34"/>
                </a:cxn>
                <a:cxn ang="0">
                  <a:pos x="14" y="67"/>
                </a:cxn>
                <a:cxn ang="0">
                  <a:pos x="23" y="101"/>
                </a:cxn>
                <a:cxn ang="0">
                  <a:pos x="50" y="120"/>
                </a:cxn>
                <a:cxn ang="0">
                  <a:pos x="86" y="120"/>
                </a:cxn>
                <a:cxn ang="0">
                  <a:pos x="111" y="101"/>
                </a:cxn>
                <a:cxn ang="0">
                  <a:pos x="121" y="67"/>
                </a:cxn>
                <a:cxn ang="0">
                  <a:pos x="111" y="34"/>
                </a:cxn>
                <a:cxn ang="0">
                  <a:pos x="86" y="14"/>
                </a:cxn>
                <a:cxn ang="0">
                  <a:pos x="68" y="0"/>
                </a:cxn>
                <a:cxn ang="0">
                  <a:pos x="106" y="13"/>
                </a:cxn>
                <a:cxn ang="0">
                  <a:pos x="130" y="45"/>
                </a:cxn>
                <a:cxn ang="0">
                  <a:pos x="130" y="89"/>
                </a:cxn>
                <a:cxn ang="0">
                  <a:pos x="106" y="121"/>
                </a:cxn>
                <a:cxn ang="0">
                  <a:pos x="68" y="133"/>
                </a:cxn>
                <a:cxn ang="0">
                  <a:pos x="29" y="121"/>
                </a:cxn>
                <a:cxn ang="0">
                  <a:pos x="4" y="89"/>
                </a:cxn>
                <a:cxn ang="0">
                  <a:pos x="4" y="45"/>
                </a:cxn>
                <a:cxn ang="0">
                  <a:pos x="29" y="13"/>
                </a:cxn>
                <a:cxn ang="0">
                  <a:pos x="68" y="0"/>
                </a:cxn>
              </a:cxnLst>
              <a:rect l="0" t="0" r="r" b="b"/>
              <a:pathLst>
                <a:path w="134" h="133">
                  <a:moveTo>
                    <a:pt x="53" y="38"/>
                  </a:moveTo>
                  <a:lnTo>
                    <a:pt x="53" y="63"/>
                  </a:lnTo>
                  <a:lnTo>
                    <a:pt x="76" y="63"/>
                  </a:lnTo>
                  <a:lnTo>
                    <a:pt x="82" y="60"/>
                  </a:lnTo>
                  <a:lnTo>
                    <a:pt x="84" y="57"/>
                  </a:lnTo>
                  <a:lnTo>
                    <a:pt x="86" y="53"/>
                  </a:lnTo>
                  <a:lnTo>
                    <a:pt x="86" y="45"/>
                  </a:lnTo>
                  <a:lnTo>
                    <a:pt x="84" y="42"/>
                  </a:lnTo>
                  <a:lnTo>
                    <a:pt x="76" y="38"/>
                  </a:lnTo>
                  <a:lnTo>
                    <a:pt x="53" y="38"/>
                  </a:lnTo>
                  <a:close/>
                  <a:moveTo>
                    <a:pt x="42" y="29"/>
                  </a:moveTo>
                  <a:lnTo>
                    <a:pt x="71" y="29"/>
                  </a:lnTo>
                  <a:lnTo>
                    <a:pt x="83" y="30"/>
                  </a:lnTo>
                  <a:lnTo>
                    <a:pt x="91" y="34"/>
                  </a:lnTo>
                  <a:lnTo>
                    <a:pt x="96" y="41"/>
                  </a:lnTo>
                  <a:lnTo>
                    <a:pt x="98" y="51"/>
                  </a:lnTo>
                  <a:lnTo>
                    <a:pt x="98" y="56"/>
                  </a:lnTo>
                  <a:lnTo>
                    <a:pt x="96" y="60"/>
                  </a:lnTo>
                  <a:lnTo>
                    <a:pt x="94" y="64"/>
                  </a:lnTo>
                  <a:lnTo>
                    <a:pt x="91" y="67"/>
                  </a:lnTo>
                  <a:lnTo>
                    <a:pt x="79" y="71"/>
                  </a:lnTo>
                  <a:lnTo>
                    <a:pt x="101" y="105"/>
                  </a:lnTo>
                  <a:lnTo>
                    <a:pt x="87" y="105"/>
                  </a:lnTo>
                  <a:lnTo>
                    <a:pt x="67" y="72"/>
                  </a:lnTo>
                  <a:lnTo>
                    <a:pt x="53" y="72"/>
                  </a:lnTo>
                  <a:lnTo>
                    <a:pt x="53" y="105"/>
                  </a:lnTo>
                  <a:lnTo>
                    <a:pt x="42" y="105"/>
                  </a:lnTo>
                  <a:lnTo>
                    <a:pt x="42" y="29"/>
                  </a:lnTo>
                  <a:close/>
                  <a:moveTo>
                    <a:pt x="68" y="11"/>
                  </a:moveTo>
                  <a:lnTo>
                    <a:pt x="50" y="14"/>
                  </a:lnTo>
                  <a:lnTo>
                    <a:pt x="35" y="22"/>
                  </a:lnTo>
                  <a:lnTo>
                    <a:pt x="23" y="34"/>
                  </a:lnTo>
                  <a:lnTo>
                    <a:pt x="16" y="49"/>
                  </a:lnTo>
                  <a:lnTo>
                    <a:pt x="14" y="67"/>
                  </a:lnTo>
                  <a:lnTo>
                    <a:pt x="16" y="85"/>
                  </a:lnTo>
                  <a:lnTo>
                    <a:pt x="23" y="101"/>
                  </a:lnTo>
                  <a:lnTo>
                    <a:pt x="35" y="112"/>
                  </a:lnTo>
                  <a:lnTo>
                    <a:pt x="50" y="120"/>
                  </a:lnTo>
                  <a:lnTo>
                    <a:pt x="68" y="123"/>
                  </a:lnTo>
                  <a:lnTo>
                    <a:pt x="86" y="120"/>
                  </a:lnTo>
                  <a:lnTo>
                    <a:pt x="99" y="112"/>
                  </a:lnTo>
                  <a:lnTo>
                    <a:pt x="111" y="101"/>
                  </a:lnTo>
                  <a:lnTo>
                    <a:pt x="118" y="85"/>
                  </a:lnTo>
                  <a:lnTo>
                    <a:pt x="121" y="67"/>
                  </a:lnTo>
                  <a:lnTo>
                    <a:pt x="118" y="49"/>
                  </a:lnTo>
                  <a:lnTo>
                    <a:pt x="111" y="34"/>
                  </a:lnTo>
                  <a:lnTo>
                    <a:pt x="99" y="22"/>
                  </a:lnTo>
                  <a:lnTo>
                    <a:pt x="86" y="14"/>
                  </a:lnTo>
                  <a:lnTo>
                    <a:pt x="68" y="11"/>
                  </a:lnTo>
                  <a:close/>
                  <a:moveTo>
                    <a:pt x="68" y="0"/>
                  </a:moveTo>
                  <a:lnTo>
                    <a:pt x="88" y="3"/>
                  </a:lnTo>
                  <a:lnTo>
                    <a:pt x="106" y="13"/>
                  </a:lnTo>
                  <a:lnTo>
                    <a:pt x="121" y="28"/>
                  </a:lnTo>
                  <a:lnTo>
                    <a:pt x="130" y="45"/>
                  </a:lnTo>
                  <a:lnTo>
                    <a:pt x="134" y="67"/>
                  </a:lnTo>
                  <a:lnTo>
                    <a:pt x="130" y="89"/>
                  </a:lnTo>
                  <a:lnTo>
                    <a:pt x="121" y="106"/>
                  </a:lnTo>
                  <a:lnTo>
                    <a:pt x="106" y="121"/>
                  </a:lnTo>
                  <a:lnTo>
                    <a:pt x="88" y="131"/>
                  </a:lnTo>
                  <a:lnTo>
                    <a:pt x="68" y="133"/>
                  </a:lnTo>
                  <a:lnTo>
                    <a:pt x="46" y="131"/>
                  </a:lnTo>
                  <a:lnTo>
                    <a:pt x="29" y="121"/>
                  </a:lnTo>
                  <a:lnTo>
                    <a:pt x="14" y="106"/>
                  </a:lnTo>
                  <a:lnTo>
                    <a:pt x="4" y="89"/>
                  </a:lnTo>
                  <a:lnTo>
                    <a:pt x="0" y="67"/>
                  </a:lnTo>
                  <a:lnTo>
                    <a:pt x="4" y="45"/>
                  </a:lnTo>
                  <a:lnTo>
                    <a:pt x="14" y="28"/>
                  </a:lnTo>
                  <a:lnTo>
                    <a:pt x="29" y="13"/>
                  </a:lnTo>
                  <a:lnTo>
                    <a:pt x="46" y="3"/>
                  </a:lnTo>
                  <a:lnTo>
                    <a:pt x="68" y="0"/>
                  </a:lnTo>
                  <a:close/>
                </a:path>
              </a:pathLst>
            </a:custGeom>
            <a:grpFill/>
            <a:ln w="0">
              <a:noFill/>
              <a:prstDash val="solid"/>
              <a:round/>
              <a:headEnd/>
              <a:tailEnd/>
            </a:ln>
          </p:spPr>
          <p:txBody>
            <a:bodyPr/>
            <a:lstStyle/>
            <a:p>
              <a:pPr>
                <a:defRPr/>
              </a:pPr>
              <a:endParaRPr lang="en-US" dirty="0">
                <a:latin typeface="Arial" charset="0"/>
              </a:endParaRPr>
            </a:p>
          </p:txBody>
        </p:sp>
      </p:grpSp>
      <p:sp>
        <p:nvSpPr>
          <p:cNvPr id="68" name="Oval 67"/>
          <p:cNvSpPr/>
          <p:nvPr/>
        </p:nvSpPr>
        <p:spPr bwMode="auto">
          <a:xfrm>
            <a:off x="2634913" y="3873786"/>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100000"/>
              </a:lnSpc>
              <a:spcBef>
                <a:spcPct val="0"/>
              </a:spcBef>
              <a:spcAft>
                <a:spcPct val="0"/>
              </a:spcAft>
              <a:buClrTx/>
              <a:buSzTx/>
              <a:buFontTx/>
              <a:buNone/>
              <a:tabLst/>
            </a:pPr>
            <a:endParaRPr lang="en-US" dirty="0">
              <a:solidFill>
                <a:schemeClr val="lt1"/>
              </a:solidFill>
            </a:endParaRPr>
          </a:p>
        </p:txBody>
      </p:sp>
      <p:sp>
        <p:nvSpPr>
          <p:cNvPr id="69" name="Oval 68"/>
          <p:cNvSpPr/>
          <p:nvPr/>
        </p:nvSpPr>
        <p:spPr bwMode="auto">
          <a:xfrm>
            <a:off x="2634904" y="3873786"/>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100000"/>
              </a:lnSpc>
              <a:spcBef>
                <a:spcPct val="0"/>
              </a:spcBef>
              <a:spcAft>
                <a:spcPct val="0"/>
              </a:spcAft>
              <a:buClrTx/>
              <a:buSzTx/>
              <a:buFontTx/>
              <a:buNone/>
              <a:tabLst/>
            </a:pPr>
            <a:endParaRPr lang="en-US" dirty="0">
              <a:solidFill>
                <a:schemeClr val="lt1"/>
              </a:solidFill>
            </a:endParaRPr>
          </a:p>
        </p:txBody>
      </p:sp>
      <p:sp>
        <p:nvSpPr>
          <p:cNvPr id="70" name="Oval 69"/>
          <p:cNvSpPr/>
          <p:nvPr/>
        </p:nvSpPr>
        <p:spPr bwMode="auto">
          <a:xfrm>
            <a:off x="2637284" y="3873786"/>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100000"/>
              </a:lnSpc>
              <a:spcBef>
                <a:spcPct val="0"/>
              </a:spcBef>
              <a:spcAft>
                <a:spcPct val="0"/>
              </a:spcAft>
              <a:buClrTx/>
              <a:buSzTx/>
              <a:buFontTx/>
              <a:buNone/>
              <a:tabLst/>
            </a:pPr>
            <a:endParaRPr lang="en-US" dirty="0">
              <a:solidFill>
                <a:schemeClr val="lt1"/>
              </a:solidFill>
            </a:endParaRPr>
          </a:p>
        </p:txBody>
      </p:sp>
      <p:sp>
        <p:nvSpPr>
          <p:cNvPr id="71" name="Oval 70"/>
          <p:cNvSpPr/>
          <p:nvPr/>
        </p:nvSpPr>
        <p:spPr bwMode="auto">
          <a:xfrm>
            <a:off x="2634903" y="3873786"/>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100000"/>
              </a:lnSpc>
              <a:spcBef>
                <a:spcPct val="0"/>
              </a:spcBef>
              <a:spcAft>
                <a:spcPct val="0"/>
              </a:spcAft>
              <a:buClrTx/>
              <a:buSzTx/>
              <a:buFontTx/>
              <a:buNone/>
              <a:tabLst/>
            </a:pPr>
            <a:endParaRPr lang="en-US" dirty="0">
              <a:solidFill>
                <a:schemeClr val="lt1"/>
              </a:solidFill>
            </a:endParaRPr>
          </a:p>
        </p:txBody>
      </p:sp>
      <p:sp>
        <p:nvSpPr>
          <p:cNvPr id="72" name="Oval 71"/>
          <p:cNvSpPr/>
          <p:nvPr/>
        </p:nvSpPr>
        <p:spPr bwMode="auto">
          <a:xfrm>
            <a:off x="2637285" y="3873786"/>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100000"/>
              </a:lnSpc>
              <a:spcBef>
                <a:spcPct val="0"/>
              </a:spcBef>
              <a:spcAft>
                <a:spcPct val="0"/>
              </a:spcAft>
              <a:buClrTx/>
              <a:buSzTx/>
              <a:buFontTx/>
              <a:buNone/>
              <a:tabLst/>
            </a:pPr>
            <a:endParaRPr lang="en-US" dirty="0">
              <a:solidFill>
                <a:schemeClr val="lt1"/>
              </a:solidFill>
            </a:endParaRPr>
          </a:p>
        </p:txBody>
      </p:sp>
      <p:sp>
        <p:nvSpPr>
          <p:cNvPr id="73" name="Oval 72"/>
          <p:cNvSpPr/>
          <p:nvPr/>
        </p:nvSpPr>
        <p:spPr bwMode="auto">
          <a:xfrm>
            <a:off x="2634895" y="3873786"/>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100000"/>
              </a:lnSpc>
              <a:spcBef>
                <a:spcPct val="0"/>
              </a:spcBef>
              <a:spcAft>
                <a:spcPct val="0"/>
              </a:spcAft>
              <a:buClrTx/>
              <a:buSzTx/>
              <a:buFontTx/>
              <a:buNone/>
              <a:tabLst/>
            </a:pPr>
            <a:endParaRPr lang="en-US" dirty="0">
              <a:solidFill>
                <a:schemeClr val="lt1"/>
              </a:solidFill>
            </a:endParaRPr>
          </a:p>
        </p:txBody>
      </p:sp>
      <p:sp>
        <p:nvSpPr>
          <p:cNvPr id="74" name="Oval 73"/>
          <p:cNvSpPr/>
          <p:nvPr/>
        </p:nvSpPr>
        <p:spPr>
          <a:xfrm>
            <a:off x="2741146" y="4205900"/>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p:cNvSpPr/>
          <p:nvPr/>
        </p:nvSpPr>
        <p:spPr>
          <a:xfrm>
            <a:off x="2891526" y="4276489"/>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p:cNvSpPr/>
          <p:nvPr/>
        </p:nvSpPr>
        <p:spPr>
          <a:xfrm>
            <a:off x="2843555" y="4072396"/>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p:cNvSpPr/>
          <p:nvPr/>
        </p:nvSpPr>
        <p:spPr>
          <a:xfrm>
            <a:off x="2858899" y="4144147"/>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2435087" y="3985586"/>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p:cNvSpPr txBox="1"/>
          <p:nvPr/>
        </p:nvSpPr>
        <p:spPr>
          <a:xfrm>
            <a:off x="6299643" y="1355449"/>
            <a:ext cx="2624500"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lang="en-US" sz="1200" b="1" dirty="0">
                <a:solidFill>
                  <a:schemeClr val="bg1"/>
                </a:solidFill>
                <a:cs typeface="Arial" pitchFamily="34" charset="0"/>
              </a:rPr>
              <a:t>FRESH  WATER  AQUIFER  ZONE</a:t>
            </a:r>
          </a:p>
        </p:txBody>
      </p:sp>
      <p:sp>
        <p:nvSpPr>
          <p:cNvPr id="90" name="TextBox 89"/>
          <p:cNvSpPr txBox="1"/>
          <p:nvPr/>
        </p:nvSpPr>
        <p:spPr>
          <a:xfrm>
            <a:off x="6271216" y="4043571"/>
            <a:ext cx="2652927"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200" b="1" dirty="0">
                <a:solidFill>
                  <a:schemeClr val="bg1"/>
                </a:solidFill>
                <a:cs typeface="Arial" pitchFamily="34" charset="0"/>
              </a:rPr>
              <a:t>SHALLOW  PRODUCING  ZONE</a:t>
            </a:r>
          </a:p>
        </p:txBody>
      </p:sp>
      <p:sp>
        <p:nvSpPr>
          <p:cNvPr id="92" name="TextBox 91"/>
          <p:cNvSpPr txBox="1"/>
          <p:nvPr/>
        </p:nvSpPr>
        <p:spPr>
          <a:xfrm>
            <a:off x="6577218" y="6581001"/>
            <a:ext cx="2346925"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lang="en-US" sz="1200" b="1" dirty="0">
                <a:solidFill>
                  <a:schemeClr val="bg1"/>
                </a:solidFill>
                <a:cs typeface="Arial" pitchFamily="34" charset="0"/>
              </a:rPr>
              <a:t>TARGET  PRODUCING  ZONE</a:t>
            </a:r>
          </a:p>
        </p:txBody>
      </p:sp>
      <p:pic>
        <p:nvPicPr>
          <p:cNvPr id="86" name="Picture 85" descr="Insets (v03).png"/>
          <p:cNvPicPr>
            <a:picLocks noChangeAspect="1"/>
          </p:cNvPicPr>
          <p:nvPr/>
        </p:nvPicPr>
        <p:blipFill>
          <a:blip r:embed="rId8" cstate="screen"/>
          <a:srcRect/>
          <a:stretch>
            <a:fillRect/>
          </a:stretch>
        </p:blipFill>
        <p:spPr>
          <a:xfrm>
            <a:off x="3662697" y="2302570"/>
            <a:ext cx="2584491" cy="2601337"/>
          </a:xfrm>
          <a:prstGeom prst="rect">
            <a:avLst/>
          </a:prstGeom>
          <a:effectLst>
            <a:outerShdw blurRad="266700" dist="114300" dir="2700000" algn="tl" rotWithShape="0">
              <a:prstClr val="black">
                <a:alpha val="60000"/>
              </a:prstClr>
            </a:outerShdw>
          </a:effectLst>
        </p:spPr>
      </p:pic>
      <p:sp>
        <p:nvSpPr>
          <p:cNvPr id="128" name="TextBox 127"/>
          <p:cNvSpPr txBox="1"/>
          <p:nvPr/>
        </p:nvSpPr>
        <p:spPr>
          <a:xfrm rot="16200000">
            <a:off x="4207935" y="4237306"/>
            <a:ext cx="782587" cy="276999"/>
          </a:xfrm>
          <a:prstGeom prst="rect">
            <a:avLst/>
          </a:prstGeom>
          <a:noFill/>
        </p:spPr>
        <p:txBody>
          <a:bodyPr wrap="none" rtlCol="0">
            <a:spAutoFit/>
          </a:bodyPr>
          <a:lstStyle/>
          <a:p>
            <a:r>
              <a:rPr lang="en-US" sz="1200" b="1" dirty="0">
                <a:solidFill>
                  <a:schemeClr val="bg1">
                    <a:lumMod val="50000"/>
                  </a:schemeClr>
                </a:solidFill>
                <a:cs typeface="Arial" pitchFamily="34" charset="0"/>
              </a:rPr>
              <a:t>CASING</a:t>
            </a:r>
          </a:p>
        </p:txBody>
      </p:sp>
      <p:sp>
        <p:nvSpPr>
          <p:cNvPr id="129" name="TextBox 128"/>
          <p:cNvSpPr txBox="1"/>
          <p:nvPr/>
        </p:nvSpPr>
        <p:spPr>
          <a:xfrm rot="16200000">
            <a:off x="4530663" y="4287231"/>
            <a:ext cx="833883" cy="276999"/>
          </a:xfrm>
          <a:prstGeom prst="rect">
            <a:avLst/>
          </a:prstGeom>
          <a:noFill/>
        </p:spPr>
        <p:txBody>
          <a:bodyPr wrap="none" rtlCol="0">
            <a:spAutoFit/>
          </a:bodyPr>
          <a:lstStyle/>
          <a:p>
            <a:r>
              <a:rPr lang="en-US" sz="1200" b="1" dirty="0">
                <a:cs typeface="Arial" pitchFamily="34" charset="0"/>
              </a:rPr>
              <a:t>CEMENT</a:t>
            </a:r>
          </a:p>
        </p:txBody>
      </p:sp>
      <p:sp>
        <p:nvSpPr>
          <p:cNvPr id="75" name="Oval 74"/>
          <p:cNvSpPr/>
          <p:nvPr/>
        </p:nvSpPr>
        <p:spPr>
          <a:xfrm>
            <a:off x="5889325" y="4047353"/>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5816987" y="3492986"/>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p:cNvSpPr/>
          <p:nvPr/>
        </p:nvSpPr>
        <p:spPr>
          <a:xfrm>
            <a:off x="5648529" y="4348608"/>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p:cNvSpPr/>
          <p:nvPr/>
        </p:nvSpPr>
        <p:spPr>
          <a:xfrm>
            <a:off x="5973160" y="3904995"/>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extBox 129"/>
          <p:cNvSpPr txBox="1"/>
          <p:nvPr/>
        </p:nvSpPr>
        <p:spPr>
          <a:xfrm rot="16200000">
            <a:off x="5403036" y="3463182"/>
            <a:ext cx="1240197"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200" b="1" dirty="0">
                <a:solidFill>
                  <a:schemeClr val="bg1"/>
                </a:solidFill>
                <a:cs typeface="Arial" pitchFamily="34" charset="0"/>
              </a:rPr>
              <a:t>FORMATION</a:t>
            </a:r>
          </a:p>
        </p:txBody>
      </p:sp>
      <p:sp>
        <p:nvSpPr>
          <p:cNvPr id="117" name="Down Arrow 116"/>
          <p:cNvSpPr/>
          <p:nvPr/>
        </p:nvSpPr>
        <p:spPr>
          <a:xfrm>
            <a:off x="2576512" y="1262062"/>
            <a:ext cx="169070" cy="276701"/>
          </a:xfrm>
          <a:prstGeom prst="downArrow">
            <a:avLst>
              <a:gd name="adj1" fmla="val 47242"/>
              <a:gd name="adj2" fmla="val 58272"/>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p>
        </p:txBody>
      </p:sp>
      <p:sp>
        <p:nvSpPr>
          <p:cNvPr id="131" name="Rectangle 130"/>
          <p:cNvSpPr/>
          <p:nvPr/>
        </p:nvSpPr>
        <p:spPr>
          <a:xfrm>
            <a:off x="2619375" y="1257299"/>
            <a:ext cx="80962" cy="228601"/>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p>
        </p:txBody>
      </p:sp>
    </p:spTree>
    <p:extLst>
      <p:ext uri="{BB962C8B-B14F-4D97-AF65-F5344CB8AC3E}">
        <p14:creationId xmlns:p14="http://schemas.microsoft.com/office/powerpoint/2010/main" val="93253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path" presetSubtype="0" repeatCount="indefinite" fill="hold" grpId="0" nodeType="withEffect">
                                  <p:stCondLst>
                                    <p:cond delay="0"/>
                                  </p:stCondLst>
                                  <p:childTnLst>
                                    <p:animMotion origin="layout" path="M -3.05556E-6 4.81481E-6 L 0.01042 -0.01505 L 0.02118 4.81481E-6 L 0.01042 0.01504 L -3.05556E-6 4.81481E-6 Z " pathEditMode="relative" rAng="0" ptsTypes="FFFFF">
                                      <p:cBhvr>
                                        <p:cTn id="6" dur="3000" fill="hold"/>
                                        <p:tgtEl>
                                          <p:spTgt spid="74"/>
                                        </p:tgtEl>
                                        <p:attrNameLst>
                                          <p:attrName>ppt_x</p:attrName>
                                          <p:attrName>ppt_y</p:attrName>
                                        </p:attrNameLst>
                                      </p:cBhvr>
                                      <p:rCtr x="11" y="0"/>
                                    </p:animMotion>
                                  </p:childTnLst>
                                </p:cTn>
                              </p:par>
                              <p:par>
                                <p:cTn id="7" presetID="3" presetClass="path" presetSubtype="0" repeatCount="indefinite" fill="hold" grpId="0" nodeType="withEffect">
                                  <p:stCondLst>
                                    <p:cond delay="0"/>
                                  </p:stCondLst>
                                  <p:childTnLst>
                                    <p:animMotion origin="layout" path="M -4.44444E-6 -0.00232 L -0.00989 -0.01505 L -0.01961 -0.00232 L -0.00989 0.01042 L -4.44444E-6 -0.00232 Z " pathEditMode="relative" rAng="0" ptsTypes="FFFFF">
                                      <p:cBhvr>
                                        <p:cTn id="8" dur="3000" fill="hold"/>
                                        <p:tgtEl>
                                          <p:spTgt spid="79"/>
                                        </p:tgtEl>
                                        <p:attrNameLst>
                                          <p:attrName>ppt_x</p:attrName>
                                          <p:attrName>ppt_y</p:attrName>
                                        </p:attrNameLst>
                                      </p:cBhvr>
                                      <p:rCtr x="-10" y="0"/>
                                    </p:animMotion>
                                  </p:childTnLst>
                                </p:cTn>
                              </p:par>
                              <p:par>
                                <p:cTn id="9" presetID="3" presetClass="path" presetSubtype="0" repeatCount="indefinite" fill="hold" grpId="0" nodeType="withEffect">
                                  <p:stCondLst>
                                    <p:cond delay="0"/>
                                  </p:stCondLst>
                                  <p:childTnLst>
                                    <p:animMotion origin="layout" path="M 2.22222E-6 -0.00023 L -0.00695 0.00625 L -0.01389 -0.00023 L -0.00695 -0.00625 L 2.22222E-6 -0.00023 Z " pathEditMode="relative" rAng="0" ptsTypes="FFFFF">
                                      <p:cBhvr>
                                        <p:cTn id="10" dur="3000" fill="hold"/>
                                        <p:tgtEl>
                                          <p:spTgt spid="80"/>
                                        </p:tgtEl>
                                        <p:attrNameLst>
                                          <p:attrName>ppt_x</p:attrName>
                                          <p:attrName>ppt_y</p:attrName>
                                        </p:attrNameLst>
                                      </p:cBhvr>
                                      <p:rCtr x="-7" y="0"/>
                                    </p:animMotion>
                                  </p:childTnLst>
                                </p:cTn>
                              </p:par>
                              <p:par>
                                <p:cTn id="11" presetID="3" presetClass="path" presetSubtype="0" repeatCount="indefinite" fill="hold" grpId="0" nodeType="withEffect">
                                  <p:stCondLst>
                                    <p:cond delay="0"/>
                                  </p:stCondLst>
                                  <p:childTnLst>
                                    <p:animMotion origin="layout" path="M -2.22222E-6 4.81481E-6 L 0.00695 -0.01505 L 0.01406 4.81481E-6 L 0.00695 0.01504 L -2.22222E-6 4.81481E-6 Z " pathEditMode="relative" rAng="0" ptsTypes="FFFFF">
                                      <p:cBhvr>
                                        <p:cTn id="12" dur="3000" fill="hold"/>
                                        <p:tgtEl>
                                          <p:spTgt spid="81"/>
                                        </p:tgtEl>
                                        <p:attrNameLst>
                                          <p:attrName>ppt_x</p:attrName>
                                          <p:attrName>ppt_y</p:attrName>
                                        </p:attrNameLst>
                                      </p:cBhvr>
                                      <p:rCtr x="7" y="0"/>
                                    </p:animMotion>
                                  </p:childTnLst>
                                </p:cTn>
                              </p:par>
                              <p:par>
                                <p:cTn id="13" presetID="1" presetClass="entr" presetSubtype="0" fill="hold" grpId="1"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0" presetClass="path" presetSubtype="0" repeatCount="indefinite" accel="50000" fill="hold" grpId="0" nodeType="withEffect">
                                  <p:stCondLst>
                                    <p:cond delay="0"/>
                                  </p:stCondLst>
                                  <p:childTnLst>
                                    <p:animMotion origin="layout" path="M 0.00069 4.07407E-6 C -0.00105 -0.00255 -0.00209 -0.00232 -0.00417 -0.00371 C -0.0073 -0.00625 -0.00955 -0.00926 -0.01198 -0.01227 C -0.0125 -0.01412 -0.0132 -0.01598 -0.01372 -0.0176 C -0.01389 -0.01922 -0.01407 -0.02084 -0.01407 -0.02292 C -0.01459 -0.05024 -0.01407 -0.07801 -0.01476 -0.10579 C -0.01476 -0.1132 -0.01962 -0.1213 -0.02118 -0.12894 C -0.02275 -0.13473 -0.02292 -0.1426 -0.02639 -0.14769 C -0.02691 -0.14977 -0.02709 -0.15139 -0.02848 -0.15324 C -0.02987 -0.15718 -0.02882 -0.15533 -0.03073 -0.15811 C -0.03195 -0.16274 -0.03438 -0.16713 -0.03612 -0.17153 C -0.03681 -0.17385 -0.03976 -0.17778 -0.03976 -0.17755 C -0.04028 -0.18033 -0.04098 -0.18264 -0.04132 -0.18519 C -0.04184 -0.19306 -0.04184 -0.20024 -0.04462 -0.20764 C -0.04514 -0.20973 -0.04584 -0.21135 -0.04618 -0.21343 C -0.04636 -0.21551 -0.04636 -0.21875 -0.04636 -0.21875 " pathEditMode="relative" rAng="0" ptsTypes="fffffffffffffffA">
                                      <p:cBhvr>
                                        <p:cTn id="16" dur="2000" fill="hold"/>
                                        <p:tgtEl>
                                          <p:spTgt spid="75"/>
                                        </p:tgtEl>
                                        <p:attrNameLst>
                                          <p:attrName>ppt_x</p:attrName>
                                          <p:attrName>ppt_y</p:attrName>
                                        </p:attrNameLst>
                                      </p:cBhvr>
                                      <p:rCtr x="-24" y="-109"/>
                                    </p:animMotion>
                                  </p:childTnLst>
                                </p:cTn>
                              </p:par>
                              <p:par>
                                <p:cTn id="17" presetID="1" presetClass="entr" presetSubtype="0" fill="hold" grpId="1" nodeType="withEffect">
                                  <p:stCondLst>
                                    <p:cond delay="700"/>
                                  </p:stCondLst>
                                  <p:childTnLst>
                                    <p:set>
                                      <p:cBhvr>
                                        <p:cTn id="18" dur="1" fill="hold">
                                          <p:stCondLst>
                                            <p:cond delay="0"/>
                                          </p:stCondLst>
                                        </p:cTn>
                                        <p:tgtEl>
                                          <p:spTgt spid="78"/>
                                        </p:tgtEl>
                                        <p:attrNameLst>
                                          <p:attrName>style.visibility</p:attrName>
                                        </p:attrNameLst>
                                      </p:cBhvr>
                                      <p:to>
                                        <p:strVal val="visible"/>
                                      </p:to>
                                    </p:set>
                                  </p:childTnLst>
                                </p:cTn>
                              </p:par>
                              <p:par>
                                <p:cTn id="19" presetID="0" presetClass="path" presetSubtype="0" repeatCount="indefinite" accel="50000" fill="hold" grpId="0" nodeType="withEffect">
                                  <p:stCondLst>
                                    <p:cond delay="700"/>
                                  </p:stCondLst>
                                  <p:childTnLst>
                                    <p:animMotion origin="layout" path="M 2.77778E-6 -2.59259E-6 C -0.00347 -0.00347 -0.00677 -0.00671 -0.01025 -0.00949 C -0.01233 -0.01088 -0.01563 -0.01504 -0.01563 -0.01481 C -0.0165 -0.01828 -0.01788 -0.02268 -0.02014 -0.02546 C -0.02084 -0.02824 -0.0217 -0.03148 -0.02205 -0.03403 C -0.02257 -0.03727 -0.02309 -0.04375 -0.02309 -0.04352 C -0.02327 -0.05949 -0.02327 -0.075 -0.02379 -0.09051 C -0.02431 -0.09629 -0.02674 -0.10717 -0.03038 -0.1125 C -0.03212 -0.11574 -0.03455 -0.11898 -0.03594 -0.12245 C -0.03768 -0.12708 -0.0382 -0.13217 -0.03993 -0.13657 C -0.04115 -0.14375 -0.04271 -0.15 -0.04653 -0.15625 C -0.0474 -0.15972 -0.05 -0.16389 -0.05295 -0.16643 C -0.05382 -0.16875 -0.05469 -0.1699 -0.05643 -0.17153 C -0.05834 -0.17569 -0.05903 -0.1794 -0.06077 -0.18287 C -0.06163 -0.18773 -0.06181 -0.19259 -0.06181 -0.19768 " pathEditMode="relative" rAng="0" ptsTypes="ffffffffffffffA">
                                      <p:cBhvr>
                                        <p:cTn id="20" dur="2000" fill="hold"/>
                                        <p:tgtEl>
                                          <p:spTgt spid="78"/>
                                        </p:tgtEl>
                                        <p:attrNameLst>
                                          <p:attrName>ppt_x</p:attrName>
                                          <p:attrName>ppt_y</p:attrName>
                                        </p:attrNameLst>
                                      </p:cBhvr>
                                      <p:rCtr x="-31" y="-99"/>
                                    </p:animMotion>
                                  </p:childTnLst>
                                </p:cTn>
                              </p:par>
                              <p:par>
                                <p:cTn id="21" presetID="1" presetClass="entr" presetSubtype="0" fill="hold" grpId="1" nodeType="withEffect">
                                  <p:stCondLst>
                                    <p:cond delay="1300"/>
                                  </p:stCondLst>
                                  <p:childTnLst>
                                    <p:set>
                                      <p:cBhvr>
                                        <p:cTn id="22" dur="1" fill="hold">
                                          <p:stCondLst>
                                            <p:cond delay="0"/>
                                          </p:stCondLst>
                                        </p:cTn>
                                        <p:tgtEl>
                                          <p:spTgt spid="76"/>
                                        </p:tgtEl>
                                        <p:attrNameLst>
                                          <p:attrName>style.visibility</p:attrName>
                                        </p:attrNameLst>
                                      </p:cBhvr>
                                      <p:to>
                                        <p:strVal val="visible"/>
                                      </p:to>
                                    </p:set>
                                  </p:childTnLst>
                                </p:cTn>
                              </p:par>
                              <p:par>
                                <p:cTn id="23" presetID="0" presetClass="path" presetSubtype="0" repeatCount="indefinite" accel="50000" fill="hold" grpId="0" nodeType="withEffect">
                                  <p:stCondLst>
                                    <p:cond delay="1300"/>
                                  </p:stCondLst>
                                  <p:childTnLst>
                                    <p:animMotion origin="layout" path="M 0.00035 0.00023 C -0.00156 -0.00301 -0.00069 -0.00185 -0.00226 -0.00347 C -0.0033 -0.00648 -0.00677 -0.01135 -0.00851 -0.01389 C -0.00885 -0.01574 -0.0092 -0.01736 -0.00955 -0.01945 C -0.01059 -0.03449 -0.00694 -0.05278 -0.01354 -0.06574 C -0.01389 -0.0676 -0.01389 -0.06875 -0.01458 -0.07014 C -0.0151 -0.07292 -0.01458 -0.07153 -0.01615 -0.07431 C -0.01649 -0.07477 -0.01684 -0.0757 -0.01684 -0.07547 C -0.01736 -0.07894 -0.0191 -0.08264 -0.02083 -0.08519 C -0.02135 -0.08681 -0.02153 -0.08797 -0.02222 -0.08889 C -0.0224 -0.08959 -0.0224 -0.09028 -0.02257 -0.09097 C -0.02274 -0.09144 -0.02292 -0.0919 -0.02309 -0.09213 C -0.02465 -0.09792 -0.02517 -0.10417 -0.02622 -0.10996 C -0.02639 -0.11389 -0.02674 -0.11898 -0.02847 -0.12176 C -0.02934 -0.12616 -0.02951 -0.12685 -0.02951 -0.13148 " pathEditMode="relative" rAng="0" ptsTypes="ffffffffffffffA">
                                      <p:cBhvr>
                                        <p:cTn id="24" dur="2000" fill="hold"/>
                                        <p:tgtEl>
                                          <p:spTgt spid="76"/>
                                        </p:tgtEl>
                                        <p:attrNameLst>
                                          <p:attrName>ppt_x</p:attrName>
                                          <p:attrName>ppt_y</p:attrName>
                                        </p:attrNameLst>
                                      </p:cBhvr>
                                      <p:rCtr x="-15" y="-66"/>
                                    </p:animMotion>
                                  </p:childTnLst>
                                </p:cTn>
                              </p:par>
                              <p:par>
                                <p:cTn id="25" presetID="1" presetClass="entr" presetSubtype="0" fill="hold" grpId="1" nodeType="withEffect">
                                  <p:stCondLst>
                                    <p:cond delay="1300"/>
                                  </p:stCondLst>
                                  <p:childTnLst>
                                    <p:set>
                                      <p:cBhvr>
                                        <p:cTn id="26" dur="1" fill="hold">
                                          <p:stCondLst>
                                            <p:cond delay="0"/>
                                          </p:stCondLst>
                                        </p:cTn>
                                        <p:tgtEl>
                                          <p:spTgt spid="77"/>
                                        </p:tgtEl>
                                        <p:attrNameLst>
                                          <p:attrName>style.visibility</p:attrName>
                                        </p:attrNameLst>
                                      </p:cBhvr>
                                      <p:to>
                                        <p:strVal val="visible"/>
                                      </p:to>
                                    </p:set>
                                  </p:childTnLst>
                                </p:cTn>
                              </p:par>
                              <p:par>
                                <p:cTn id="27" presetID="0" presetClass="path" presetSubtype="0" repeatCount="indefinite" accel="50000" fill="hold" grpId="0" nodeType="withEffect">
                                  <p:stCondLst>
                                    <p:cond delay="1300"/>
                                  </p:stCondLst>
                                  <p:childTnLst>
                                    <p:animMotion origin="layout" path="M -0.00157 4.07407E-6 C -0.00243 -0.00278 -0.00417 -0.0051 -0.00573 -0.00695 C -0.00625 -0.0088 -0.00712 -0.01227 -0.00712 -0.01204 C -0.00712 -0.01389 -0.00695 -0.0257 -0.00625 -0.02963 C -0.00608 -0.03149 -0.00556 -0.03449 -0.00486 -0.03612 C -0.00417 -0.03727 -0.00313 -0.03912 -0.00313 -0.03889 C -0.00243 -0.0419 -0.00157 -0.04468 3.05556E-6 -0.04699 C 0.00104 -0.05301 0.00156 -0.0588 0.00312 -0.06528 C 0.00295 -0.07385 0.0026 -0.08264 0.0026 -0.09098 C 0.00243 -0.11505 0.00677 -0.16112 -0.01007 -0.18519 C -0.01111 -0.18912 -0.01025 -0.1875 -0.01198 -0.19028 C -0.0125 -0.19283 -0.0132 -0.19699 -0.01424 -0.19931 C -0.0158 -0.20324 -0.01893 -0.20556 -0.02032 -0.20949 C -0.02275 -0.21551 -0.02431 -0.22199 -0.02709 -0.22801 C -0.02813 -0.23311 -0.02917 -0.23843 -0.03056 -0.24399 C -0.03073 -0.25093 -0.03073 -0.24676 -0.03073 -0.25672 " pathEditMode="relative" rAng="0" ptsTypes="fffffffffffffffA">
                                      <p:cBhvr>
                                        <p:cTn id="28" dur="2000" fill="hold"/>
                                        <p:tgtEl>
                                          <p:spTgt spid="77"/>
                                        </p:tgtEl>
                                        <p:attrNameLst>
                                          <p:attrName>ppt_x</p:attrName>
                                          <p:attrName>ppt_y</p:attrName>
                                        </p:attrNameLst>
                                      </p:cBhvr>
                                      <p:rCtr x="-10" y="-128"/>
                                    </p:animMotion>
                                  </p:childTnLst>
                                </p:cTn>
                              </p:par>
                              <p:par>
                                <p:cTn id="29" presetID="1" presetClass="entr" presetSubtype="0" fill="hold" grpId="1" nodeType="withEffect">
                                  <p:stCondLst>
                                    <p:cond delay="1300"/>
                                  </p:stCondLst>
                                  <p:childTnLst>
                                    <p:set>
                                      <p:cBhvr>
                                        <p:cTn id="30" dur="1" fill="hold">
                                          <p:stCondLst>
                                            <p:cond delay="0"/>
                                          </p:stCondLst>
                                        </p:cTn>
                                        <p:tgtEl>
                                          <p:spTgt spid="68"/>
                                        </p:tgtEl>
                                        <p:attrNameLst>
                                          <p:attrName>style.visibility</p:attrName>
                                        </p:attrNameLst>
                                      </p:cBhvr>
                                      <p:to>
                                        <p:strVal val="visible"/>
                                      </p:to>
                                    </p:set>
                                  </p:childTnLst>
                                </p:cTn>
                              </p:par>
                              <p:par>
                                <p:cTn id="31" presetID="0" presetClass="path" presetSubtype="0" repeatCount="indefinite" fill="hold" grpId="0" nodeType="withEffect">
                                  <p:stCondLst>
                                    <p:cond delay="1300"/>
                                  </p:stCondLst>
                                  <p:childTnLst>
                                    <p:animMotion origin="layout" path="M -0.00017 -0.00023 L -0.00121 -0.38171 " pathEditMode="relative" rAng="0" ptsTypes="AA">
                                      <p:cBhvr>
                                        <p:cTn id="32" dur="2000" fill="hold"/>
                                        <p:tgtEl>
                                          <p:spTgt spid="68"/>
                                        </p:tgtEl>
                                        <p:attrNameLst>
                                          <p:attrName>ppt_x</p:attrName>
                                          <p:attrName>ppt_y</p:attrName>
                                        </p:attrNameLst>
                                      </p:cBhvr>
                                      <p:rCtr x="-1" y="-191"/>
                                    </p:animMotion>
                                  </p:childTnLst>
                                </p:cTn>
                              </p:par>
                              <p:par>
                                <p:cTn id="33" presetID="1" presetClass="entr" presetSubtype="0" fill="hold" grpId="1" nodeType="withEffect">
                                  <p:stCondLst>
                                    <p:cond delay="1300"/>
                                  </p:stCondLst>
                                  <p:childTnLst>
                                    <p:set>
                                      <p:cBhvr>
                                        <p:cTn id="34" dur="1" fill="hold">
                                          <p:stCondLst>
                                            <p:cond delay="0"/>
                                          </p:stCondLst>
                                        </p:cTn>
                                        <p:tgtEl>
                                          <p:spTgt spid="69"/>
                                        </p:tgtEl>
                                        <p:attrNameLst>
                                          <p:attrName>style.visibility</p:attrName>
                                        </p:attrNameLst>
                                      </p:cBhvr>
                                      <p:to>
                                        <p:strVal val="visible"/>
                                      </p:to>
                                    </p:set>
                                  </p:childTnLst>
                                </p:cTn>
                              </p:par>
                              <p:par>
                                <p:cTn id="35" presetID="0" presetClass="path" presetSubtype="0" repeatCount="indefinite" fill="hold" grpId="0" nodeType="withEffect">
                                  <p:stCondLst>
                                    <p:cond delay="1300"/>
                                  </p:stCondLst>
                                  <p:childTnLst>
                                    <p:animMotion origin="layout" path="M -0.00017 -0.00023 L -0.00121 -0.38102 " pathEditMode="relative" rAng="0" ptsTypes="AA">
                                      <p:cBhvr>
                                        <p:cTn id="36" dur="2000" fill="hold"/>
                                        <p:tgtEl>
                                          <p:spTgt spid="69"/>
                                        </p:tgtEl>
                                        <p:attrNameLst>
                                          <p:attrName>ppt_x</p:attrName>
                                          <p:attrName>ppt_y</p:attrName>
                                        </p:attrNameLst>
                                      </p:cBhvr>
                                      <p:rCtr x="-1" y="-191"/>
                                    </p:animMotion>
                                  </p:childTnLst>
                                </p:cTn>
                              </p:par>
                              <p:par>
                                <p:cTn id="37" presetID="1" presetClass="entr" presetSubtype="0" fill="hold" grpId="1" nodeType="withEffect">
                                  <p:stCondLst>
                                    <p:cond delay="1300"/>
                                  </p:stCondLst>
                                  <p:childTnLst>
                                    <p:set>
                                      <p:cBhvr>
                                        <p:cTn id="38" dur="1" fill="hold">
                                          <p:stCondLst>
                                            <p:cond delay="0"/>
                                          </p:stCondLst>
                                        </p:cTn>
                                        <p:tgtEl>
                                          <p:spTgt spid="70"/>
                                        </p:tgtEl>
                                        <p:attrNameLst>
                                          <p:attrName>style.visibility</p:attrName>
                                        </p:attrNameLst>
                                      </p:cBhvr>
                                      <p:to>
                                        <p:strVal val="visible"/>
                                      </p:to>
                                    </p:set>
                                  </p:childTnLst>
                                </p:cTn>
                              </p:par>
                              <p:par>
                                <p:cTn id="39" presetID="0" presetClass="path" presetSubtype="0" repeatCount="indefinite" fill="hold" grpId="0" nodeType="withEffect">
                                  <p:stCondLst>
                                    <p:cond delay="2300"/>
                                  </p:stCondLst>
                                  <p:childTnLst>
                                    <p:animMotion origin="layout" path="M -0.00018 -0.00023 L -0.0007 -0.38102 " pathEditMode="relative" rAng="0" ptsTypes="AA">
                                      <p:cBhvr>
                                        <p:cTn id="40" dur="2000" fill="hold"/>
                                        <p:tgtEl>
                                          <p:spTgt spid="70"/>
                                        </p:tgtEl>
                                        <p:attrNameLst>
                                          <p:attrName>ppt_x</p:attrName>
                                          <p:attrName>ppt_y</p:attrName>
                                        </p:attrNameLst>
                                      </p:cBhvr>
                                      <p:rCtr x="0" y="-191"/>
                                    </p:animMotion>
                                  </p:childTnLst>
                                </p:cTn>
                              </p:par>
                              <p:par>
                                <p:cTn id="41" presetID="1" presetClass="entr" presetSubtype="0" fill="hold" grpId="1" nodeType="withEffect">
                                  <p:stCondLst>
                                    <p:cond delay="2300"/>
                                  </p:stCondLst>
                                  <p:childTnLst>
                                    <p:set>
                                      <p:cBhvr>
                                        <p:cTn id="42" dur="1" fill="hold">
                                          <p:stCondLst>
                                            <p:cond delay="0"/>
                                          </p:stCondLst>
                                        </p:cTn>
                                        <p:tgtEl>
                                          <p:spTgt spid="71"/>
                                        </p:tgtEl>
                                        <p:attrNameLst>
                                          <p:attrName>style.visibility</p:attrName>
                                        </p:attrNameLst>
                                      </p:cBhvr>
                                      <p:to>
                                        <p:strVal val="visible"/>
                                      </p:to>
                                    </p:set>
                                  </p:childTnLst>
                                </p:cTn>
                              </p:par>
                              <p:par>
                                <p:cTn id="43" presetID="0" presetClass="path" presetSubtype="0" repeatCount="indefinite" fill="hold" grpId="0" nodeType="withEffect">
                                  <p:stCondLst>
                                    <p:cond delay="1400"/>
                                  </p:stCondLst>
                                  <p:childTnLst>
                                    <p:animMotion origin="layout" path="M -0.00017 -0.00023 L -0.00104 -0.38102 " pathEditMode="relative" rAng="0" ptsTypes="AA">
                                      <p:cBhvr>
                                        <p:cTn id="44" dur="2000" fill="hold"/>
                                        <p:tgtEl>
                                          <p:spTgt spid="71"/>
                                        </p:tgtEl>
                                        <p:attrNameLst>
                                          <p:attrName>ppt_x</p:attrName>
                                          <p:attrName>ppt_y</p:attrName>
                                        </p:attrNameLst>
                                      </p:cBhvr>
                                      <p:rCtr x="-1" y="-191"/>
                                    </p:animMotion>
                                  </p:childTnLst>
                                </p:cTn>
                              </p:par>
                              <p:par>
                                <p:cTn id="45" presetID="1" presetClass="entr" presetSubtype="0" fill="hold" grpId="1" nodeType="withEffect">
                                  <p:stCondLst>
                                    <p:cond delay="1400"/>
                                  </p:stCondLst>
                                  <p:childTnLst>
                                    <p:set>
                                      <p:cBhvr>
                                        <p:cTn id="46" dur="1" fill="hold">
                                          <p:stCondLst>
                                            <p:cond delay="0"/>
                                          </p:stCondLst>
                                        </p:cTn>
                                        <p:tgtEl>
                                          <p:spTgt spid="72"/>
                                        </p:tgtEl>
                                        <p:attrNameLst>
                                          <p:attrName>style.visibility</p:attrName>
                                        </p:attrNameLst>
                                      </p:cBhvr>
                                      <p:to>
                                        <p:strVal val="visible"/>
                                      </p:to>
                                    </p:set>
                                  </p:childTnLst>
                                </p:cTn>
                              </p:par>
                              <p:par>
                                <p:cTn id="47" presetID="0" presetClass="path" presetSubtype="0" repeatCount="indefinite" fill="hold" grpId="0" nodeType="withEffect">
                                  <p:stCondLst>
                                    <p:cond delay="1100"/>
                                  </p:stCondLst>
                                  <p:childTnLst>
                                    <p:animMotion origin="layout" path="M -0.00018 -0.00023 L -0.00087 -0.38102 " pathEditMode="relative" rAng="0" ptsTypes="AA">
                                      <p:cBhvr>
                                        <p:cTn id="48" dur="2000" fill="hold"/>
                                        <p:tgtEl>
                                          <p:spTgt spid="72"/>
                                        </p:tgtEl>
                                        <p:attrNameLst>
                                          <p:attrName>ppt_x</p:attrName>
                                          <p:attrName>ppt_y</p:attrName>
                                        </p:attrNameLst>
                                      </p:cBhvr>
                                      <p:rCtr x="0" y="-191"/>
                                    </p:animMotion>
                                  </p:childTnLst>
                                </p:cTn>
                              </p:par>
                              <p:par>
                                <p:cTn id="49" presetID="1" presetClass="entr" presetSubtype="0" fill="hold" grpId="1" nodeType="withEffect">
                                  <p:stCondLst>
                                    <p:cond delay="1100"/>
                                  </p:stCondLst>
                                  <p:childTnLst>
                                    <p:set>
                                      <p:cBhvr>
                                        <p:cTn id="50" dur="1" fill="hold">
                                          <p:stCondLst>
                                            <p:cond delay="0"/>
                                          </p:stCondLst>
                                        </p:cTn>
                                        <p:tgtEl>
                                          <p:spTgt spid="73"/>
                                        </p:tgtEl>
                                        <p:attrNameLst>
                                          <p:attrName>style.visibility</p:attrName>
                                        </p:attrNameLst>
                                      </p:cBhvr>
                                      <p:to>
                                        <p:strVal val="visible"/>
                                      </p:to>
                                    </p:set>
                                  </p:childTnLst>
                                </p:cTn>
                              </p:par>
                              <p:par>
                                <p:cTn id="51" presetID="0" presetClass="path" presetSubtype="0" repeatCount="indefinite" fill="hold" grpId="0" nodeType="withEffect">
                                  <p:stCondLst>
                                    <p:cond delay="2000"/>
                                  </p:stCondLst>
                                  <p:childTnLst>
                                    <p:animMotion origin="layout" path="M -3.05556E-6 -0.00046 L -0.00052 -0.38333 " pathEditMode="relative" rAng="0" ptsTypes="AA">
                                      <p:cBhvr>
                                        <p:cTn id="52" dur="2000" fill="hold"/>
                                        <p:tgtEl>
                                          <p:spTgt spid="73"/>
                                        </p:tgtEl>
                                        <p:attrNameLst>
                                          <p:attrName>ppt_x</p:attrName>
                                          <p:attrName>ppt_y</p:attrName>
                                        </p:attrNameLst>
                                      </p:cBhvr>
                                      <p:rCtr x="0" y="-191"/>
                                    </p:animMotion>
                                  </p:childTnLst>
                                </p:cTn>
                              </p:par>
                              <p:par>
                                <p:cTn id="53" presetID="1" presetClass="entr" presetSubtype="0" fill="hold" grpId="1" nodeType="withEffect">
                                  <p:stCondLst>
                                    <p:cond delay="3500"/>
                                  </p:stCondLst>
                                  <p:childTnLst>
                                    <p:set>
                                      <p:cBhvr>
                                        <p:cTn id="54" dur="1" fill="hold">
                                          <p:stCondLst>
                                            <p:cond delay="0"/>
                                          </p:stCondLst>
                                        </p:cTn>
                                        <p:tgtEl>
                                          <p:spTgt spid="117"/>
                                        </p:tgtEl>
                                        <p:attrNameLst>
                                          <p:attrName>style.visibility</p:attrName>
                                        </p:attrNameLst>
                                      </p:cBhvr>
                                      <p:to>
                                        <p:strVal val="visible"/>
                                      </p:to>
                                    </p:set>
                                  </p:childTnLst>
                                </p:cTn>
                              </p:par>
                              <p:par>
                                <p:cTn id="55" presetID="1" presetClass="entr" presetSubtype="0" fill="hold" grpId="0" nodeType="withEffect">
                                  <p:stCondLst>
                                    <p:cond delay="3500"/>
                                  </p:stCondLst>
                                  <p:childTnLst>
                                    <p:set>
                                      <p:cBhvr>
                                        <p:cTn id="56" dur="1" fill="hold">
                                          <p:stCondLst>
                                            <p:cond delay="0"/>
                                          </p:stCondLst>
                                        </p:cTn>
                                        <p:tgtEl>
                                          <p:spTgt spid="131"/>
                                        </p:tgtEl>
                                        <p:attrNameLst>
                                          <p:attrName>style.visibility</p:attrName>
                                        </p:attrNameLst>
                                      </p:cBhvr>
                                      <p:to>
                                        <p:strVal val="visible"/>
                                      </p:to>
                                    </p:set>
                                  </p:childTnLst>
                                </p:cTn>
                              </p:par>
                              <p:par>
                                <p:cTn id="57" presetID="10" presetClass="entr" presetSubtype="0" fill="hold" grpId="0" nodeType="withEffect">
                                  <p:stCondLst>
                                    <p:cond delay="3500"/>
                                  </p:stCondLst>
                                  <p:childTnLst>
                                    <p:set>
                                      <p:cBhvr>
                                        <p:cTn id="58" dur="1" fill="hold">
                                          <p:stCondLst>
                                            <p:cond delay="0"/>
                                          </p:stCondLst>
                                        </p:cTn>
                                        <p:tgtEl>
                                          <p:spTgt spid="106"/>
                                        </p:tgtEl>
                                        <p:attrNameLst>
                                          <p:attrName>style.visibility</p:attrName>
                                        </p:attrNameLst>
                                      </p:cBhvr>
                                      <p:to>
                                        <p:strVal val="visible"/>
                                      </p:to>
                                    </p:set>
                                    <p:animEffect transition="in" filter="fade">
                                      <p:cBhvr>
                                        <p:cTn id="59" dur="500"/>
                                        <p:tgtEl>
                                          <p:spTgt spid="106"/>
                                        </p:tgtEl>
                                      </p:cBhvr>
                                    </p:animEffect>
                                  </p:childTnLst>
                                </p:cTn>
                              </p:par>
                              <p:par>
                                <p:cTn id="60" presetID="0" presetClass="path" presetSubtype="0" repeatCount="indefinite" decel="50000" fill="hold" grpId="0" nodeType="withEffect">
                                  <p:stCondLst>
                                    <p:cond delay="0"/>
                                  </p:stCondLst>
                                  <p:childTnLst>
                                    <p:animMotion origin="layout" path="M 5E-6 -0.00093 L 5E-6 0.02708 " pathEditMode="relative" rAng="0" ptsTypes="AA">
                                      <p:cBhvr>
                                        <p:cTn id="61" dur="1000" fill="hold"/>
                                        <p:tgtEl>
                                          <p:spTgt spid="117"/>
                                        </p:tgtEl>
                                        <p:attrNameLst>
                                          <p:attrName>ppt_x</p:attrName>
                                          <p:attrName>ppt_y</p:attrName>
                                        </p:attrNameLst>
                                      </p:cBhvr>
                                      <p:rCtr x="0" y="14"/>
                                    </p:animMotion>
                                  </p:childTnLst>
                                </p:cTn>
                              </p:par>
                              <p:par>
                                <p:cTn id="62" presetID="1" presetClass="entr" presetSubtype="0" fill="hold" nodeType="withEffect">
                                  <p:stCondLst>
                                    <p:cond delay="6000"/>
                                  </p:stCondLst>
                                  <p:childTnLst>
                                    <p:set>
                                      <p:cBhvr>
                                        <p:cTn id="63" dur="1" fill="hold">
                                          <p:stCondLst>
                                            <p:cond delay="0"/>
                                          </p:stCondLst>
                                        </p:cTn>
                                        <p:tgtEl>
                                          <p:spTgt spid="43"/>
                                        </p:tgtEl>
                                        <p:attrNameLst>
                                          <p:attrName>style.visibility</p:attrName>
                                        </p:attrNameLst>
                                      </p:cBhvr>
                                      <p:to>
                                        <p:strVal val="visible"/>
                                      </p:to>
                                    </p:set>
                                  </p:childTnLst>
                                </p:cTn>
                              </p:par>
                              <p:par>
                                <p:cTn id="64" presetID="10" presetClass="entr" presetSubtype="0" fill="hold" grpId="1" nodeType="withEffect">
                                  <p:stCondLst>
                                    <p:cond delay="6000"/>
                                  </p:stCondLst>
                                  <p:childTnLst>
                                    <p:set>
                                      <p:cBhvr>
                                        <p:cTn id="65" dur="1" fill="hold">
                                          <p:stCondLst>
                                            <p:cond delay="0"/>
                                          </p:stCondLst>
                                        </p:cTn>
                                        <p:tgtEl>
                                          <p:spTgt spid="98"/>
                                        </p:tgtEl>
                                        <p:attrNameLst>
                                          <p:attrName>style.visibility</p:attrName>
                                        </p:attrNameLst>
                                      </p:cBhvr>
                                      <p:to>
                                        <p:strVal val="visible"/>
                                      </p:to>
                                    </p:set>
                                    <p:animEffect transition="in" filter="fade">
                                      <p:cBhvr>
                                        <p:cTn id="66" dur="1000"/>
                                        <p:tgtEl>
                                          <p:spTgt spid="98"/>
                                        </p:tgtEl>
                                      </p:cBhvr>
                                    </p:animEffect>
                                  </p:childTnLst>
                                </p:cTn>
                              </p:par>
                              <p:par>
                                <p:cTn id="67" presetID="10" presetClass="entr" presetSubtype="0" fill="hold" grpId="0" nodeType="withEffect">
                                  <p:stCondLst>
                                    <p:cond delay="6000"/>
                                  </p:stCondLst>
                                  <p:childTnLst>
                                    <p:set>
                                      <p:cBhvr>
                                        <p:cTn id="68" dur="1" fill="hold">
                                          <p:stCondLst>
                                            <p:cond delay="0"/>
                                          </p:stCondLst>
                                        </p:cTn>
                                        <p:tgtEl>
                                          <p:spTgt spid="99"/>
                                        </p:tgtEl>
                                        <p:attrNameLst>
                                          <p:attrName>style.visibility</p:attrName>
                                        </p:attrNameLst>
                                      </p:cBhvr>
                                      <p:to>
                                        <p:strVal val="visible"/>
                                      </p:to>
                                    </p:set>
                                    <p:animEffect transition="in" filter="fade">
                                      <p:cBhvr>
                                        <p:cTn id="69" dur="1000"/>
                                        <p:tgtEl>
                                          <p:spTgt spid="99"/>
                                        </p:tgtEl>
                                      </p:cBhvr>
                                    </p:animEffect>
                                  </p:childTnLst>
                                </p:cTn>
                              </p:par>
                              <p:par>
                                <p:cTn id="70" presetID="10" presetClass="entr" presetSubtype="0" fill="hold" grpId="0" nodeType="withEffect">
                                  <p:stCondLst>
                                    <p:cond delay="6000"/>
                                  </p:stCondLst>
                                  <p:childTnLst>
                                    <p:set>
                                      <p:cBhvr>
                                        <p:cTn id="71" dur="1" fill="hold">
                                          <p:stCondLst>
                                            <p:cond delay="0"/>
                                          </p:stCondLst>
                                        </p:cTn>
                                        <p:tgtEl>
                                          <p:spTgt spid="100"/>
                                        </p:tgtEl>
                                        <p:attrNameLst>
                                          <p:attrName>style.visibility</p:attrName>
                                        </p:attrNameLst>
                                      </p:cBhvr>
                                      <p:to>
                                        <p:strVal val="visible"/>
                                      </p:to>
                                    </p:set>
                                    <p:animEffect transition="in" filter="fade">
                                      <p:cBhvr>
                                        <p:cTn id="72" dur="1000"/>
                                        <p:tgtEl>
                                          <p:spTgt spid="100"/>
                                        </p:tgtEl>
                                      </p:cBhvr>
                                    </p:animEffect>
                                  </p:childTnLst>
                                </p:cTn>
                              </p:par>
                              <p:par>
                                <p:cTn id="73" presetID="10" presetClass="entr" presetSubtype="0" fill="hold" grpId="0" nodeType="withEffect">
                                  <p:stCondLst>
                                    <p:cond delay="6000"/>
                                  </p:stCondLst>
                                  <p:childTnLst>
                                    <p:set>
                                      <p:cBhvr>
                                        <p:cTn id="74" dur="1" fill="hold">
                                          <p:stCondLst>
                                            <p:cond delay="0"/>
                                          </p:stCondLst>
                                        </p:cTn>
                                        <p:tgtEl>
                                          <p:spTgt spid="101"/>
                                        </p:tgtEl>
                                        <p:attrNameLst>
                                          <p:attrName>style.visibility</p:attrName>
                                        </p:attrNameLst>
                                      </p:cBhvr>
                                      <p:to>
                                        <p:strVal val="visible"/>
                                      </p:to>
                                    </p:set>
                                    <p:animEffect transition="in" filter="fade">
                                      <p:cBhvr>
                                        <p:cTn id="75" dur="1000"/>
                                        <p:tgtEl>
                                          <p:spTgt spid="101"/>
                                        </p:tgtEl>
                                      </p:cBhvr>
                                    </p:animEffect>
                                  </p:childTnLst>
                                </p:cTn>
                              </p:par>
                              <p:par>
                                <p:cTn id="76" presetID="10" presetClass="entr" presetSubtype="0" fill="hold" grpId="1" nodeType="withEffect">
                                  <p:stCondLst>
                                    <p:cond delay="6000"/>
                                  </p:stCondLst>
                                  <p:childTnLst>
                                    <p:set>
                                      <p:cBhvr>
                                        <p:cTn id="77" dur="1" fill="hold">
                                          <p:stCondLst>
                                            <p:cond delay="0"/>
                                          </p:stCondLst>
                                        </p:cTn>
                                        <p:tgtEl>
                                          <p:spTgt spid="102"/>
                                        </p:tgtEl>
                                        <p:attrNameLst>
                                          <p:attrName>style.visibility</p:attrName>
                                        </p:attrNameLst>
                                      </p:cBhvr>
                                      <p:to>
                                        <p:strVal val="visible"/>
                                      </p:to>
                                    </p:set>
                                    <p:animEffect transition="in" filter="fade">
                                      <p:cBhvr>
                                        <p:cTn id="78" dur="1000"/>
                                        <p:tgtEl>
                                          <p:spTgt spid="102"/>
                                        </p:tgtEl>
                                      </p:cBhvr>
                                    </p:animEffect>
                                  </p:childTnLst>
                                </p:cTn>
                              </p:par>
                              <p:par>
                                <p:cTn id="79" presetID="10" presetClass="entr" presetSubtype="0" fill="hold" grpId="1" nodeType="withEffect">
                                  <p:stCondLst>
                                    <p:cond delay="6000"/>
                                  </p:stCondLst>
                                  <p:childTnLst>
                                    <p:set>
                                      <p:cBhvr>
                                        <p:cTn id="80" dur="1" fill="hold">
                                          <p:stCondLst>
                                            <p:cond delay="0"/>
                                          </p:stCondLst>
                                        </p:cTn>
                                        <p:tgtEl>
                                          <p:spTgt spid="103"/>
                                        </p:tgtEl>
                                        <p:attrNameLst>
                                          <p:attrName>style.visibility</p:attrName>
                                        </p:attrNameLst>
                                      </p:cBhvr>
                                      <p:to>
                                        <p:strVal val="visible"/>
                                      </p:to>
                                    </p:set>
                                    <p:animEffect transition="in" filter="fade">
                                      <p:cBhvr>
                                        <p:cTn id="81" dur="1000"/>
                                        <p:tgtEl>
                                          <p:spTgt spid="103"/>
                                        </p:tgtEl>
                                      </p:cBhvr>
                                    </p:animEffect>
                                  </p:childTnLst>
                                </p:cTn>
                              </p:par>
                              <p:par>
                                <p:cTn id="82" presetID="0" presetClass="path" presetSubtype="0" repeatCount="indefinite" decel="50000" fill="hold" grpId="0" nodeType="withEffect">
                                  <p:stCondLst>
                                    <p:cond delay="200"/>
                                  </p:stCondLst>
                                  <p:childTnLst>
                                    <p:animMotion origin="layout" path="M -1.94444E-6 4.07407E-6 C 0.02084 -0.00093 0.04219 -0.00162 0.05903 -0.00625 C 0.07587 -0.01088 0.09427 -0.02431 0.10139 -0.02732 " pathEditMode="relative" rAng="0" ptsTypes="aaA">
                                      <p:cBhvr>
                                        <p:cTn id="83" dur="2000" fill="hold"/>
                                        <p:tgtEl>
                                          <p:spTgt spid="98"/>
                                        </p:tgtEl>
                                        <p:attrNameLst>
                                          <p:attrName>ppt_x</p:attrName>
                                          <p:attrName>ppt_y</p:attrName>
                                        </p:attrNameLst>
                                      </p:cBhvr>
                                      <p:rCtr x="51" y="-14"/>
                                    </p:animMotion>
                                  </p:childTnLst>
                                </p:cTn>
                              </p:par>
                              <p:par>
                                <p:cTn id="84" presetID="0" presetClass="path" presetSubtype="0" repeatCount="indefinite" decel="50000" fill="hold" nodeType="withEffect">
                                  <p:stCondLst>
                                    <p:cond delay="500"/>
                                  </p:stCondLst>
                                  <p:childTnLst>
                                    <p:animMotion origin="layout" path="M -2.5E-6 1.11111E-6 C 0.01615 -0.00255 0.03368 -0.0044 0.05122 -0.01505 C 0.0691 -0.0257 0.09497 -0.05533 0.10538 -0.0625 " pathEditMode="relative" rAng="-1835234" ptsTypes="aaA">
                                      <p:cBhvr>
                                        <p:cTn id="85" dur="2000" fill="hold"/>
                                        <p:tgtEl>
                                          <p:spTgt spid="99"/>
                                        </p:tgtEl>
                                        <p:attrNameLst>
                                          <p:attrName>ppt_x</p:attrName>
                                          <p:attrName>ppt_y</p:attrName>
                                        </p:attrNameLst>
                                      </p:cBhvr>
                                      <p:rCtr x="54" y="-28"/>
                                    </p:animMotion>
                                  </p:childTnLst>
                                </p:cTn>
                              </p:par>
                              <p:par>
                                <p:cTn id="86" presetID="0" presetClass="path" presetSubtype="0" repeatCount="indefinite" decel="50000" fill="hold" nodeType="withEffect">
                                  <p:stCondLst>
                                    <p:cond delay="700"/>
                                  </p:stCondLst>
                                  <p:childTnLst>
                                    <p:animMotion origin="layout" path="M -1.94444E-6 4.07407E-6 C 0.02761 -0.00602 0.05538 -0.01227 0.07292 -0.02408 C 0.09063 -0.03588 0.09844 -0.06227 0.10486 -0.07084 " pathEditMode="relative" rAng="0" ptsTypes="aaA">
                                      <p:cBhvr>
                                        <p:cTn id="87" dur="2000" fill="hold"/>
                                        <p:tgtEl>
                                          <p:spTgt spid="100"/>
                                        </p:tgtEl>
                                        <p:attrNameLst>
                                          <p:attrName>ppt_x</p:attrName>
                                          <p:attrName>ppt_y</p:attrName>
                                        </p:attrNameLst>
                                      </p:cBhvr>
                                      <p:rCtr x="52" y="-35"/>
                                    </p:animMotion>
                                  </p:childTnLst>
                                </p:cTn>
                              </p:par>
                              <p:par>
                                <p:cTn id="88" presetID="0" presetClass="path" presetSubtype="0" repeatCount="indefinite" decel="50000" fill="hold" nodeType="withEffect">
                                  <p:stCondLst>
                                    <p:cond delay="1000"/>
                                  </p:stCondLst>
                                  <p:childTnLst>
                                    <p:animMotion origin="layout" path="M -1.94444E-6 4.07407E-6 C 0.02101 -0.00255 0.04254 -0.00417 0.05955 -0.01713 C 0.07622 -0.0301 0.09479 -0.06783 0.10191 -0.07662 " pathEditMode="relative" rAng="0" ptsTypes="aaA">
                                      <p:cBhvr>
                                        <p:cTn id="89" dur="2000" fill="hold"/>
                                        <p:tgtEl>
                                          <p:spTgt spid="101"/>
                                        </p:tgtEl>
                                        <p:attrNameLst>
                                          <p:attrName>ppt_x</p:attrName>
                                          <p:attrName>ppt_y</p:attrName>
                                        </p:attrNameLst>
                                      </p:cBhvr>
                                      <p:rCtr x="51" y="-38"/>
                                    </p:animMotion>
                                  </p:childTnLst>
                                </p:cTn>
                              </p:par>
                              <p:par>
                                <p:cTn id="90" presetID="0" presetClass="path" presetSubtype="0" repeatCount="indefinite" decel="50000" fill="hold" grpId="0" nodeType="withEffect">
                                  <p:stCondLst>
                                    <p:cond delay="1200"/>
                                  </p:stCondLst>
                                  <p:childTnLst>
                                    <p:animMotion origin="layout" path="M 0.00034 0.00046 C 0.01389 0.00046 0.02777 0.00115 0.04375 -0.00348 C 0.06111 -0.00787 0.08836 -0.02408 0.09774 -0.02732 " pathEditMode="relative" rAng="-987703" ptsTypes="aaA">
                                      <p:cBhvr>
                                        <p:cTn id="91" dur="2000" fill="hold"/>
                                        <p:tgtEl>
                                          <p:spTgt spid="102"/>
                                        </p:tgtEl>
                                        <p:attrNameLst>
                                          <p:attrName>ppt_x</p:attrName>
                                          <p:attrName>ppt_y</p:attrName>
                                        </p:attrNameLst>
                                      </p:cBhvr>
                                      <p:rCtr x="49" y="-12"/>
                                    </p:animMotion>
                                  </p:childTnLst>
                                </p:cTn>
                              </p:par>
                              <p:par>
                                <p:cTn id="92" presetID="0" presetClass="path" presetSubtype="0" repeatCount="indefinite" decel="50000" fill="hold" grpId="0" nodeType="withEffect">
                                  <p:stCondLst>
                                    <p:cond delay="1500"/>
                                  </p:stCondLst>
                                  <p:childTnLst>
                                    <p:animMotion origin="layout" path="M -1.94444E-6 4.07407E-6 C 0.02743 -0.00417 0.05486 -0.00857 0.07222 -0.01667 C 0.08959 -0.025 0.0974 -0.04352 0.10382 -0.04931 " pathEditMode="relative" rAng="0" ptsTypes="aaA">
                                      <p:cBhvr>
                                        <p:cTn id="93" dur="2000" fill="hold"/>
                                        <p:tgtEl>
                                          <p:spTgt spid="103"/>
                                        </p:tgtEl>
                                        <p:attrNameLst>
                                          <p:attrName>ppt_x</p:attrName>
                                          <p:attrName>ppt_y</p:attrName>
                                        </p:attrNameLst>
                                      </p:cBhvr>
                                      <p:rCtr x="52" y="-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8" grpId="1" animBg="1"/>
      <p:bldP spid="99" grpId="0" animBg="1"/>
      <p:bldP spid="100" grpId="0" animBg="1"/>
      <p:bldP spid="101" grpId="0" animBg="1"/>
      <p:bldP spid="102" grpId="0" animBg="1"/>
      <p:bldP spid="102" grpId="1" animBg="1"/>
      <p:bldP spid="103" grpId="0" animBg="1"/>
      <p:bldP spid="103" grpId="1" animBg="1"/>
      <p:bldP spid="106" grpId="0"/>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9" grpId="0" animBg="1"/>
      <p:bldP spid="80" grpId="0" animBg="1"/>
      <p:bldP spid="81" grpId="0" animBg="1"/>
      <p:bldP spid="75" grpId="0" animBg="1"/>
      <p:bldP spid="75" grpId="1" animBg="1"/>
      <p:bldP spid="76" grpId="0" animBg="1"/>
      <p:bldP spid="76" grpId="1" animBg="1"/>
      <p:bldP spid="77" grpId="0" animBg="1"/>
      <p:bldP spid="77" grpId="1" animBg="1"/>
      <p:bldP spid="78" grpId="0" animBg="1"/>
      <p:bldP spid="78" grpId="1" animBg="1"/>
      <p:bldP spid="117" grpId="0" animBg="1"/>
      <p:bldP spid="117" grpId="1" animBg="1"/>
      <p:bldP spid="1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4"/>
          <p:cNvGrpSpPr/>
          <p:nvPr/>
        </p:nvGrpSpPr>
        <p:grpSpPr>
          <a:xfrm>
            <a:off x="0" y="0"/>
            <a:ext cx="9144000" cy="6858000"/>
            <a:chOff x="0" y="0"/>
            <a:chExt cx="9144000" cy="6858000"/>
          </a:xfrm>
        </p:grpSpPr>
        <p:grpSp>
          <p:nvGrpSpPr>
            <p:cNvPr id="3" name="Group 120"/>
            <p:cNvGrpSpPr/>
            <p:nvPr/>
          </p:nvGrpSpPr>
          <p:grpSpPr>
            <a:xfrm>
              <a:off x="0" y="0"/>
              <a:ext cx="9144000" cy="6858000"/>
              <a:chOff x="0" y="0"/>
              <a:chExt cx="9144000" cy="6858000"/>
            </a:xfrm>
          </p:grpSpPr>
          <p:pic>
            <p:nvPicPr>
              <p:cNvPr id="38" name="Picture 37" descr="Background.png"/>
              <p:cNvPicPr>
                <a:picLocks noChangeAspect="1"/>
              </p:cNvPicPr>
              <p:nvPr/>
            </p:nvPicPr>
            <p:blipFill>
              <a:blip r:embed="rId2" cstate="screen"/>
              <a:srcRect/>
              <a:stretch>
                <a:fillRect/>
              </a:stretch>
            </p:blipFill>
            <p:spPr>
              <a:xfrm>
                <a:off x="0" y="0"/>
                <a:ext cx="9144000" cy="6858000"/>
              </a:xfrm>
              <a:prstGeom prst="rect">
                <a:avLst/>
              </a:prstGeom>
            </p:spPr>
          </p:pic>
          <p:grpSp>
            <p:nvGrpSpPr>
              <p:cNvPr id="4" name="Group 119"/>
              <p:cNvGrpSpPr/>
              <p:nvPr/>
            </p:nvGrpSpPr>
            <p:grpSpPr>
              <a:xfrm>
                <a:off x="0" y="1237684"/>
                <a:ext cx="9144000" cy="591115"/>
                <a:chOff x="0" y="1237684"/>
                <a:chExt cx="9144000" cy="591115"/>
              </a:xfrm>
            </p:grpSpPr>
            <p:pic>
              <p:nvPicPr>
                <p:cNvPr id="36" name="Picture 35" descr="Zone 3.png"/>
                <p:cNvPicPr>
                  <a:picLocks noChangeAspect="1"/>
                </p:cNvPicPr>
                <p:nvPr/>
              </p:nvPicPr>
              <p:blipFill>
                <a:blip r:embed="rId3" cstate="screen"/>
                <a:srcRect l="1895" r="1263"/>
                <a:stretch>
                  <a:fillRect/>
                </a:stretch>
              </p:blipFill>
              <p:spPr>
                <a:xfrm>
                  <a:off x="0" y="1237684"/>
                  <a:ext cx="9144000" cy="591115"/>
                </a:xfrm>
                <a:prstGeom prst="rect">
                  <a:avLst/>
                </a:prstGeom>
              </p:spPr>
            </p:pic>
            <p:sp>
              <p:nvSpPr>
                <p:cNvPr id="101" name="TextBox 100"/>
                <p:cNvSpPr txBox="1"/>
                <p:nvPr/>
              </p:nvSpPr>
              <p:spPr>
                <a:xfrm>
                  <a:off x="6299643" y="1355449"/>
                  <a:ext cx="2624500"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lang="en-US" sz="1200" b="1" dirty="0">
                      <a:solidFill>
                        <a:schemeClr val="bg1"/>
                      </a:solidFill>
                      <a:cs typeface="Arial" pitchFamily="34" charset="0"/>
                    </a:rPr>
                    <a:t>FRESH  WATER  AQUIFER  ZONE</a:t>
                  </a:r>
                </a:p>
              </p:txBody>
            </p:sp>
          </p:grpSp>
          <p:grpSp>
            <p:nvGrpSpPr>
              <p:cNvPr id="5" name="Group 118"/>
              <p:cNvGrpSpPr/>
              <p:nvPr/>
            </p:nvGrpSpPr>
            <p:grpSpPr>
              <a:xfrm>
                <a:off x="0" y="3707294"/>
                <a:ext cx="9144000" cy="725557"/>
                <a:chOff x="0" y="3707294"/>
                <a:chExt cx="9144000" cy="725557"/>
              </a:xfrm>
            </p:grpSpPr>
            <p:pic>
              <p:nvPicPr>
                <p:cNvPr id="8" name="Picture 7" descr="Zone 1.png"/>
                <p:cNvPicPr>
                  <a:picLocks noChangeAspect="1"/>
                </p:cNvPicPr>
                <p:nvPr/>
              </p:nvPicPr>
              <p:blipFill>
                <a:blip r:embed="rId4" cstate="screen"/>
                <a:srcRect l="2263" r="3804"/>
                <a:stretch>
                  <a:fillRect/>
                </a:stretch>
              </p:blipFill>
              <p:spPr>
                <a:xfrm rot="10800000">
                  <a:off x="0" y="3707294"/>
                  <a:ext cx="9144000" cy="725557"/>
                </a:xfrm>
                <a:prstGeom prst="rect">
                  <a:avLst/>
                </a:prstGeom>
              </p:spPr>
            </p:pic>
            <p:sp>
              <p:nvSpPr>
                <p:cNvPr id="102" name="TextBox 101"/>
                <p:cNvSpPr txBox="1"/>
                <p:nvPr/>
              </p:nvSpPr>
              <p:spPr>
                <a:xfrm>
                  <a:off x="6271216" y="3935419"/>
                  <a:ext cx="2652927"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200" b="1" dirty="0">
                      <a:solidFill>
                        <a:schemeClr val="bg1"/>
                      </a:solidFill>
                      <a:cs typeface="Arial" pitchFamily="34" charset="0"/>
                    </a:rPr>
                    <a:t>SHALLOW  PRODUCING  ZONE</a:t>
                  </a:r>
                </a:p>
              </p:txBody>
            </p:sp>
          </p:grpSp>
          <p:grpSp>
            <p:nvGrpSpPr>
              <p:cNvPr id="6" name="Group 111"/>
              <p:cNvGrpSpPr/>
              <p:nvPr/>
            </p:nvGrpSpPr>
            <p:grpSpPr>
              <a:xfrm>
                <a:off x="0" y="6452654"/>
                <a:ext cx="9144000" cy="405346"/>
                <a:chOff x="0" y="6452654"/>
                <a:chExt cx="9144000" cy="405346"/>
              </a:xfrm>
            </p:grpSpPr>
            <p:pic>
              <p:nvPicPr>
                <p:cNvPr id="130" name="Picture 129" descr="Zone 4.png"/>
                <p:cNvPicPr>
                  <a:picLocks noChangeAspect="1"/>
                </p:cNvPicPr>
                <p:nvPr/>
              </p:nvPicPr>
              <p:blipFill>
                <a:blip r:embed="rId5" cstate="screen"/>
                <a:srcRect b="-10096"/>
                <a:stretch>
                  <a:fillRect/>
                </a:stretch>
              </p:blipFill>
              <p:spPr>
                <a:xfrm rot="10800000">
                  <a:off x="0" y="6452654"/>
                  <a:ext cx="9144000" cy="405346"/>
                </a:xfrm>
                <a:prstGeom prst="rect">
                  <a:avLst/>
                </a:prstGeom>
              </p:spPr>
            </p:pic>
            <p:sp>
              <p:nvSpPr>
                <p:cNvPr id="104" name="TextBox 103"/>
                <p:cNvSpPr txBox="1"/>
                <p:nvPr/>
              </p:nvSpPr>
              <p:spPr>
                <a:xfrm>
                  <a:off x="6577218" y="6581001"/>
                  <a:ext cx="2346925"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lang="en-US" sz="1200" b="1" dirty="0">
                      <a:solidFill>
                        <a:schemeClr val="bg1"/>
                      </a:solidFill>
                      <a:cs typeface="Arial" pitchFamily="34" charset="0"/>
                    </a:rPr>
                    <a:t>TARGET  PRODUCING  ZONE</a:t>
                  </a:r>
                </a:p>
              </p:txBody>
            </p:sp>
          </p:grpSp>
        </p:grpSp>
        <p:grpSp>
          <p:nvGrpSpPr>
            <p:cNvPr id="7" name="Group 110"/>
            <p:cNvGrpSpPr/>
            <p:nvPr/>
          </p:nvGrpSpPr>
          <p:grpSpPr>
            <a:xfrm>
              <a:off x="190684" y="6285260"/>
              <a:ext cx="1026653" cy="447515"/>
              <a:chOff x="190684" y="6285260"/>
              <a:chExt cx="1026653" cy="447515"/>
            </a:xfrm>
          </p:grpSpPr>
          <p:sp>
            <p:nvSpPr>
              <p:cNvPr id="132" name="Freeform 68"/>
              <p:cNvSpPr>
                <a:spLocks/>
              </p:cNvSpPr>
              <p:nvPr/>
            </p:nvSpPr>
            <p:spPr bwMode="auto">
              <a:xfrm>
                <a:off x="198034" y="6642075"/>
                <a:ext cx="56960" cy="68601"/>
              </a:xfrm>
              <a:custGeom>
                <a:avLst/>
                <a:gdLst/>
                <a:ahLst/>
                <a:cxnLst>
                  <a:cxn ang="0">
                    <a:pos x="155" y="3"/>
                  </a:cxn>
                  <a:cxn ang="0">
                    <a:pos x="204" y="19"/>
                  </a:cxn>
                  <a:cxn ang="0">
                    <a:pos x="233" y="53"/>
                  </a:cxn>
                  <a:cxn ang="0">
                    <a:pos x="244" y="102"/>
                  </a:cxn>
                  <a:cxn ang="0">
                    <a:pos x="206" y="79"/>
                  </a:cxn>
                  <a:cxn ang="0">
                    <a:pos x="185" y="47"/>
                  </a:cxn>
                  <a:cxn ang="0">
                    <a:pos x="148" y="31"/>
                  </a:cxn>
                  <a:cxn ang="0">
                    <a:pos x="95" y="32"/>
                  </a:cxn>
                  <a:cxn ang="0">
                    <a:pos x="57" y="50"/>
                  </a:cxn>
                  <a:cxn ang="0">
                    <a:pos x="43" y="84"/>
                  </a:cxn>
                  <a:cxn ang="0">
                    <a:pos x="56" y="107"/>
                  </a:cxn>
                  <a:cxn ang="0">
                    <a:pos x="84" y="121"/>
                  </a:cxn>
                  <a:cxn ang="0">
                    <a:pos x="168" y="138"/>
                  </a:cxn>
                  <a:cxn ang="0">
                    <a:pos x="208" y="152"/>
                  </a:cxn>
                  <a:cxn ang="0">
                    <a:pos x="238" y="174"/>
                  </a:cxn>
                  <a:cxn ang="0">
                    <a:pos x="248" y="209"/>
                  </a:cxn>
                  <a:cxn ang="0">
                    <a:pos x="243" y="240"/>
                  </a:cxn>
                  <a:cxn ang="0">
                    <a:pos x="224" y="267"/>
                  </a:cxn>
                  <a:cxn ang="0">
                    <a:pos x="187" y="288"/>
                  </a:cxn>
                  <a:cxn ang="0">
                    <a:pos x="129" y="296"/>
                  </a:cxn>
                  <a:cxn ang="0">
                    <a:pos x="69" y="288"/>
                  </a:cxn>
                  <a:cxn ang="0">
                    <a:pos x="28" y="266"/>
                  </a:cxn>
                  <a:cxn ang="0">
                    <a:pos x="7" y="232"/>
                  </a:cxn>
                  <a:cxn ang="0">
                    <a:pos x="0" y="189"/>
                  </a:cxn>
                  <a:cxn ang="0">
                    <a:pos x="35" y="206"/>
                  </a:cxn>
                  <a:cxn ang="0">
                    <a:pos x="50" y="236"/>
                  </a:cxn>
                  <a:cxn ang="0">
                    <a:pos x="79" y="257"/>
                  </a:cxn>
                  <a:cxn ang="0">
                    <a:pos x="128" y="265"/>
                  </a:cxn>
                  <a:cxn ang="0">
                    <a:pos x="174" y="259"/>
                  </a:cxn>
                  <a:cxn ang="0">
                    <a:pos x="201" y="244"/>
                  </a:cxn>
                  <a:cxn ang="0">
                    <a:pos x="212" y="223"/>
                  </a:cxn>
                  <a:cxn ang="0">
                    <a:pos x="212" y="198"/>
                  </a:cxn>
                  <a:cxn ang="0">
                    <a:pos x="194" y="178"/>
                  </a:cxn>
                  <a:cxn ang="0">
                    <a:pos x="161" y="167"/>
                  </a:cxn>
                  <a:cxn ang="0">
                    <a:pos x="103" y="156"/>
                  </a:cxn>
                  <a:cxn ang="0">
                    <a:pos x="64" y="146"/>
                  </a:cxn>
                  <a:cxn ang="0">
                    <a:pos x="31" y="130"/>
                  </a:cxn>
                  <a:cxn ang="0">
                    <a:pos x="12" y="104"/>
                  </a:cxn>
                  <a:cxn ang="0">
                    <a:pos x="11" y="64"/>
                  </a:cxn>
                  <a:cxn ang="0">
                    <a:pos x="30" y="30"/>
                  </a:cxn>
                  <a:cxn ang="0">
                    <a:pos x="68" y="8"/>
                  </a:cxn>
                  <a:cxn ang="0">
                    <a:pos x="123" y="0"/>
                  </a:cxn>
                </a:cxnLst>
                <a:rect l="0" t="0" r="r" b="b"/>
                <a:pathLst>
                  <a:path w="248" h="296">
                    <a:moveTo>
                      <a:pt x="123" y="0"/>
                    </a:moveTo>
                    <a:lnTo>
                      <a:pt x="155" y="3"/>
                    </a:lnTo>
                    <a:lnTo>
                      <a:pt x="180" y="8"/>
                    </a:lnTo>
                    <a:lnTo>
                      <a:pt x="204" y="19"/>
                    </a:lnTo>
                    <a:lnTo>
                      <a:pt x="221" y="34"/>
                    </a:lnTo>
                    <a:lnTo>
                      <a:pt x="233" y="53"/>
                    </a:lnTo>
                    <a:lnTo>
                      <a:pt x="242" y="74"/>
                    </a:lnTo>
                    <a:lnTo>
                      <a:pt x="244" y="102"/>
                    </a:lnTo>
                    <a:lnTo>
                      <a:pt x="209" y="102"/>
                    </a:lnTo>
                    <a:lnTo>
                      <a:pt x="206" y="79"/>
                    </a:lnTo>
                    <a:lnTo>
                      <a:pt x="198" y="61"/>
                    </a:lnTo>
                    <a:lnTo>
                      <a:pt x="185" y="47"/>
                    </a:lnTo>
                    <a:lnTo>
                      <a:pt x="168" y="38"/>
                    </a:lnTo>
                    <a:lnTo>
                      <a:pt x="148" y="31"/>
                    </a:lnTo>
                    <a:lnTo>
                      <a:pt x="123" y="30"/>
                    </a:lnTo>
                    <a:lnTo>
                      <a:pt x="95" y="32"/>
                    </a:lnTo>
                    <a:lnTo>
                      <a:pt x="73" y="39"/>
                    </a:lnTo>
                    <a:lnTo>
                      <a:pt x="57" y="50"/>
                    </a:lnTo>
                    <a:lnTo>
                      <a:pt x="46" y="65"/>
                    </a:lnTo>
                    <a:lnTo>
                      <a:pt x="43" y="84"/>
                    </a:lnTo>
                    <a:lnTo>
                      <a:pt x="46" y="98"/>
                    </a:lnTo>
                    <a:lnTo>
                      <a:pt x="56" y="107"/>
                    </a:lnTo>
                    <a:lnTo>
                      <a:pt x="68" y="115"/>
                    </a:lnTo>
                    <a:lnTo>
                      <a:pt x="84" y="121"/>
                    </a:lnTo>
                    <a:lnTo>
                      <a:pt x="103" y="126"/>
                    </a:lnTo>
                    <a:lnTo>
                      <a:pt x="168" y="138"/>
                    </a:lnTo>
                    <a:lnTo>
                      <a:pt x="189" y="145"/>
                    </a:lnTo>
                    <a:lnTo>
                      <a:pt x="208" y="152"/>
                    </a:lnTo>
                    <a:lnTo>
                      <a:pt x="224" y="161"/>
                    </a:lnTo>
                    <a:lnTo>
                      <a:pt x="238" y="174"/>
                    </a:lnTo>
                    <a:lnTo>
                      <a:pt x="246" y="190"/>
                    </a:lnTo>
                    <a:lnTo>
                      <a:pt x="248" y="209"/>
                    </a:lnTo>
                    <a:lnTo>
                      <a:pt x="247" y="224"/>
                    </a:lnTo>
                    <a:lnTo>
                      <a:pt x="243" y="240"/>
                    </a:lnTo>
                    <a:lnTo>
                      <a:pt x="235" y="254"/>
                    </a:lnTo>
                    <a:lnTo>
                      <a:pt x="224" y="267"/>
                    </a:lnTo>
                    <a:lnTo>
                      <a:pt x="208" y="280"/>
                    </a:lnTo>
                    <a:lnTo>
                      <a:pt x="187" y="288"/>
                    </a:lnTo>
                    <a:lnTo>
                      <a:pt x="161" y="293"/>
                    </a:lnTo>
                    <a:lnTo>
                      <a:pt x="129" y="296"/>
                    </a:lnTo>
                    <a:lnTo>
                      <a:pt x="96" y="293"/>
                    </a:lnTo>
                    <a:lnTo>
                      <a:pt x="69" y="288"/>
                    </a:lnTo>
                    <a:lnTo>
                      <a:pt x="46" y="278"/>
                    </a:lnTo>
                    <a:lnTo>
                      <a:pt x="28" y="266"/>
                    </a:lnTo>
                    <a:lnTo>
                      <a:pt x="16" y="250"/>
                    </a:lnTo>
                    <a:lnTo>
                      <a:pt x="7" y="232"/>
                    </a:lnTo>
                    <a:lnTo>
                      <a:pt x="1" y="212"/>
                    </a:lnTo>
                    <a:lnTo>
                      <a:pt x="0" y="189"/>
                    </a:lnTo>
                    <a:lnTo>
                      <a:pt x="34" y="189"/>
                    </a:lnTo>
                    <a:lnTo>
                      <a:pt x="35" y="206"/>
                    </a:lnTo>
                    <a:lnTo>
                      <a:pt x="41" y="223"/>
                    </a:lnTo>
                    <a:lnTo>
                      <a:pt x="50" y="236"/>
                    </a:lnTo>
                    <a:lnTo>
                      <a:pt x="62" y="248"/>
                    </a:lnTo>
                    <a:lnTo>
                      <a:pt x="79" y="257"/>
                    </a:lnTo>
                    <a:lnTo>
                      <a:pt x="100" y="263"/>
                    </a:lnTo>
                    <a:lnTo>
                      <a:pt x="128" y="265"/>
                    </a:lnTo>
                    <a:lnTo>
                      <a:pt x="153" y="263"/>
                    </a:lnTo>
                    <a:lnTo>
                      <a:pt x="174" y="259"/>
                    </a:lnTo>
                    <a:lnTo>
                      <a:pt x="190" y="252"/>
                    </a:lnTo>
                    <a:lnTo>
                      <a:pt x="201" y="244"/>
                    </a:lnTo>
                    <a:lnTo>
                      <a:pt x="208" y="233"/>
                    </a:lnTo>
                    <a:lnTo>
                      <a:pt x="212" y="223"/>
                    </a:lnTo>
                    <a:lnTo>
                      <a:pt x="213" y="212"/>
                    </a:lnTo>
                    <a:lnTo>
                      <a:pt x="212" y="198"/>
                    </a:lnTo>
                    <a:lnTo>
                      <a:pt x="205" y="187"/>
                    </a:lnTo>
                    <a:lnTo>
                      <a:pt x="194" y="178"/>
                    </a:lnTo>
                    <a:lnTo>
                      <a:pt x="179" y="171"/>
                    </a:lnTo>
                    <a:lnTo>
                      <a:pt x="161" y="167"/>
                    </a:lnTo>
                    <a:lnTo>
                      <a:pt x="123" y="159"/>
                    </a:lnTo>
                    <a:lnTo>
                      <a:pt x="103" y="156"/>
                    </a:lnTo>
                    <a:lnTo>
                      <a:pt x="83" y="151"/>
                    </a:lnTo>
                    <a:lnTo>
                      <a:pt x="64" y="146"/>
                    </a:lnTo>
                    <a:lnTo>
                      <a:pt x="46" y="140"/>
                    </a:lnTo>
                    <a:lnTo>
                      <a:pt x="31" y="130"/>
                    </a:lnTo>
                    <a:lnTo>
                      <a:pt x="19" y="118"/>
                    </a:lnTo>
                    <a:lnTo>
                      <a:pt x="12" y="104"/>
                    </a:lnTo>
                    <a:lnTo>
                      <a:pt x="9" y="85"/>
                    </a:lnTo>
                    <a:lnTo>
                      <a:pt x="11" y="64"/>
                    </a:lnTo>
                    <a:lnTo>
                      <a:pt x="18" y="45"/>
                    </a:lnTo>
                    <a:lnTo>
                      <a:pt x="30" y="30"/>
                    </a:lnTo>
                    <a:lnTo>
                      <a:pt x="46" y="17"/>
                    </a:lnTo>
                    <a:lnTo>
                      <a:pt x="68" y="8"/>
                    </a:lnTo>
                    <a:lnTo>
                      <a:pt x="94" y="1"/>
                    </a:lnTo>
                    <a:lnTo>
                      <a:pt x="123" y="0"/>
                    </a:lnTo>
                    <a:close/>
                  </a:path>
                </a:pathLst>
              </a:custGeom>
              <a:solidFill>
                <a:schemeClr val="bg1"/>
              </a:solidFill>
              <a:ln w="0">
                <a:noFill/>
                <a:prstDash val="solid"/>
                <a:round/>
                <a:headEnd/>
                <a:tailEnd/>
              </a:ln>
            </p:spPr>
            <p:txBody>
              <a:bodyPr/>
              <a:lstStyle/>
              <a:p>
                <a:pPr>
                  <a:defRPr/>
                </a:pPr>
                <a:endParaRPr lang="en-US" dirty="0">
                  <a:latin typeface="Arial" charset="0"/>
                </a:endParaRPr>
              </a:p>
            </p:txBody>
          </p:sp>
          <p:sp>
            <p:nvSpPr>
              <p:cNvPr id="133" name="Freeform 69"/>
              <p:cNvSpPr>
                <a:spLocks noEditPoints="1"/>
              </p:cNvSpPr>
              <p:nvPr/>
            </p:nvSpPr>
            <p:spPr bwMode="auto">
              <a:xfrm>
                <a:off x="260965" y="6655427"/>
                <a:ext cx="50988" cy="55709"/>
              </a:xfrm>
              <a:custGeom>
                <a:avLst/>
                <a:gdLst/>
                <a:ahLst/>
                <a:cxnLst>
                  <a:cxn ang="0">
                    <a:pos x="88" y="31"/>
                  </a:cxn>
                  <a:cxn ang="0">
                    <a:pos x="56" y="49"/>
                  </a:cxn>
                  <a:cxn ang="0">
                    <a:pos x="40" y="80"/>
                  </a:cxn>
                  <a:cxn ang="0">
                    <a:pos x="35" y="119"/>
                  </a:cxn>
                  <a:cxn ang="0">
                    <a:pos x="40" y="159"/>
                  </a:cxn>
                  <a:cxn ang="0">
                    <a:pos x="56" y="189"/>
                  </a:cxn>
                  <a:cxn ang="0">
                    <a:pos x="88" y="206"/>
                  </a:cxn>
                  <a:cxn ang="0">
                    <a:pos x="135" y="206"/>
                  </a:cxn>
                  <a:cxn ang="0">
                    <a:pos x="167" y="189"/>
                  </a:cxn>
                  <a:cxn ang="0">
                    <a:pos x="185" y="159"/>
                  </a:cxn>
                  <a:cxn ang="0">
                    <a:pos x="189" y="119"/>
                  </a:cxn>
                  <a:cxn ang="0">
                    <a:pos x="181" y="69"/>
                  </a:cxn>
                  <a:cxn ang="0">
                    <a:pos x="163" y="45"/>
                  </a:cxn>
                  <a:cxn ang="0">
                    <a:pos x="133" y="30"/>
                  </a:cxn>
                  <a:cxn ang="0">
                    <a:pos x="112" y="0"/>
                  </a:cxn>
                  <a:cxn ang="0">
                    <a:pos x="162" y="8"/>
                  </a:cxn>
                  <a:cxn ang="0">
                    <a:pos x="194" y="30"/>
                  </a:cxn>
                  <a:cxn ang="0">
                    <a:pos x="213" y="61"/>
                  </a:cxn>
                  <a:cxn ang="0">
                    <a:pos x="222" y="99"/>
                  </a:cxn>
                  <a:cxn ang="0">
                    <a:pos x="222" y="140"/>
                  </a:cxn>
                  <a:cxn ang="0">
                    <a:pos x="213" y="178"/>
                  </a:cxn>
                  <a:cxn ang="0">
                    <a:pos x="194" y="209"/>
                  </a:cxn>
                  <a:cxn ang="0">
                    <a:pos x="162" y="229"/>
                  </a:cxn>
                  <a:cxn ang="0">
                    <a:pos x="112" y="238"/>
                  </a:cxn>
                  <a:cxn ang="0">
                    <a:pos x="61" y="229"/>
                  </a:cxn>
                  <a:cxn ang="0">
                    <a:pos x="29" y="209"/>
                  </a:cxn>
                  <a:cxn ang="0">
                    <a:pos x="10" y="178"/>
                  </a:cxn>
                  <a:cxn ang="0">
                    <a:pos x="2" y="140"/>
                  </a:cxn>
                  <a:cxn ang="0">
                    <a:pos x="2" y="99"/>
                  </a:cxn>
                  <a:cxn ang="0">
                    <a:pos x="10" y="61"/>
                  </a:cxn>
                  <a:cxn ang="0">
                    <a:pos x="29" y="30"/>
                  </a:cxn>
                  <a:cxn ang="0">
                    <a:pos x="63" y="8"/>
                  </a:cxn>
                  <a:cxn ang="0">
                    <a:pos x="112" y="0"/>
                  </a:cxn>
                </a:cxnLst>
                <a:rect l="0" t="0" r="r" b="b"/>
                <a:pathLst>
                  <a:path w="223" h="238">
                    <a:moveTo>
                      <a:pt x="112" y="28"/>
                    </a:moveTo>
                    <a:lnTo>
                      <a:pt x="88" y="31"/>
                    </a:lnTo>
                    <a:lnTo>
                      <a:pt x="69" y="38"/>
                    </a:lnTo>
                    <a:lnTo>
                      <a:pt x="56" y="49"/>
                    </a:lnTo>
                    <a:lnTo>
                      <a:pt x="46" y="64"/>
                    </a:lnTo>
                    <a:lnTo>
                      <a:pt x="40" y="80"/>
                    </a:lnTo>
                    <a:lnTo>
                      <a:pt x="37" y="99"/>
                    </a:lnTo>
                    <a:lnTo>
                      <a:pt x="35" y="119"/>
                    </a:lnTo>
                    <a:lnTo>
                      <a:pt x="37" y="140"/>
                    </a:lnTo>
                    <a:lnTo>
                      <a:pt x="40" y="159"/>
                    </a:lnTo>
                    <a:lnTo>
                      <a:pt x="46" y="175"/>
                    </a:lnTo>
                    <a:lnTo>
                      <a:pt x="56" y="189"/>
                    </a:lnTo>
                    <a:lnTo>
                      <a:pt x="69" y="200"/>
                    </a:lnTo>
                    <a:lnTo>
                      <a:pt x="88" y="206"/>
                    </a:lnTo>
                    <a:lnTo>
                      <a:pt x="112" y="209"/>
                    </a:lnTo>
                    <a:lnTo>
                      <a:pt x="135" y="206"/>
                    </a:lnTo>
                    <a:lnTo>
                      <a:pt x="154" y="200"/>
                    </a:lnTo>
                    <a:lnTo>
                      <a:pt x="167" y="189"/>
                    </a:lnTo>
                    <a:lnTo>
                      <a:pt x="178" y="175"/>
                    </a:lnTo>
                    <a:lnTo>
                      <a:pt x="185" y="159"/>
                    </a:lnTo>
                    <a:lnTo>
                      <a:pt x="188" y="140"/>
                    </a:lnTo>
                    <a:lnTo>
                      <a:pt x="189" y="119"/>
                    </a:lnTo>
                    <a:lnTo>
                      <a:pt x="186" y="84"/>
                    </a:lnTo>
                    <a:lnTo>
                      <a:pt x="181" y="69"/>
                    </a:lnTo>
                    <a:lnTo>
                      <a:pt x="174" y="56"/>
                    </a:lnTo>
                    <a:lnTo>
                      <a:pt x="163" y="45"/>
                    </a:lnTo>
                    <a:lnTo>
                      <a:pt x="150" y="35"/>
                    </a:lnTo>
                    <a:lnTo>
                      <a:pt x="133" y="30"/>
                    </a:lnTo>
                    <a:lnTo>
                      <a:pt x="112" y="28"/>
                    </a:lnTo>
                    <a:close/>
                    <a:moveTo>
                      <a:pt x="112" y="0"/>
                    </a:moveTo>
                    <a:lnTo>
                      <a:pt x="139" y="3"/>
                    </a:lnTo>
                    <a:lnTo>
                      <a:pt x="162" y="8"/>
                    </a:lnTo>
                    <a:lnTo>
                      <a:pt x="179" y="17"/>
                    </a:lnTo>
                    <a:lnTo>
                      <a:pt x="194" y="30"/>
                    </a:lnTo>
                    <a:lnTo>
                      <a:pt x="205" y="45"/>
                    </a:lnTo>
                    <a:lnTo>
                      <a:pt x="213" y="61"/>
                    </a:lnTo>
                    <a:lnTo>
                      <a:pt x="219" y="80"/>
                    </a:lnTo>
                    <a:lnTo>
                      <a:pt x="222" y="99"/>
                    </a:lnTo>
                    <a:lnTo>
                      <a:pt x="223" y="119"/>
                    </a:lnTo>
                    <a:lnTo>
                      <a:pt x="222" y="140"/>
                    </a:lnTo>
                    <a:lnTo>
                      <a:pt x="219" y="159"/>
                    </a:lnTo>
                    <a:lnTo>
                      <a:pt x="213" y="178"/>
                    </a:lnTo>
                    <a:lnTo>
                      <a:pt x="205" y="194"/>
                    </a:lnTo>
                    <a:lnTo>
                      <a:pt x="194" y="209"/>
                    </a:lnTo>
                    <a:lnTo>
                      <a:pt x="179" y="220"/>
                    </a:lnTo>
                    <a:lnTo>
                      <a:pt x="162" y="229"/>
                    </a:lnTo>
                    <a:lnTo>
                      <a:pt x="139" y="235"/>
                    </a:lnTo>
                    <a:lnTo>
                      <a:pt x="112" y="238"/>
                    </a:lnTo>
                    <a:lnTo>
                      <a:pt x="84" y="235"/>
                    </a:lnTo>
                    <a:lnTo>
                      <a:pt x="61" y="229"/>
                    </a:lnTo>
                    <a:lnTo>
                      <a:pt x="44" y="220"/>
                    </a:lnTo>
                    <a:lnTo>
                      <a:pt x="29" y="209"/>
                    </a:lnTo>
                    <a:lnTo>
                      <a:pt x="18" y="194"/>
                    </a:lnTo>
                    <a:lnTo>
                      <a:pt x="10" y="178"/>
                    </a:lnTo>
                    <a:lnTo>
                      <a:pt x="4" y="159"/>
                    </a:lnTo>
                    <a:lnTo>
                      <a:pt x="2" y="140"/>
                    </a:lnTo>
                    <a:lnTo>
                      <a:pt x="0" y="119"/>
                    </a:lnTo>
                    <a:lnTo>
                      <a:pt x="2" y="99"/>
                    </a:lnTo>
                    <a:lnTo>
                      <a:pt x="4" y="80"/>
                    </a:lnTo>
                    <a:lnTo>
                      <a:pt x="10" y="61"/>
                    </a:lnTo>
                    <a:lnTo>
                      <a:pt x="18" y="45"/>
                    </a:lnTo>
                    <a:lnTo>
                      <a:pt x="29" y="30"/>
                    </a:lnTo>
                    <a:lnTo>
                      <a:pt x="44" y="17"/>
                    </a:lnTo>
                    <a:lnTo>
                      <a:pt x="63" y="8"/>
                    </a:lnTo>
                    <a:lnTo>
                      <a:pt x="84" y="3"/>
                    </a:lnTo>
                    <a:lnTo>
                      <a:pt x="112" y="0"/>
                    </a:lnTo>
                    <a:close/>
                  </a:path>
                </a:pathLst>
              </a:custGeom>
              <a:solidFill>
                <a:schemeClr val="bg1"/>
              </a:solidFill>
              <a:ln w="0">
                <a:noFill/>
                <a:prstDash val="solid"/>
                <a:round/>
                <a:headEnd/>
                <a:tailEnd/>
              </a:ln>
            </p:spPr>
            <p:txBody>
              <a:bodyPr/>
              <a:lstStyle/>
              <a:p>
                <a:pPr>
                  <a:defRPr/>
                </a:pPr>
                <a:endParaRPr lang="en-US" dirty="0">
                  <a:latin typeface="Arial" charset="0"/>
                </a:endParaRPr>
              </a:p>
            </p:txBody>
          </p:sp>
          <p:sp>
            <p:nvSpPr>
              <p:cNvPr id="134" name="Freeform 70"/>
              <p:cNvSpPr>
                <a:spLocks/>
              </p:cNvSpPr>
              <p:nvPr/>
            </p:nvSpPr>
            <p:spPr bwMode="auto">
              <a:xfrm>
                <a:off x="317925" y="6656808"/>
                <a:ext cx="49610" cy="54328"/>
              </a:xfrm>
              <a:custGeom>
                <a:avLst/>
                <a:gdLst/>
                <a:ahLst/>
                <a:cxnLst>
                  <a:cxn ang="0">
                    <a:pos x="0" y="0"/>
                  </a:cxn>
                  <a:cxn ang="0">
                    <a:pos x="34" y="0"/>
                  </a:cxn>
                  <a:cxn ang="0">
                    <a:pos x="34" y="129"/>
                  </a:cxn>
                  <a:cxn ang="0">
                    <a:pos x="35" y="149"/>
                  </a:cxn>
                  <a:cxn ang="0">
                    <a:pos x="36" y="165"/>
                  </a:cxn>
                  <a:cxn ang="0">
                    <a:pos x="42" y="180"/>
                  </a:cxn>
                  <a:cxn ang="0">
                    <a:pos x="50" y="191"/>
                  </a:cxn>
                  <a:cxn ang="0">
                    <a:pos x="64" y="199"/>
                  </a:cxn>
                  <a:cxn ang="0">
                    <a:pos x="80" y="205"/>
                  </a:cxn>
                  <a:cxn ang="0">
                    <a:pos x="103" y="206"/>
                  </a:cxn>
                  <a:cxn ang="0">
                    <a:pos x="126" y="205"/>
                  </a:cxn>
                  <a:cxn ang="0">
                    <a:pos x="144" y="199"/>
                  </a:cxn>
                  <a:cxn ang="0">
                    <a:pos x="157" y="191"/>
                  </a:cxn>
                  <a:cxn ang="0">
                    <a:pos x="167" y="179"/>
                  </a:cxn>
                  <a:cxn ang="0">
                    <a:pos x="172" y="165"/>
                  </a:cxn>
                  <a:cxn ang="0">
                    <a:pos x="175" y="148"/>
                  </a:cxn>
                  <a:cxn ang="0">
                    <a:pos x="176" y="127"/>
                  </a:cxn>
                  <a:cxn ang="0">
                    <a:pos x="176" y="0"/>
                  </a:cxn>
                  <a:cxn ang="0">
                    <a:pos x="210" y="0"/>
                  </a:cxn>
                  <a:cxn ang="0">
                    <a:pos x="210" y="233"/>
                  </a:cxn>
                  <a:cxn ang="0">
                    <a:pos x="191" y="233"/>
                  </a:cxn>
                  <a:cxn ang="0">
                    <a:pos x="184" y="191"/>
                  </a:cxn>
                  <a:cxn ang="0">
                    <a:pos x="179" y="202"/>
                  </a:cxn>
                  <a:cxn ang="0">
                    <a:pos x="170" y="213"/>
                  </a:cxn>
                  <a:cxn ang="0">
                    <a:pos x="157" y="222"/>
                  </a:cxn>
                  <a:cxn ang="0">
                    <a:pos x="141" y="229"/>
                  </a:cxn>
                  <a:cxn ang="0">
                    <a:pos x="121" y="235"/>
                  </a:cxn>
                  <a:cxn ang="0">
                    <a:pos x="95" y="236"/>
                  </a:cxn>
                  <a:cxn ang="0">
                    <a:pos x="68" y="235"/>
                  </a:cxn>
                  <a:cxn ang="0">
                    <a:pos x="47" y="228"/>
                  </a:cxn>
                  <a:cxn ang="0">
                    <a:pos x="30" y="218"/>
                  </a:cxn>
                  <a:cxn ang="0">
                    <a:pos x="17" y="206"/>
                  </a:cxn>
                  <a:cxn ang="0">
                    <a:pos x="9" y="190"/>
                  </a:cxn>
                  <a:cxn ang="0">
                    <a:pos x="4" y="171"/>
                  </a:cxn>
                  <a:cxn ang="0">
                    <a:pos x="1" y="150"/>
                  </a:cxn>
                  <a:cxn ang="0">
                    <a:pos x="0" y="126"/>
                  </a:cxn>
                  <a:cxn ang="0">
                    <a:pos x="0" y="0"/>
                  </a:cxn>
                </a:cxnLst>
                <a:rect l="0" t="0" r="r" b="b"/>
                <a:pathLst>
                  <a:path w="210" h="236">
                    <a:moveTo>
                      <a:pt x="0" y="0"/>
                    </a:moveTo>
                    <a:lnTo>
                      <a:pt x="34" y="0"/>
                    </a:lnTo>
                    <a:lnTo>
                      <a:pt x="34" y="129"/>
                    </a:lnTo>
                    <a:lnTo>
                      <a:pt x="35" y="149"/>
                    </a:lnTo>
                    <a:lnTo>
                      <a:pt x="36" y="165"/>
                    </a:lnTo>
                    <a:lnTo>
                      <a:pt x="42" y="180"/>
                    </a:lnTo>
                    <a:lnTo>
                      <a:pt x="50" y="191"/>
                    </a:lnTo>
                    <a:lnTo>
                      <a:pt x="64" y="199"/>
                    </a:lnTo>
                    <a:lnTo>
                      <a:pt x="80" y="205"/>
                    </a:lnTo>
                    <a:lnTo>
                      <a:pt x="103" y="206"/>
                    </a:lnTo>
                    <a:lnTo>
                      <a:pt x="126" y="205"/>
                    </a:lnTo>
                    <a:lnTo>
                      <a:pt x="144" y="199"/>
                    </a:lnTo>
                    <a:lnTo>
                      <a:pt x="157" y="191"/>
                    </a:lnTo>
                    <a:lnTo>
                      <a:pt x="167" y="179"/>
                    </a:lnTo>
                    <a:lnTo>
                      <a:pt x="172" y="165"/>
                    </a:lnTo>
                    <a:lnTo>
                      <a:pt x="175" y="148"/>
                    </a:lnTo>
                    <a:lnTo>
                      <a:pt x="176" y="127"/>
                    </a:lnTo>
                    <a:lnTo>
                      <a:pt x="176" y="0"/>
                    </a:lnTo>
                    <a:lnTo>
                      <a:pt x="210" y="0"/>
                    </a:lnTo>
                    <a:lnTo>
                      <a:pt x="210" y="233"/>
                    </a:lnTo>
                    <a:lnTo>
                      <a:pt x="191" y="233"/>
                    </a:lnTo>
                    <a:lnTo>
                      <a:pt x="184" y="191"/>
                    </a:lnTo>
                    <a:lnTo>
                      <a:pt x="179" y="202"/>
                    </a:lnTo>
                    <a:lnTo>
                      <a:pt x="170" y="213"/>
                    </a:lnTo>
                    <a:lnTo>
                      <a:pt x="157" y="222"/>
                    </a:lnTo>
                    <a:lnTo>
                      <a:pt x="141" y="229"/>
                    </a:lnTo>
                    <a:lnTo>
                      <a:pt x="121" y="235"/>
                    </a:lnTo>
                    <a:lnTo>
                      <a:pt x="95" y="236"/>
                    </a:lnTo>
                    <a:lnTo>
                      <a:pt x="68" y="235"/>
                    </a:lnTo>
                    <a:lnTo>
                      <a:pt x="47" y="228"/>
                    </a:lnTo>
                    <a:lnTo>
                      <a:pt x="30" y="218"/>
                    </a:lnTo>
                    <a:lnTo>
                      <a:pt x="17" y="206"/>
                    </a:lnTo>
                    <a:lnTo>
                      <a:pt x="9" y="190"/>
                    </a:lnTo>
                    <a:lnTo>
                      <a:pt x="4" y="171"/>
                    </a:lnTo>
                    <a:lnTo>
                      <a:pt x="1" y="150"/>
                    </a:lnTo>
                    <a:lnTo>
                      <a:pt x="0" y="126"/>
                    </a:lnTo>
                    <a:lnTo>
                      <a:pt x="0" y="0"/>
                    </a:lnTo>
                    <a:close/>
                  </a:path>
                </a:pathLst>
              </a:custGeom>
              <a:solidFill>
                <a:schemeClr val="bg1"/>
              </a:solidFill>
              <a:ln w="0">
                <a:noFill/>
                <a:prstDash val="solid"/>
                <a:round/>
                <a:headEnd/>
                <a:tailEnd/>
              </a:ln>
            </p:spPr>
            <p:txBody>
              <a:bodyPr/>
              <a:lstStyle/>
              <a:p>
                <a:pPr>
                  <a:defRPr/>
                </a:pPr>
                <a:endParaRPr lang="en-US" dirty="0">
                  <a:latin typeface="Arial" charset="0"/>
                </a:endParaRPr>
              </a:p>
            </p:txBody>
          </p:sp>
          <p:sp>
            <p:nvSpPr>
              <p:cNvPr id="135" name="Freeform 71"/>
              <p:cNvSpPr>
                <a:spLocks/>
              </p:cNvSpPr>
              <p:nvPr/>
            </p:nvSpPr>
            <p:spPr bwMode="auto">
              <a:xfrm>
                <a:off x="372128" y="6643456"/>
                <a:ext cx="32155" cy="67219"/>
              </a:xfrm>
              <a:custGeom>
                <a:avLst/>
                <a:gdLst/>
                <a:ahLst/>
                <a:cxnLst>
                  <a:cxn ang="0">
                    <a:pos x="33" y="0"/>
                  </a:cxn>
                  <a:cxn ang="0">
                    <a:pos x="67" y="0"/>
                  </a:cxn>
                  <a:cxn ang="0">
                    <a:pos x="67" y="57"/>
                  </a:cxn>
                  <a:cxn ang="0">
                    <a:pos x="139" y="57"/>
                  </a:cxn>
                  <a:cxn ang="0">
                    <a:pos x="139" y="85"/>
                  </a:cxn>
                  <a:cxn ang="0">
                    <a:pos x="67" y="85"/>
                  </a:cxn>
                  <a:cxn ang="0">
                    <a:pos x="67" y="222"/>
                  </a:cxn>
                  <a:cxn ang="0">
                    <a:pos x="68" y="236"/>
                  </a:cxn>
                  <a:cxn ang="0">
                    <a:pos x="72" y="247"/>
                  </a:cxn>
                  <a:cxn ang="0">
                    <a:pos x="81" y="255"/>
                  </a:cxn>
                  <a:cxn ang="0">
                    <a:pos x="95" y="260"/>
                  </a:cxn>
                  <a:cxn ang="0">
                    <a:pos x="113" y="263"/>
                  </a:cxn>
                  <a:cxn ang="0">
                    <a:pos x="139" y="263"/>
                  </a:cxn>
                  <a:cxn ang="0">
                    <a:pos x="139" y="290"/>
                  </a:cxn>
                  <a:cxn ang="0">
                    <a:pos x="109" y="292"/>
                  </a:cxn>
                  <a:cxn ang="0">
                    <a:pos x="84" y="289"/>
                  </a:cxn>
                  <a:cxn ang="0">
                    <a:pos x="65" y="283"/>
                  </a:cxn>
                  <a:cxn ang="0">
                    <a:pos x="50" y="274"/>
                  </a:cxn>
                  <a:cxn ang="0">
                    <a:pos x="41" y="260"/>
                  </a:cxn>
                  <a:cxn ang="0">
                    <a:pos x="34" y="244"/>
                  </a:cxn>
                  <a:cxn ang="0">
                    <a:pos x="33" y="222"/>
                  </a:cxn>
                  <a:cxn ang="0">
                    <a:pos x="33" y="85"/>
                  </a:cxn>
                  <a:cxn ang="0">
                    <a:pos x="1" y="85"/>
                  </a:cxn>
                  <a:cxn ang="0">
                    <a:pos x="0" y="63"/>
                  </a:cxn>
                  <a:cxn ang="0">
                    <a:pos x="33" y="57"/>
                  </a:cxn>
                  <a:cxn ang="0">
                    <a:pos x="33" y="0"/>
                  </a:cxn>
                </a:cxnLst>
                <a:rect l="0" t="0" r="r" b="b"/>
                <a:pathLst>
                  <a:path w="139" h="292">
                    <a:moveTo>
                      <a:pt x="33" y="0"/>
                    </a:moveTo>
                    <a:lnTo>
                      <a:pt x="67" y="0"/>
                    </a:lnTo>
                    <a:lnTo>
                      <a:pt x="67" y="57"/>
                    </a:lnTo>
                    <a:lnTo>
                      <a:pt x="139" y="57"/>
                    </a:lnTo>
                    <a:lnTo>
                      <a:pt x="139" y="85"/>
                    </a:lnTo>
                    <a:lnTo>
                      <a:pt x="67" y="85"/>
                    </a:lnTo>
                    <a:lnTo>
                      <a:pt x="67" y="222"/>
                    </a:lnTo>
                    <a:lnTo>
                      <a:pt x="68" y="236"/>
                    </a:lnTo>
                    <a:lnTo>
                      <a:pt x="72" y="247"/>
                    </a:lnTo>
                    <a:lnTo>
                      <a:pt x="81" y="255"/>
                    </a:lnTo>
                    <a:lnTo>
                      <a:pt x="95" y="260"/>
                    </a:lnTo>
                    <a:lnTo>
                      <a:pt x="113" y="263"/>
                    </a:lnTo>
                    <a:lnTo>
                      <a:pt x="139" y="263"/>
                    </a:lnTo>
                    <a:lnTo>
                      <a:pt x="139" y="290"/>
                    </a:lnTo>
                    <a:lnTo>
                      <a:pt x="109" y="292"/>
                    </a:lnTo>
                    <a:lnTo>
                      <a:pt x="84" y="289"/>
                    </a:lnTo>
                    <a:lnTo>
                      <a:pt x="65" y="283"/>
                    </a:lnTo>
                    <a:lnTo>
                      <a:pt x="50" y="274"/>
                    </a:lnTo>
                    <a:lnTo>
                      <a:pt x="41" y="260"/>
                    </a:lnTo>
                    <a:lnTo>
                      <a:pt x="34" y="244"/>
                    </a:lnTo>
                    <a:lnTo>
                      <a:pt x="33" y="222"/>
                    </a:lnTo>
                    <a:lnTo>
                      <a:pt x="33" y="85"/>
                    </a:lnTo>
                    <a:lnTo>
                      <a:pt x="1" y="85"/>
                    </a:lnTo>
                    <a:lnTo>
                      <a:pt x="0" y="63"/>
                    </a:lnTo>
                    <a:lnTo>
                      <a:pt x="33" y="57"/>
                    </a:lnTo>
                    <a:lnTo>
                      <a:pt x="33" y="0"/>
                    </a:lnTo>
                    <a:close/>
                  </a:path>
                </a:pathLst>
              </a:custGeom>
              <a:solidFill>
                <a:schemeClr val="bg1"/>
              </a:solidFill>
              <a:ln w="0">
                <a:noFill/>
                <a:prstDash val="solid"/>
                <a:round/>
                <a:headEnd/>
                <a:tailEnd/>
              </a:ln>
            </p:spPr>
            <p:txBody>
              <a:bodyPr/>
              <a:lstStyle/>
              <a:p>
                <a:pPr>
                  <a:defRPr/>
                </a:pPr>
                <a:endParaRPr lang="en-US" dirty="0">
                  <a:latin typeface="Arial" charset="0"/>
                </a:endParaRPr>
              </a:p>
            </p:txBody>
          </p:sp>
          <p:sp>
            <p:nvSpPr>
              <p:cNvPr id="136" name="Freeform 72"/>
              <p:cNvSpPr>
                <a:spLocks/>
              </p:cNvSpPr>
              <p:nvPr/>
            </p:nvSpPr>
            <p:spPr bwMode="auto">
              <a:xfrm>
                <a:off x="411633" y="6636090"/>
                <a:ext cx="48232" cy="74586"/>
              </a:xfrm>
              <a:custGeom>
                <a:avLst/>
                <a:gdLst/>
                <a:ahLst/>
                <a:cxnLst>
                  <a:cxn ang="0">
                    <a:pos x="0" y="0"/>
                  </a:cxn>
                  <a:cxn ang="0">
                    <a:pos x="34" y="0"/>
                  </a:cxn>
                  <a:cxn ang="0">
                    <a:pos x="34" y="127"/>
                  </a:cxn>
                  <a:cxn ang="0">
                    <a:pos x="39" y="114"/>
                  </a:cxn>
                  <a:cxn ang="0">
                    <a:pos x="47" y="105"/>
                  </a:cxn>
                  <a:cxn ang="0">
                    <a:pos x="60" y="97"/>
                  </a:cxn>
                  <a:cxn ang="0">
                    <a:pos x="75" y="90"/>
                  </a:cxn>
                  <a:cxn ang="0">
                    <a:pos x="92" y="86"/>
                  </a:cxn>
                  <a:cxn ang="0">
                    <a:pos x="115" y="84"/>
                  </a:cxn>
                  <a:cxn ang="0">
                    <a:pos x="142" y="86"/>
                  </a:cxn>
                  <a:cxn ang="0">
                    <a:pos x="163" y="93"/>
                  </a:cxn>
                  <a:cxn ang="0">
                    <a:pos x="179" y="101"/>
                  </a:cxn>
                  <a:cxn ang="0">
                    <a:pos x="191" y="114"/>
                  </a:cxn>
                  <a:cxn ang="0">
                    <a:pos x="199" y="129"/>
                  </a:cxn>
                  <a:cxn ang="0">
                    <a:pos x="205" y="148"/>
                  </a:cxn>
                  <a:cxn ang="0">
                    <a:pos x="208" y="170"/>
                  </a:cxn>
                  <a:cxn ang="0">
                    <a:pos x="209" y="195"/>
                  </a:cxn>
                  <a:cxn ang="0">
                    <a:pos x="209" y="322"/>
                  </a:cxn>
                  <a:cxn ang="0">
                    <a:pos x="175" y="322"/>
                  </a:cxn>
                  <a:cxn ang="0">
                    <a:pos x="175" y="192"/>
                  </a:cxn>
                  <a:cxn ang="0">
                    <a:pos x="174" y="171"/>
                  </a:cxn>
                  <a:cxn ang="0">
                    <a:pos x="172" y="154"/>
                  </a:cxn>
                  <a:cxn ang="0">
                    <a:pos x="167" y="139"/>
                  </a:cxn>
                  <a:cxn ang="0">
                    <a:pos x="159" y="128"/>
                  </a:cxn>
                  <a:cxn ang="0">
                    <a:pos x="145" y="120"/>
                  </a:cxn>
                  <a:cxn ang="0">
                    <a:pos x="129" y="116"/>
                  </a:cxn>
                  <a:cxn ang="0">
                    <a:pos x="106" y="114"/>
                  </a:cxn>
                  <a:cxn ang="0">
                    <a:pos x="84" y="116"/>
                  </a:cxn>
                  <a:cxn ang="0">
                    <a:pos x="66" y="120"/>
                  </a:cxn>
                  <a:cxn ang="0">
                    <a:pos x="53" y="128"/>
                  </a:cxn>
                  <a:cxn ang="0">
                    <a:pos x="43" y="139"/>
                  </a:cxn>
                  <a:cxn ang="0">
                    <a:pos x="38" y="152"/>
                  </a:cxn>
                  <a:cxn ang="0">
                    <a:pos x="35" y="170"/>
                  </a:cxn>
                  <a:cxn ang="0">
                    <a:pos x="34" y="192"/>
                  </a:cxn>
                  <a:cxn ang="0">
                    <a:pos x="34" y="322"/>
                  </a:cxn>
                  <a:cxn ang="0">
                    <a:pos x="0" y="322"/>
                  </a:cxn>
                  <a:cxn ang="0">
                    <a:pos x="0" y="0"/>
                  </a:cxn>
                </a:cxnLst>
                <a:rect l="0" t="0" r="r" b="b"/>
                <a:pathLst>
                  <a:path w="209" h="322">
                    <a:moveTo>
                      <a:pt x="0" y="0"/>
                    </a:moveTo>
                    <a:lnTo>
                      <a:pt x="34" y="0"/>
                    </a:lnTo>
                    <a:lnTo>
                      <a:pt x="34" y="127"/>
                    </a:lnTo>
                    <a:lnTo>
                      <a:pt x="39" y="114"/>
                    </a:lnTo>
                    <a:lnTo>
                      <a:pt x="47" y="105"/>
                    </a:lnTo>
                    <a:lnTo>
                      <a:pt x="60" y="97"/>
                    </a:lnTo>
                    <a:lnTo>
                      <a:pt x="75" y="90"/>
                    </a:lnTo>
                    <a:lnTo>
                      <a:pt x="92" y="86"/>
                    </a:lnTo>
                    <a:lnTo>
                      <a:pt x="115" y="84"/>
                    </a:lnTo>
                    <a:lnTo>
                      <a:pt x="142" y="86"/>
                    </a:lnTo>
                    <a:lnTo>
                      <a:pt x="163" y="93"/>
                    </a:lnTo>
                    <a:lnTo>
                      <a:pt x="179" y="101"/>
                    </a:lnTo>
                    <a:lnTo>
                      <a:pt x="191" y="114"/>
                    </a:lnTo>
                    <a:lnTo>
                      <a:pt x="199" y="129"/>
                    </a:lnTo>
                    <a:lnTo>
                      <a:pt x="205" y="148"/>
                    </a:lnTo>
                    <a:lnTo>
                      <a:pt x="208" y="170"/>
                    </a:lnTo>
                    <a:lnTo>
                      <a:pt x="209" y="195"/>
                    </a:lnTo>
                    <a:lnTo>
                      <a:pt x="209" y="322"/>
                    </a:lnTo>
                    <a:lnTo>
                      <a:pt x="175" y="322"/>
                    </a:lnTo>
                    <a:lnTo>
                      <a:pt x="175" y="192"/>
                    </a:lnTo>
                    <a:lnTo>
                      <a:pt x="174" y="171"/>
                    </a:lnTo>
                    <a:lnTo>
                      <a:pt x="172" y="154"/>
                    </a:lnTo>
                    <a:lnTo>
                      <a:pt x="167" y="139"/>
                    </a:lnTo>
                    <a:lnTo>
                      <a:pt x="159" y="128"/>
                    </a:lnTo>
                    <a:lnTo>
                      <a:pt x="145" y="120"/>
                    </a:lnTo>
                    <a:lnTo>
                      <a:pt x="129" y="116"/>
                    </a:lnTo>
                    <a:lnTo>
                      <a:pt x="106" y="114"/>
                    </a:lnTo>
                    <a:lnTo>
                      <a:pt x="84" y="116"/>
                    </a:lnTo>
                    <a:lnTo>
                      <a:pt x="66" y="120"/>
                    </a:lnTo>
                    <a:lnTo>
                      <a:pt x="53" y="128"/>
                    </a:lnTo>
                    <a:lnTo>
                      <a:pt x="43" y="139"/>
                    </a:lnTo>
                    <a:lnTo>
                      <a:pt x="38" y="152"/>
                    </a:lnTo>
                    <a:lnTo>
                      <a:pt x="35" y="170"/>
                    </a:lnTo>
                    <a:lnTo>
                      <a:pt x="34" y="192"/>
                    </a:lnTo>
                    <a:lnTo>
                      <a:pt x="34" y="322"/>
                    </a:lnTo>
                    <a:lnTo>
                      <a:pt x="0" y="322"/>
                    </a:lnTo>
                    <a:lnTo>
                      <a:pt x="0" y="0"/>
                    </a:lnTo>
                    <a:close/>
                  </a:path>
                </a:pathLst>
              </a:custGeom>
              <a:solidFill>
                <a:schemeClr val="bg1"/>
              </a:solidFill>
              <a:ln w="0">
                <a:noFill/>
                <a:prstDash val="solid"/>
                <a:round/>
                <a:headEnd/>
                <a:tailEnd/>
              </a:ln>
            </p:spPr>
            <p:txBody>
              <a:bodyPr/>
              <a:lstStyle/>
              <a:p>
                <a:pPr>
                  <a:defRPr/>
                </a:pPr>
                <a:endParaRPr lang="en-US" dirty="0">
                  <a:latin typeface="Arial" charset="0"/>
                </a:endParaRPr>
              </a:p>
            </p:txBody>
          </p:sp>
          <p:sp>
            <p:nvSpPr>
              <p:cNvPr id="137" name="Freeform 73"/>
              <p:cNvSpPr>
                <a:spLocks/>
              </p:cNvSpPr>
              <p:nvPr/>
            </p:nvSpPr>
            <p:spPr bwMode="auto">
              <a:xfrm>
                <a:off x="462621" y="6656808"/>
                <a:ext cx="81765" cy="54328"/>
              </a:xfrm>
              <a:custGeom>
                <a:avLst/>
                <a:gdLst/>
                <a:ahLst/>
                <a:cxnLst>
                  <a:cxn ang="0">
                    <a:pos x="0" y="0"/>
                  </a:cxn>
                  <a:cxn ang="0">
                    <a:pos x="37" y="0"/>
                  </a:cxn>
                  <a:cxn ang="0">
                    <a:pos x="92" y="195"/>
                  </a:cxn>
                  <a:cxn ang="0">
                    <a:pos x="156" y="0"/>
                  </a:cxn>
                  <a:cxn ang="0">
                    <a:pos x="190" y="0"/>
                  </a:cxn>
                  <a:cxn ang="0">
                    <a:pos x="255" y="197"/>
                  </a:cxn>
                  <a:cxn ang="0">
                    <a:pos x="314" y="0"/>
                  </a:cxn>
                  <a:cxn ang="0">
                    <a:pos x="350" y="0"/>
                  </a:cxn>
                  <a:cxn ang="0">
                    <a:pos x="276" y="233"/>
                  </a:cxn>
                  <a:cxn ang="0">
                    <a:pos x="236" y="233"/>
                  </a:cxn>
                  <a:cxn ang="0">
                    <a:pos x="172" y="39"/>
                  </a:cxn>
                  <a:cxn ang="0">
                    <a:pos x="110" y="233"/>
                  </a:cxn>
                  <a:cxn ang="0">
                    <a:pos x="73" y="233"/>
                  </a:cxn>
                  <a:cxn ang="0">
                    <a:pos x="0" y="0"/>
                  </a:cxn>
                </a:cxnLst>
                <a:rect l="0" t="0" r="r" b="b"/>
                <a:pathLst>
                  <a:path w="350" h="233">
                    <a:moveTo>
                      <a:pt x="0" y="0"/>
                    </a:moveTo>
                    <a:lnTo>
                      <a:pt x="37" y="0"/>
                    </a:lnTo>
                    <a:lnTo>
                      <a:pt x="92" y="195"/>
                    </a:lnTo>
                    <a:lnTo>
                      <a:pt x="156" y="0"/>
                    </a:lnTo>
                    <a:lnTo>
                      <a:pt x="190" y="0"/>
                    </a:lnTo>
                    <a:lnTo>
                      <a:pt x="255" y="197"/>
                    </a:lnTo>
                    <a:lnTo>
                      <a:pt x="314" y="0"/>
                    </a:lnTo>
                    <a:lnTo>
                      <a:pt x="350" y="0"/>
                    </a:lnTo>
                    <a:lnTo>
                      <a:pt x="276" y="233"/>
                    </a:lnTo>
                    <a:lnTo>
                      <a:pt x="236" y="233"/>
                    </a:lnTo>
                    <a:lnTo>
                      <a:pt x="172" y="39"/>
                    </a:lnTo>
                    <a:lnTo>
                      <a:pt x="110" y="233"/>
                    </a:lnTo>
                    <a:lnTo>
                      <a:pt x="73" y="233"/>
                    </a:lnTo>
                    <a:lnTo>
                      <a:pt x="0" y="0"/>
                    </a:lnTo>
                    <a:close/>
                  </a:path>
                </a:pathLst>
              </a:custGeom>
              <a:solidFill>
                <a:schemeClr val="bg1"/>
              </a:solidFill>
              <a:ln w="0">
                <a:noFill/>
                <a:prstDash val="solid"/>
                <a:round/>
                <a:headEnd/>
                <a:tailEnd/>
              </a:ln>
            </p:spPr>
            <p:txBody>
              <a:bodyPr/>
              <a:lstStyle/>
              <a:p>
                <a:pPr>
                  <a:defRPr/>
                </a:pPr>
                <a:endParaRPr lang="en-US" dirty="0">
                  <a:latin typeface="Arial" charset="0"/>
                </a:endParaRPr>
              </a:p>
            </p:txBody>
          </p:sp>
          <p:sp>
            <p:nvSpPr>
              <p:cNvPr id="138" name="Freeform 74"/>
              <p:cNvSpPr>
                <a:spLocks noEditPoints="1"/>
              </p:cNvSpPr>
              <p:nvPr/>
            </p:nvSpPr>
            <p:spPr bwMode="auto">
              <a:xfrm>
                <a:off x="544385" y="6655427"/>
                <a:ext cx="50988" cy="55709"/>
              </a:xfrm>
              <a:custGeom>
                <a:avLst/>
                <a:gdLst/>
                <a:ahLst/>
                <a:cxnLst>
                  <a:cxn ang="0">
                    <a:pos x="89" y="30"/>
                  </a:cxn>
                  <a:cxn ang="0">
                    <a:pos x="58" y="45"/>
                  </a:cxn>
                  <a:cxn ang="0">
                    <a:pos x="42" y="72"/>
                  </a:cxn>
                  <a:cxn ang="0">
                    <a:pos x="35" y="106"/>
                  </a:cxn>
                  <a:cxn ang="0">
                    <a:pos x="184" y="87"/>
                  </a:cxn>
                  <a:cxn ang="0">
                    <a:pos x="173" y="56"/>
                  </a:cxn>
                  <a:cxn ang="0">
                    <a:pos x="150" y="35"/>
                  </a:cxn>
                  <a:cxn ang="0">
                    <a:pos x="112" y="27"/>
                  </a:cxn>
                  <a:cxn ang="0">
                    <a:pos x="142" y="3"/>
                  </a:cxn>
                  <a:cxn ang="0">
                    <a:pos x="183" y="19"/>
                  </a:cxn>
                  <a:cxn ang="0">
                    <a:pos x="207" y="47"/>
                  </a:cxn>
                  <a:cxn ang="0">
                    <a:pos x="220" y="87"/>
                  </a:cxn>
                  <a:cxn ang="0">
                    <a:pos x="221" y="133"/>
                  </a:cxn>
                  <a:cxn ang="0">
                    <a:pos x="38" y="152"/>
                  </a:cxn>
                  <a:cxn ang="0">
                    <a:pos x="50" y="183"/>
                  </a:cxn>
                  <a:cxn ang="0">
                    <a:pos x="74" y="204"/>
                  </a:cxn>
                  <a:cxn ang="0">
                    <a:pos x="115" y="212"/>
                  </a:cxn>
                  <a:cxn ang="0">
                    <a:pos x="154" y="205"/>
                  </a:cxn>
                  <a:cxn ang="0">
                    <a:pos x="176" y="186"/>
                  </a:cxn>
                  <a:cxn ang="0">
                    <a:pos x="186" y="163"/>
                  </a:cxn>
                  <a:cxn ang="0">
                    <a:pos x="218" y="179"/>
                  </a:cxn>
                  <a:cxn ang="0">
                    <a:pos x="201" y="209"/>
                  </a:cxn>
                  <a:cxn ang="0">
                    <a:pos x="168" y="229"/>
                  </a:cxn>
                  <a:cxn ang="0">
                    <a:pos x="116" y="238"/>
                  </a:cxn>
                  <a:cxn ang="0">
                    <a:pos x="63" y="229"/>
                  </a:cxn>
                  <a:cxn ang="0">
                    <a:pos x="28" y="208"/>
                  </a:cxn>
                  <a:cxn ang="0">
                    <a:pos x="9" y="176"/>
                  </a:cxn>
                  <a:cxn ang="0">
                    <a:pos x="1" y="138"/>
                  </a:cxn>
                  <a:cxn ang="0">
                    <a:pos x="1" y="98"/>
                  </a:cxn>
                  <a:cxn ang="0">
                    <a:pos x="9" y="60"/>
                  </a:cxn>
                  <a:cxn ang="0">
                    <a:pos x="28" y="28"/>
                  </a:cxn>
                  <a:cxn ang="0">
                    <a:pos x="62" y="8"/>
                  </a:cxn>
                  <a:cxn ang="0">
                    <a:pos x="115" y="0"/>
                  </a:cxn>
                </a:cxnLst>
                <a:rect l="0" t="0" r="r" b="b"/>
                <a:pathLst>
                  <a:path w="221" h="238">
                    <a:moveTo>
                      <a:pt x="112" y="27"/>
                    </a:moveTo>
                    <a:lnTo>
                      <a:pt x="89" y="30"/>
                    </a:lnTo>
                    <a:lnTo>
                      <a:pt x="72" y="35"/>
                    </a:lnTo>
                    <a:lnTo>
                      <a:pt x="58" y="45"/>
                    </a:lnTo>
                    <a:lnTo>
                      <a:pt x="49" y="57"/>
                    </a:lnTo>
                    <a:lnTo>
                      <a:pt x="42" y="72"/>
                    </a:lnTo>
                    <a:lnTo>
                      <a:pt x="38" y="88"/>
                    </a:lnTo>
                    <a:lnTo>
                      <a:pt x="35" y="106"/>
                    </a:lnTo>
                    <a:lnTo>
                      <a:pt x="186" y="106"/>
                    </a:lnTo>
                    <a:lnTo>
                      <a:pt x="184" y="87"/>
                    </a:lnTo>
                    <a:lnTo>
                      <a:pt x="180" y="70"/>
                    </a:lnTo>
                    <a:lnTo>
                      <a:pt x="173" y="56"/>
                    </a:lnTo>
                    <a:lnTo>
                      <a:pt x="164" y="43"/>
                    </a:lnTo>
                    <a:lnTo>
                      <a:pt x="150" y="35"/>
                    </a:lnTo>
                    <a:lnTo>
                      <a:pt x="134" y="28"/>
                    </a:lnTo>
                    <a:lnTo>
                      <a:pt x="112" y="27"/>
                    </a:lnTo>
                    <a:close/>
                    <a:moveTo>
                      <a:pt x="115" y="0"/>
                    </a:moveTo>
                    <a:lnTo>
                      <a:pt x="142" y="3"/>
                    </a:lnTo>
                    <a:lnTo>
                      <a:pt x="164" y="8"/>
                    </a:lnTo>
                    <a:lnTo>
                      <a:pt x="183" y="19"/>
                    </a:lnTo>
                    <a:lnTo>
                      <a:pt x="197" y="31"/>
                    </a:lnTo>
                    <a:lnTo>
                      <a:pt x="207" y="47"/>
                    </a:lnTo>
                    <a:lnTo>
                      <a:pt x="216" y="66"/>
                    </a:lnTo>
                    <a:lnTo>
                      <a:pt x="220" y="87"/>
                    </a:lnTo>
                    <a:lnTo>
                      <a:pt x="221" y="110"/>
                    </a:lnTo>
                    <a:lnTo>
                      <a:pt x="221" y="133"/>
                    </a:lnTo>
                    <a:lnTo>
                      <a:pt x="35" y="133"/>
                    </a:lnTo>
                    <a:lnTo>
                      <a:pt x="38" y="152"/>
                    </a:lnTo>
                    <a:lnTo>
                      <a:pt x="42" y="168"/>
                    </a:lnTo>
                    <a:lnTo>
                      <a:pt x="50" y="183"/>
                    </a:lnTo>
                    <a:lnTo>
                      <a:pt x="61" y="195"/>
                    </a:lnTo>
                    <a:lnTo>
                      <a:pt x="74" y="204"/>
                    </a:lnTo>
                    <a:lnTo>
                      <a:pt x="93" y="210"/>
                    </a:lnTo>
                    <a:lnTo>
                      <a:pt x="115" y="212"/>
                    </a:lnTo>
                    <a:lnTo>
                      <a:pt x="137" y="210"/>
                    </a:lnTo>
                    <a:lnTo>
                      <a:pt x="154" y="205"/>
                    </a:lnTo>
                    <a:lnTo>
                      <a:pt x="167" y="197"/>
                    </a:lnTo>
                    <a:lnTo>
                      <a:pt x="176" y="186"/>
                    </a:lnTo>
                    <a:lnTo>
                      <a:pt x="183" y="175"/>
                    </a:lnTo>
                    <a:lnTo>
                      <a:pt x="186" y="163"/>
                    </a:lnTo>
                    <a:lnTo>
                      <a:pt x="221" y="163"/>
                    </a:lnTo>
                    <a:lnTo>
                      <a:pt x="218" y="179"/>
                    </a:lnTo>
                    <a:lnTo>
                      <a:pt x="212" y="195"/>
                    </a:lnTo>
                    <a:lnTo>
                      <a:pt x="201" y="209"/>
                    </a:lnTo>
                    <a:lnTo>
                      <a:pt x="187" y="220"/>
                    </a:lnTo>
                    <a:lnTo>
                      <a:pt x="168" y="229"/>
                    </a:lnTo>
                    <a:lnTo>
                      <a:pt x="145" y="235"/>
                    </a:lnTo>
                    <a:lnTo>
                      <a:pt x="116" y="238"/>
                    </a:lnTo>
                    <a:lnTo>
                      <a:pt x="88" y="235"/>
                    </a:lnTo>
                    <a:lnTo>
                      <a:pt x="63" y="229"/>
                    </a:lnTo>
                    <a:lnTo>
                      <a:pt x="44" y="220"/>
                    </a:lnTo>
                    <a:lnTo>
                      <a:pt x="28" y="208"/>
                    </a:lnTo>
                    <a:lnTo>
                      <a:pt x="17" y="194"/>
                    </a:lnTo>
                    <a:lnTo>
                      <a:pt x="9" y="176"/>
                    </a:lnTo>
                    <a:lnTo>
                      <a:pt x="4" y="159"/>
                    </a:lnTo>
                    <a:lnTo>
                      <a:pt x="1" y="138"/>
                    </a:lnTo>
                    <a:lnTo>
                      <a:pt x="0" y="118"/>
                    </a:lnTo>
                    <a:lnTo>
                      <a:pt x="1" y="98"/>
                    </a:lnTo>
                    <a:lnTo>
                      <a:pt x="4" y="79"/>
                    </a:lnTo>
                    <a:lnTo>
                      <a:pt x="9" y="60"/>
                    </a:lnTo>
                    <a:lnTo>
                      <a:pt x="17" y="43"/>
                    </a:lnTo>
                    <a:lnTo>
                      <a:pt x="28" y="28"/>
                    </a:lnTo>
                    <a:lnTo>
                      <a:pt x="43" y="17"/>
                    </a:lnTo>
                    <a:lnTo>
                      <a:pt x="62" y="8"/>
                    </a:lnTo>
                    <a:lnTo>
                      <a:pt x="87" y="3"/>
                    </a:lnTo>
                    <a:lnTo>
                      <a:pt x="115" y="0"/>
                    </a:lnTo>
                    <a:close/>
                  </a:path>
                </a:pathLst>
              </a:custGeom>
              <a:solidFill>
                <a:schemeClr val="bg1"/>
              </a:solidFill>
              <a:ln w="0">
                <a:noFill/>
                <a:prstDash val="solid"/>
                <a:round/>
                <a:headEnd/>
                <a:tailEnd/>
              </a:ln>
            </p:spPr>
            <p:txBody>
              <a:bodyPr/>
              <a:lstStyle/>
              <a:p>
                <a:pPr>
                  <a:defRPr/>
                </a:pPr>
                <a:endParaRPr lang="en-US" dirty="0">
                  <a:latin typeface="Arial" charset="0"/>
                </a:endParaRPr>
              </a:p>
            </p:txBody>
          </p:sp>
          <p:sp>
            <p:nvSpPr>
              <p:cNvPr id="139" name="Freeform 75"/>
              <p:cNvSpPr>
                <a:spLocks/>
              </p:cNvSpPr>
              <p:nvPr/>
            </p:nvSpPr>
            <p:spPr bwMode="auto">
              <a:xfrm>
                <a:off x="603183" y="6655427"/>
                <a:ext cx="48232" cy="55709"/>
              </a:xfrm>
              <a:custGeom>
                <a:avLst/>
                <a:gdLst/>
                <a:ahLst/>
                <a:cxnLst>
                  <a:cxn ang="0">
                    <a:pos x="133" y="3"/>
                  </a:cxn>
                  <a:cxn ang="0">
                    <a:pos x="174" y="17"/>
                  </a:cxn>
                  <a:cxn ang="0">
                    <a:pos x="197" y="47"/>
                  </a:cxn>
                  <a:cxn ang="0">
                    <a:pos x="204" y="87"/>
                  </a:cxn>
                  <a:cxn ang="0">
                    <a:pos x="170" y="69"/>
                  </a:cxn>
                  <a:cxn ang="0">
                    <a:pos x="156" y="43"/>
                  </a:cxn>
                  <a:cxn ang="0">
                    <a:pos x="127" y="28"/>
                  </a:cxn>
                  <a:cxn ang="0">
                    <a:pos x="82" y="28"/>
                  </a:cxn>
                  <a:cxn ang="0">
                    <a:pos x="53" y="39"/>
                  </a:cxn>
                  <a:cxn ang="0">
                    <a:pos x="41" y="56"/>
                  </a:cxn>
                  <a:cxn ang="0">
                    <a:pos x="42" y="77"/>
                  </a:cxn>
                  <a:cxn ang="0">
                    <a:pos x="63" y="92"/>
                  </a:cxn>
                  <a:cxn ang="0">
                    <a:pos x="97" y="102"/>
                  </a:cxn>
                  <a:cxn ang="0">
                    <a:pos x="136" y="110"/>
                  </a:cxn>
                  <a:cxn ang="0">
                    <a:pos x="173" y="122"/>
                  </a:cxn>
                  <a:cxn ang="0">
                    <a:pos x="200" y="141"/>
                  </a:cxn>
                  <a:cxn ang="0">
                    <a:pos x="211" y="172"/>
                  </a:cxn>
                  <a:cxn ang="0">
                    <a:pos x="204" y="200"/>
                  </a:cxn>
                  <a:cxn ang="0">
                    <a:pos x="180" y="223"/>
                  </a:cxn>
                  <a:cxn ang="0">
                    <a:pos x="139" y="238"/>
                  </a:cxn>
                  <a:cxn ang="0">
                    <a:pos x="80" y="238"/>
                  </a:cxn>
                  <a:cxn ang="0">
                    <a:pos x="36" y="223"/>
                  </a:cxn>
                  <a:cxn ang="0">
                    <a:pos x="8" y="193"/>
                  </a:cxn>
                  <a:cxn ang="0">
                    <a:pos x="0" y="149"/>
                  </a:cxn>
                  <a:cxn ang="0">
                    <a:pos x="36" y="167"/>
                  </a:cxn>
                  <a:cxn ang="0">
                    <a:pos x="52" y="194"/>
                  </a:cxn>
                  <a:cxn ang="0">
                    <a:pos x="86" y="209"/>
                  </a:cxn>
                  <a:cxn ang="0">
                    <a:pos x="132" y="209"/>
                  </a:cxn>
                  <a:cxn ang="0">
                    <a:pos x="162" y="198"/>
                  </a:cxn>
                  <a:cxn ang="0">
                    <a:pos x="175" y="183"/>
                  </a:cxn>
                  <a:cxn ang="0">
                    <a:pos x="174" y="161"/>
                  </a:cxn>
                  <a:cxn ang="0">
                    <a:pos x="155" y="145"/>
                  </a:cxn>
                  <a:cxn ang="0">
                    <a:pos x="122" y="136"/>
                  </a:cxn>
                  <a:cxn ang="0">
                    <a:pos x="83" y="128"/>
                  </a:cxn>
                  <a:cxn ang="0">
                    <a:pos x="30" y="109"/>
                  </a:cxn>
                  <a:cxn ang="0">
                    <a:pos x="8" y="85"/>
                  </a:cxn>
                  <a:cxn ang="0">
                    <a:pos x="7" y="51"/>
                  </a:cxn>
                  <a:cxn ang="0">
                    <a:pos x="22" y="24"/>
                  </a:cxn>
                  <a:cxn ang="0">
                    <a:pos x="55" y="7"/>
                  </a:cxn>
                  <a:cxn ang="0">
                    <a:pos x="105" y="0"/>
                  </a:cxn>
                </a:cxnLst>
                <a:rect l="0" t="0" r="r" b="b"/>
                <a:pathLst>
                  <a:path w="211" h="239">
                    <a:moveTo>
                      <a:pt x="105" y="0"/>
                    </a:moveTo>
                    <a:lnTo>
                      <a:pt x="133" y="3"/>
                    </a:lnTo>
                    <a:lnTo>
                      <a:pt x="156" y="8"/>
                    </a:lnTo>
                    <a:lnTo>
                      <a:pt x="174" y="17"/>
                    </a:lnTo>
                    <a:lnTo>
                      <a:pt x="188" y="31"/>
                    </a:lnTo>
                    <a:lnTo>
                      <a:pt x="197" y="47"/>
                    </a:lnTo>
                    <a:lnTo>
                      <a:pt x="203" y="65"/>
                    </a:lnTo>
                    <a:lnTo>
                      <a:pt x="204" y="87"/>
                    </a:lnTo>
                    <a:lnTo>
                      <a:pt x="173" y="87"/>
                    </a:lnTo>
                    <a:lnTo>
                      <a:pt x="170" y="69"/>
                    </a:lnTo>
                    <a:lnTo>
                      <a:pt x="166" y="56"/>
                    </a:lnTo>
                    <a:lnTo>
                      <a:pt x="156" y="43"/>
                    </a:lnTo>
                    <a:lnTo>
                      <a:pt x="143" y="34"/>
                    </a:lnTo>
                    <a:lnTo>
                      <a:pt x="127" y="28"/>
                    </a:lnTo>
                    <a:lnTo>
                      <a:pt x="103" y="27"/>
                    </a:lnTo>
                    <a:lnTo>
                      <a:pt x="82" y="28"/>
                    </a:lnTo>
                    <a:lnTo>
                      <a:pt x="65" y="32"/>
                    </a:lnTo>
                    <a:lnTo>
                      <a:pt x="53" y="39"/>
                    </a:lnTo>
                    <a:lnTo>
                      <a:pt x="45" y="46"/>
                    </a:lnTo>
                    <a:lnTo>
                      <a:pt x="41" y="56"/>
                    </a:lnTo>
                    <a:lnTo>
                      <a:pt x="40" y="66"/>
                    </a:lnTo>
                    <a:lnTo>
                      <a:pt x="42" y="77"/>
                    </a:lnTo>
                    <a:lnTo>
                      <a:pt x="51" y="85"/>
                    </a:lnTo>
                    <a:lnTo>
                      <a:pt x="63" y="92"/>
                    </a:lnTo>
                    <a:lnTo>
                      <a:pt x="79" y="98"/>
                    </a:lnTo>
                    <a:lnTo>
                      <a:pt x="97" y="102"/>
                    </a:lnTo>
                    <a:lnTo>
                      <a:pt x="116" y="106"/>
                    </a:lnTo>
                    <a:lnTo>
                      <a:pt x="136" y="110"/>
                    </a:lnTo>
                    <a:lnTo>
                      <a:pt x="155" y="115"/>
                    </a:lnTo>
                    <a:lnTo>
                      <a:pt x="173" y="122"/>
                    </a:lnTo>
                    <a:lnTo>
                      <a:pt x="188" y="130"/>
                    </a:lnTo>
                    <a:lnTo>
                      <a:pt x="200" y="141"/>
                    </a:lnTo>
                    <a:lnTo>
                      <a:pt x="208" y="155"/>
                    </a:lnTo>
                    <a:lnTo>
                      <a:pt x="211" y="172"/>
                    </a:lnTo>
                    <a:lnTo>
                      <a:pt x="209" y="186"/>
                    </a:lnTo>
                    <a:lnTo>
                      <a:pt x="204" y="200"/>
                    </a:lnTo>
                    <a:lnTo>
                      <a:pt x="194" y="212"/>
                    </a:lnTo>
                    <a:lnTo>
                      <a:pt x="180" y="223"/>
                    </a:lnTo>
                    <a:lnTo>
                      <a:pt x="162" y="231"/>
                    </a:lnTo>
                    <a:lnTo>
                      <a:pt x="139" y="238"/>
                    </a:lnTo>
                    <a:lnTo>
                      <a:pt x="110" y="239"/>
                    </a:lnTo>
                    <a:lnTo>
                      <a:pt x="80" y="238"/>
                    </a:lnTo>
                    <a:lnTo>
                      <a:pt x="55" y="231"/>
                    </a:lnTo>
                    <a:lnTo>
                      <a:pt x="36" y="223"/>
                    </a:lnTo>
                    <a:lnTo>
                      <a:pt x="19" y="209"/>
                    </a:lnTo>
                    <a:lnTo>
                      <a:pt x="8" y="193"/>
                    </a:lnTo>
                    <a:lnTo>
                      <a:pt x="3" y="172"/>
                    </a:lnTo>
                    <a:lnTo>
                      <a:pt x="0" y="149"/>
                    </a:lnTo>
                    <a:lnTo>
                      <a:pt x="34" y="149"/>
                    </a:lnTo>
                    <a:lnTo>
                      <a:pt x="36" y="167"/>
                    </a:lnTo>
                    <a:lnTo>
                      <a:pt x="42" y="183"/>
                    </a:lnTo>
                    <a:lnTo>
                      <a:pt x="52" y="194"/>
                    </a:lnTo>
                    <a:lnTo>
                      <a:pt x="67" y="204"/>
                    </a:lnTo>
                    <a:lnTo>
                      <a:pt x="86" y="209"/>
                    </a:lnTo>
                    <a:lnTo>
                      <a:pt x="110" y="210"/>
                    </a:lnTo>
                    <a:lnTo>
                      <a:pt x="132" y="209"/>
                    </a:lnTo>
                    <a:lnTo>
                      <a:pt x="150" y="205"/>
                    </a:lnTo>
                    <a:lnTo>
                      <a:pt x="162" y="198"/>
                    </a:lnTo>
                    <a:lnTo>
                      <a:pt x="170" y="191"/>
                    </a:lnTo>
                    <a:lnTo>
                      <a:pt x="175" y="183"/>
                    </a:lnTo>
                    <a:lnTo>
                      <a:pt x="177" y="174"/>
                    </a:lnTo>
                    <a:lnTo>
                      <a:pt x="174" y="161"/>
                    </a:lnTo>
                    <a:lnTo>
                      <a:pt x="167" y="152"/>
                    </a:lnTo>
                    <a:lnTo>
                      <a:pt x="155" y="145"/>
                    </a:lnTo>
                    <a:lnTo>
                      <a:pt x="140" y="140"/>
                    </a:lnTo>
                    <a:lnTo>
                      <a:pt x="122" y="136"/>
                    </a:lnTo>
                    <a:lnTo>
                      <a:pt x="102" y="132"/>
                    </a:lnTo>
                    <a:lnTo>
                      <a:pt x="83" y="128"/>
                    </a:lnTo>
                    <a:lnTo>
                      <a:pt x="45" y="117"/>
                    </a:lnTo>
                    <a:lnTo>
                      <a:pt x="30" y="109"/>
                    </a:lnTo>
                    <a:lnTo>
                      <a:pt x="17" y="98"/>
                    </a:lnTo>
                    <a:lnTo>
                      <a:pt x="8" y="85"/>
                    </a:lnTo>
                    <a:lnTo>
                      <a:pt x="6" y="68"/>
                    </a:lnTo>
                    <a:lnTo>
                      <a:pt x="7" y="51"/>
                    </a:lnTo>
                    <a:lnTo>
                      <a:pt x="12" y="37"/>
                    </a:lnTo>
                    <a:lnTo>
                      <a:pt x="22" y="24"/>
                    </a:lnTo>
                    <a:lnTo>
                      <a:pt x="36" y="15"/>
                    </a:lnTo>
                    <a:lnTo>
                      <a:pt x="55" y="7"/>
                    </a:lnTo>
                    <a:lnTo>
                      <a:pt x="78" y="1"/>
                    </a:lnTo>
                    <a:lnTo>
                      <a:pt x="105" y="0"/>
                    </a:lnTo>
                    <a:close/>
                  </a:path>
                </a:pathLst>
              </a:custGeom>
              <a:solidFill>
                <a:schemeClr val="bg1"/>
              </a:solidFill>
              <a:ln w="0">
                <a:noFill/>
                <a:prstDash val="solid"/>
                <a:round/>
                <a:headEnd/>
                <a:tailEnd/>
              </a:ln>
            </p:spPr>
            <p:txBody>
              <a:bodyPr/>
              <a:lstStyle/>
              <a:p>
                <a:pPr>
                  <a:defRPr/>
                </a:pPr>
                <a:endParaRPr lang="en-US" dirty="0">
                  <a:latin typeface="Arial" charset="0"/>
                </a:endParaRPr>
              </a:p>
            </p:txBody>
          </p:sp>
          <p:sp>
            <p:nvSpPr>
              <p:cNvPr id="140" name="Freeform 76"/>
              <p:cNvSpPr>
                <a:spLocks/>
              </p:cNvSpPr>
              <p:nvPr/>
            </p:nvSpPr>
            <p:spPr bwMode="auto">
              <a:xfrm>
                <a:off x="654171" y="6643456"/>
                <a:ext cx="32155" cy="67219"/>
              </a:xfrm>
              <a:custGeom>
                <a:avLst/>
                <a:gdLst/>
                <a:ahLst/>
                <a:cxnLst>
                  <a:cxn ang="0">
                    <a:pos x="33" y="0"/>
                  </a:cxn>
                  <a:cxn ang="0">
                    <a:pos x="67" y="0"/>
                  </a:cxn>
                  <a:cxn ang="0">
                    <a:pos x="67" y="57"/>
                  </a:cxn>
                  <a:cxn ang="0">
                    <a:pos x="138" y="57"/>
                  </a:cxn>
                  <a:cxn ang="0">
                    <a:pos x="138" y="85"/>
                  </a:cxn>
                  <a:cxn ang="0">
                    <a:pos x="67" y="85"/>
                  </a:cxn>
                  <a:cxn ang="0">
                    <a:pos x="67" y="222"/>
                  </a:cxn>
                  <a:cxn ang="0">
                    <a:pos x="68" y="236"/>
                  </a:cxn>
                  <a:cxn ang="0">
                    <a:pos x="72" y="247"/>
                  </a:cxn>
                  <a:cxn ang="0">
                    <a:pos x="81" y="255"/>
                  </a:cxn>
                  <a:cxn ang="0">
                    <a:pos x="95" y="260"/>
                  </a:cxn>
                  <a:cxn ang="0">
                    <a:pos x="113" y="263"/>
                  </a:cxn>
                  <a:cxn ang="0">
                    <a:pos x="138" y="263"/>
                  </a:cxn>
                  <a:cxn ang="0">
                    <a:pos x="138" y="290"/>
                  </a:cxn>
                  <a:cxn ang="0">
                    <a:pos x="109" y="292"/>
                  </a:cxn>
                  <a:cxn ang="0">
                    <a:pos x="84" y="289"/>
                  </a:cxn>
                  <a:cxn ang="0">
                    <a:pos x="65" y="283"/>
                  </a:cxn>
                  <a:cxn ang="0">
                    <a:pos x="50" y="274"/>
                  </a:cxn>
                  <a:cxn ang="0">
                    <a:pos x="41" y="260"/>
                  </a:cxn>
                  <a:cxn ang="0">
                    <a:pos x="34" y="244"/>
                  </a:cxn>
                  <a:cxn ang="0">
                    <a:pos x="33" y="222"/>
                  </a:cxn>
                  <a:cxn ang="0">
                    <a:pos x="33" y="85"/>
                  </a:cxn>
                  <a:cxn ang="0">
                    <a:pos x="1" y="85"/>
                  </a:cxn>
                  <a:cxn ang="0">
                    <a:pos x="0" y="63"/>
                  </a:cxn>
                  <a:cxn ang="0">
                    <a:pos x="33" y="57"/>
                  </a:cxn>
                  <a:cxn ang="0">
                    <a:pos x="33" y="0"/>
                  </a:cxn>
                </a:cxnLst>
                <a:rect l="0" t="0" r="r" b="b"/>
                <a:pathLst>
                  <a:path w="138" h="292">
                    <a:moveTo>
                      <a:pt x="33" y="0"/>
                    </a:moveTo>
                    <a:lnTo>
                      <a:pt x="67" y="0"/>
                    </a:lnTo>
                    <a:lnTo>
                      <a:pt x="67" y="57"/>
                    </a:lnTo>
                    <a:lnTo>
                      <a:pt x="138" y="57"/>
                    </a:lnTo>
                    <a:lnTo>
                      <a:pt x="138" y="85"/>
                    </a:lnTo>
                    <a:lnTo>
                      <a:pt x="67" y="85"/>
                    </a:lnTo>
                    <a:lnTo>
                      <a:pt x="67" y="222"/>
                    </a:lnTo>
                    <a:lnTo>
                      <a:pt x="68" y="236"/>
                    </a:lnTo>
                    <a:lnTo>
                      <a:pt x="72" y="247"/>
                    </a:lnTo>
                    <a:lnTo>
                      <a:pt x="81" y="255"/>
                    </a:lnTo>
                    <a:lnTo>
                      <a:pt x="95" y="260"/>
                    </a:lnTo>
                    <a:lnTo>
                      <a:pt x="113" y="263"/>
                    </a:lnTo>
                    <a:lnTo>
                      <a:pt x="138" y="263"/>
                    </a:lnTo>
                    <a:lnTo>
                      <a:pt x="138" y="290"/>
                    </a:lnTo>
                    <a:lnTo>
                      <a:pt x="109" y="292"/>
                    </a:lnTo>
                    <a:lnTo>
                      <a:pt x="84" y="289"/>
                    </a:lnTo>
                    <a:lnTo>
                      <a:pt x="65" y="283"/>
                    </a:lnTo>
                    <a:lnTo>
                      <a:pt x="50" y="274"/>
                    </a:lnTo>
                    <a:lnTo>
                      <a:pt x="41" y="260"/>
                    </a:lnTo>
                    <a:lnTo>
                      <a:pt x="34" y="244"/>
                    </a:lnTo>
                    <a:lnTo>
                      <a:pt x="33" y="222"/>
                    </a:lnTo>
                    <a:lnTo>
                      <a:pt x="33" y="85"/>
                    </a:lnTo>
                    <a:lnTo>
                      <a:pt x="1" y="85"/>
                    </a:lnTo>
                    <a:lnTo>
                      <a:pt x="0" y="63"/>
                    </a:lnTo>
                    <a:lnTo>
                      <a:pt x="33" y="57"/>
                    </a:lnTo>
                    <a:lnTo>
                      <a:pt x="33" y="0"/>
                    </a:lnTo>
                    <a:close/>
                  </a:path>
                </a:pathLst>
              </a:custGeom>
              <a:solidFill>
                <a:schemeClr val="bg1"/>
              </a:solidFill>
              <a:ln w="0">
                <a:noFill/>
                <a:prstDash val="solid"/>
                <a:round/>
                <a:headEnd/>
                <a:tailEnd/>
              </a:ln>
            </p:spPr>
            <p:txBody>
              <a:bodyPr/>
              <a:lstStyle/>
              <a:p>
                <a:pPr>
                  <a:defRPr/>
                </a:pPr>
                <a:endParaRPr lang="en-US" dirty="0">
                  <a:latin typeface="Arial" charset="0"/>
                </a:endParaRPr>
              </a:p>
            </p:txBody>
          </p:sp>
          <p:sp>
            <p:nvSpPr>
              <p:cNvPr id="141" name="Freeform 77"/>
              <p:cNvSpPr>
                <a:spLocks noEditPoints="1"/>
              </p:cNvSpPr>
              <p:nvPr/>
            </p:nvSpPr>
            <p:spPr bwMode="auto">
              <a:xfrm>
                <a:off x="690919" y="6655427"/>
                <a:ext cx="49610" cy="55709"/>
              </a:xfrm>
              <a:custGeom>
                <a:avLst/>
                <a:gdLst/>
                <a:ahLst/>
                <a:cxnLst>
                  <a:cxn ang="0">
                    <a:pos x="91" y="30"/>
                  </a:cxn>
                  <a:cxn ang="0">
                    <a:pos x="59" y="45"/>
                  </a:cxn>
                  <a:cxn ang="0">
                    <a:pos x="43" y="72"/>
                  </a:cxn>
                  <a:cxn ang="0">
                    <a:pos x="37" y="106"/>
                  </a:cxn>
                  <a:cxn ang="0">
                    <a:pos x="185" y="87"/>
                  </a:cxn>
                  <a:cxn ang="0">
                    <a:pos x="174" y="56"/>
                  </a:cxn>
                  <a:cxn ang="0">
                    <a:pos x="153" y="35"/>
                  </a:cxn>
                  <a:cxn ang="0">
                    <a:pos x="115" y="27"/>
                  </a:cxn>
                  <a:cxn ang="0">
                    <a:pos x="144" y="3"/>
                  </a:cxn>
                  <a:cxn ang="0">
                    <a:pos x="185" y="19"/>
                  </a:cxn>
                  <a:cxn ang="0">
                    <a:pos x="210" y="47"/>
                  </a:cxn>
                  <a:cxn ang="0">
                    <a:pos x="220" y="87"/>
                  </a:cxn>
                  <a:cxn ang="0">
                    <a:pos x="222" y="133"/>
                  </a:cxn>
                  <a:cxn ang="0">
                    <a:pos x="39" y="152"/>
                  </a:cxn>
                  <a:cxn ang="0">
                    <a:pos x="51" y="183"/>
                  </a:cxn>
                  <a:cxn ang="0">
                    <a:pos x="77" y="204"/>
                  </a:cxn>
                  <a:cxn ang="0">
                    <a:pos x="116" y="212"/>
                  </a:cxn>
                  <a:cxn ang="0">
                    <a:pos x="155" y="205"/>
                  </a:cxn>
                  <a:cxn ang="0">
                    <a:pos x="177" y="186"/>
                  </a:cxn>
                  <a:cxn ang="0">
                    <a:pos x="187" y="163"/>
                  </a:cxn>
                  <a:cxn ang="0">
                    <a:pos x="219" y="179"/>
                  </a:cxn>
                  <a:cxn ang="0">
                    <a:pos x="203" y="209"/>
                  </a:cxn>
                  <a:cxn ang="0">
                    <a:pos x="170" y="229"/>
                  </a:cxn>
                  <a:cxn ang="0">
                    <a:pos x="117" y="238"/>
                  </a:cxn>
                  <a:cxn ang="0">
                    <a:pos x="64" y="229"/>
                  </a:cxn>
                  <a:cxn ang="0">
                    <a:pos x="29" y="208"/>
                  </a:cxn>
                  <a:cxn ang="0">
                    <a:pos x="10" y="176"/>
                  </a:cxn>
                  <a:cxn ang="0">
                    <a:pos x="2" y="138"/>
                  </a:cxn>
                  <a:cxn ang="0">
                    <a:pos x="2" y="98"/>
                  </a:cxn>
                  <a:cxn ang="0">
                    <a:pos x="10" y="60"/>
                  </a:cxn>
                  <a:cxn ang="0">
                    <a:pos x="30" y="28"/>
                  </a:cxn>
                  <a:cxn ang="0">
                    <a:pos x="64" y="8"/>
                  </a:cxn>
                  <a:cxn ang="0">
                    <a:pos x="117" y="0"/>
                  </a:cxn>
                </a:cxnLst>
                <a:rect l="0" t="0" r="r" b="b"/>
                <a:pathLst>
                  <a:path w="222" h="238">
                    <a:moveTo>
                      <a:pt x="115" y="27"/>
                    </a:moveTo>
                    <a:lnTo>
                      <a:pt x="91" y="30"/>
                    </a:lnTo>
                    <a:lnTo>
                      <a:pt x="74" y="35"/>
                    </a:lnTo>
                    <a:lnTo>
                      <a:pt x="59" y="45"/>
                    </a:lnTo>
                    <a:lnTo>
                      <a:pt x="49" y="57"/>
                    </a:lnTo>
                    <a:lnTo>
                      <a:pt x="43" y="72"/>
                    </a:lnTo>
                    <a:lnTo>
                      <a:pt x="39" y="88"/>
                    </a:lnTo>
                    <a:lnTo>
                      <a:pt x="37" y="106"/>
                    </a:lnTo>
                    <a:lnTo>
                      <a:pt x="187" y="106"/>
                    </a:lnTo>
                    <a:lnTo>
                      <a:pt x="185" y="87"/>
                    </a:lnTo>
                    <a:lnTo>
                      <a:pt x="181" y="70"/>
                    </a:lnTo>
                    <a:lnTo>
                      <a:pt x="174" y="56"/>
                    </a:lnTo>
                    <a:lnTo>
                      <a:pt x="165" y="43"/>
                    </a:lnTo>
                    <a:lnTo>
                      <a:pt x="153" y="35"/>
                    </a:lnTo>
                    <a:lnTo>
                      <a:pt x="135" y="28"/>
                    </a:lnTo>
                    <a:lnTo>
                      <a:pt x="115" y="27"/>
                    </a:lnTo>
                    <a:close/>
                    <a:moveTo>
                      <a:pt x="117" y="0"/>
                    </a:moveTo>
                    <a:lnTo>
                      <a:pt x="144" y="3"/>
                    </a:lnTo>
                    <a:lnTo>
                      <a:pt x="166" y="8"/>
                    </a:lnTo>
                    <a:lnTo>
                      <a:pt x="185" y="19"/>
                    </a:lnTo>
                    <a:lnTo>
                      <a:pt x="199" y="31"/>
                    </a:lnTo>
                    <a:lnTo>
                      <a:pt x="210" y="47"/>
                    </a:lnTo>
                    <a:lnTo>
                      <a:pt x="216" y="66"/>
                    </a:lnTo>
                    <a:lnTo>
                      <a:pt x="220" y="87"/>
                    </a:lnTo>
                    <a:lnTo>
                      <a:pt x="222" y="110"/>
                    </a:lnTo>
                    <a:lnTo>
                      <a:pt x="222" y="133"/>
                    </a:lnTo>
                    <a:lnTo>
                      <a:pt x="37" y="133"/>
                    </a:lnTo>
                    <a:lnTo>
                      <a:pt x="39" y="152"/>
                    </a:lnTo>
                    <a:lnTo>
                      <a:pt x="44" y="168"/>
                    </a:lnTo>
                    <a:lnTo>
                      <a:pt x="51" y="183"/>
                    </a:lnTo>
                    <a:lnTo>
                      <a:pt x="62" y="195"/>
                    </a:lnTo>
                    <a:lnTo>
                      <a:pt x="77" y="204"/>
                    </a:lnTo>
                    <a:lnTo>
                      <a:pt x="94" y="210"/>
                    </a:lnTo>
                    <a:lnTo>
                      <a:pt x="116" y="212"/>
                    </a:lnTo>
                    <a:lnTo>
                      <a:pt x="138" y="210"/>
                    </a:lnTo>
                    <a:lnTo>
                      <a:pt x="155" y="205"/>
                    </a:lnTo>
                    <a:lnTo>
                      <a:pt x="168" y="197"/>
                    </a:lnTo>
                    <a:lnTo>
                      <a:pt x="177" y="186"/>
                    </a:lnTo>
                    <a:lnTo>
                      <a:pt x="184" y="175"/>
                    </a:lnTo>
                    <a:lnTo>
                      <a:pt x="187" y="163"/>
                    </a:lnTo>
                    <a:lnTo>
                      <a:pt x="222" y="163"/>
                    </a:lnTo>
                    <a:lnTo>
                      <a:pt x="219" y="179"/>
                    </a:lnTo>
                    <a:lnTo>
                      <a:pt x="212" y="195"/>
                    </a:lnTo>
                    <a:lnTo>
                      <a:pt x="203" y="209"/>
                    </a:lnTo>
                    <a:lnTo>
                      <a:pt x="188" y="220"/>
                    </a:lnTo>
                    <a:lnTo>
                      <a:pt x="170" y="229"/>
                    </a:lnTo>
                    <a:lnTo>
                      <a:pt x="146" y="235"/>
                    </a:lnTo>
                    <a:lnTo>
                      <a:pt x="117" y="238"/>
                    </a:lnTo>
                    <a:lnTo>
                      <a:pt x="89" y="235"/>
                    </a:lnTo>
                    <a:lnTo>
                      <a:pt x="64" y="229"/>
                    </a:lnTo>
                    <a:lnTo>
                      <a:pt x="45" y="220"/>
                    </a:lnTo>
                    <a:lnTo>
                      <a:pt x="29" y="208"/>
                    </a:lnTo>
                    <a:lnTo>
                      <a:pt x="18" y="194"/>
                    </a:lnTo>
                    <a:lnTo>
                      <a:pt x="10" y="176"/>
                    </a:lnTo>
                    <a:lnTo>
                      <a:pt x="5" y="159"/>
                    </a:lnTo>
                    <a:lnTo>
                      <a:pt x="2" y="138"/>
                    </a:lnTo>
                    <a:lnTo>
                      <a:pt x="0" y="118"/>
                    </a:lnTo>
                    <a:lnTo>
                      <a:pt x="2" y="98"/>
                    </a:lnTo>
                    <a:lnTo>
                      <a:pt x="5" y="79"/>
                    </a:lnTo>
                    <a:lnTo>
                      <a:pt x="10" y="60"/>
                    </a:lnTo>
                    <a:lnTo>
                      <a:pt x="18" y="43"/>
                    </a:lnTo>
                    <a:lnTo>
                      <a:pt x="30" y="28"/>
                    </a:lnTo>
                    <a:lnTo>
                      <a:pt x="45" y="17"/>
                    </a:lnTo>
                    <a:lnTo>
                      <a:pt x="64" y="8"/>
                    </a:lnTo>
                    <a:lnTo>
                      <a:pt x="89" y="3"/>
                    </a:lnTo>
                    <a:lnTo>
                      <a:pt x="117" y="0"/>
                    </a:lnTo>
                    <a:close/>
                  </a:path>
                </a:pathLst>
              </a:custGeom>
              <a:solidFill>
                <a:schemeClr val="bg1"/>
              </a:solidFill>
              <a:ln w="0">
                <a:noFill/>
                <a:prstDash val="solid"/>
                <a:round/>
                <a:headEnd/>
                <a:tailEnd/>
              </a:ln>
            </p:spPr>
            <p:txBody>
              <a:bodyPr/>
              <a:lstStyle/>
              <a:p>
                <a:pPr>
                  <a:defRPr/>
                </a:pPr>
                <a:endParaRPr lang="en-US" dirty="0">
                  <a:latin typeface="Arial" charset="0"/>
                </a:endParaRPr>
              </a:p>
            </p:txBody>
          </p:sp>
          <p:sp>
            <p:nvSpPr>
              <p:cNvPr id="142" name="Freeform 78"/>
              <p:cNvSpPr>
                <a:spLocks/>
              </p:cNvSpPr>
              <p:nvPr/>
            </p:nvSpPr>
            <p:spPr bwMode="auto">
              <a:xfrm>
                <a:off x="752472" y="6655427"/>
                <a:ext cx="24805" cy="55709"/>
              </a:xfrm>
              <a:custGeom>
                <a:avLst/>
                <a:gdLst/>
                <a:ahLst/>
                <a:cxnLst>
                  <a:cxn ang="0">
                    <a:pos x="114" y="0"/>
                  </a:cxn>
                  <a:cxn ang="0">
                    <a:pos x="114" y="30"/>
                  </a:cxn>
                  <a:cxn ang="0">
                    <a:pos x="91" y="30"/>
                  </a:cxn>
                  <a:cxn ang="0">
                    <a:pos x="73" y="34"/>
                  </a:cxn>
                  <a:cxn ang="0">
                    <a:pos x="58" y="41"/>
                  </a:cxn>
                  <a:cxn ang="0">
                    <a:pos x="49" y="49"/>
                  </a:cxn>
                  <a:cxn ang="0">
                    <a:pos x="40" y="61"/>
                  </a:cxn>
                  <a:cxn ang="0">
                    <a:pos x="36" y="75"/>
                  </a:cxn>
                  <a:cxn ang="0">
                    <a:pos x="34" y="91"/>
                  </a:cxn>
                  <a:cxn ang="0">
                    <a:pos x="34" y="236"/>
                  </a:cxn>
                  <a:cxn ang="0">
                    <a:pos x="0" y="236"/>
                  </a:cxn>
                  <a:cxn ang="0">
                    <a:pos x="0" y="3"/>
                  </a:cxn>
                  <a:cxn ang="0">
                    <a:pos x="15" y="3"/>
                  </a:cxn>
                  <a:cxn ang="0">
                    <a:pos x="25" y="43"/>
                  </a:cxn>
                  <a:cxn ang="0">
                    <a:pos x="31" y="32"/>
                  </a:cxn>
                  <a:cxn ang="0">
                    <a:pos x="39" y="22"/>
                  </a:cxn>
                  <a:cxn ang="0">
                    <a:pos x="51" y="12"/>
                  </a:cxn>
                  <a:cxn ang="0">
                    <a:pos x="68" y="5"/>
                  </a:cxn>
                  <a:cxn ang="0">
                    <a:pos x="88" y="1"/>
                  </a:cxn>
                  <a:cxn ang="0">
                    <a:pos x="114" y="0"/>
                  </a:cxn>
                </a:cxnLst>
                <a:rect l="0" t="0" r="r" b="b"/>
                <a:pathLst>
                  <a:path w="114" h="236">
                    <a:moveTo>
                      <a:pt x="114" y="0"/>
                    </a:moveTo>
                    <a:lnTo>
                      <a:pt x="114" y="30"/>
                    </a:lnTo>
                    <a:lnTo>
                      <a:pt x="91" y="30"/>
                    </a:lnTo>
                    <a:lnTo>
                      <a:pt x="73" y="34"/>
                    </a:lnTo>
                    <a:lnTo>
                      <a:pt x="58" y="41"/>
                    </a:lnTo>
                    <a:lnTo>
                      <a:pt x="49" y="49"/>
                    </a:lnTo>
                    <a:lnTo>
                      <a:pt x="40" y="61"/>
                    </a:lnTo>
                    <a:lnTo>
                      <a:pt x="36" y="75"/>
                    </a:lnTo>
                    <a:lnTo>
                      <a:pt x="34" y="91"/>
                    </a:lnTo>
                    <a:lnTo>
                      <a:pt x="34" y="236"/>
                    </a:lnTo>
                    <a:lnTo>
                      <a:pt x="0" y="236"/>
                    </a:lnTo>
                    <a:lnTo>
                      <a:pt x="0" y="3"/>
                    </a:lnTo>
                    <a:lnTo>
                      <a:pt x="15" y="3"/>
                    </a:lnTo>
                    <a:lnTo>
                      <a:pt x="25" y="43"/>
                    </a:lnTo>
                    <a:lnTo>
                      <a:pt x="31" y="32"/>
                    </a:lnTo>
                    <a:lnTo>
                      <a:pt x="39" y="22"/>
                    </a:lnTo>
                    <a:lnTo>
                      <a:pt x="51" y="12"/>
                    </a:lnTo>
                    <a:lnTo>
                      <a:pt x="68" y="5"/>
                    </a:lnTo>
                    <a:lnTo>
                      <a:pt x="88" y="1"/>
                    </a:lnTo>
                    <a:lnTo>
                      <a:pt x="114" y="0"/>
                    </a:lnTo>
                    <a:close/>
                  </a:path>
                </a:pathLst>
              </a:custGeom>
              <a:solidFill>
                <a:schemeClr val="bg1"/>
              </a:solidFill>
              <a:ln w="0">
                <a:noFill/>
                <a:prstDash val="solid"/>
                <a:round/>
                <a:headEnd/>
                <a:tailEnd/>
              </a:ln>
            </p:spPr>
            <p:txBody>
              <a:bodyPr/>
              <a:lstStyle/>
              <a:p>
                <a:pPr>
                  <a:defRPr/>
                </a:pPr>
                <a:endParaRPr lang="en-US" dirty="0">
                  <a:latin typeface="Arial" charset="0"/>
                </a:endParaRPr>
              </a:p>
            </p:txBody>
          </p:sp>
          <p:sp>
            <p:nvSpPr>
              <p:cNvPr id="143" name="Freeform 79"/>
              <p:cNvSpPr>
                <a:spLocks/>
              </p:cNvSpPr>
              <p:nvPr/>
            </p:nvSpPr>
            <p:spPr bwMode="auto">
              <a:xfrm>
                <a:off x="784627" y="6655427"/>
                <a:ext cx="48232" cy="55709"/>
              </a:xfrm>
              <a:custGeom>
                <a:avLst/>
                <a:gdLst/>
                <a:ahLst/>
                <a:cxnLst>
                  <a:cxn ang="0">
                    <a:pos x="116" y="0"/>
                  </a:cxn>
                  <a:cxn ang="0">
                    <a:pos x="143" y="1"/>
                  </a:cxn>
                  <a:cxn ang="0">
                    <a:pos x="163" y="8"/>
                  </a:cxn>
                  <a:cxn ang="0">
                    <a:pos x="180" y="17"/>
                  </a:cxn>
                  <a:cxn ang="0">
                    <a:pos x="192" y="30"/>
                  </a:cxn>
                  <a:cxn ang="0">
                    <a:pos x="200" y="46"/>
                  </a:cxn>
                  <a:cxn ang="0">
                    <a:pos x="205" y="65"/>
                  </a:cxn>
                  <a:cxn ang="0">
                    <a:pos x="208" y="85"/>
                  </a:cxn>
                  <a:cxn ang="0">
                    <a:pos x="209" y="110"/>
                  </a:cxn>
                  <a:cxn ang="0">
                    <a:pos x="209" y="236"/>
                  </a:cxn>
                  <a:cxn ang="0">
                    <a:pos x="176" y="236"/>
                  </a:cxn>
                  <a:cxn ang="0">
                    <a:pos x="176" y="107"/>
                  </a:cxn>
                  <a:cxn ang="0">
                    <a:pos x="174" y="87"/>
                  </a:cxn>
                  <a:cxn ang="0">
                    <a:pos x="173" y="70"/>
                  </a:cxn>
                  <a:cxn ang="0">
                    <a:pos x="167" y="56"/>
                  </a:cxn>
                  <a:cxn ang="0">
                    <a:pos x="159" y="43"/>
                  </a:cxn>
                  <a:cxn ang="0">
                    <a:pos x="146" y="35"/>
                  </a:cxn>
                  <a:cxn ang="0">
                    <a:pos x="129" y="30"/>
                  </a:cxn>
                  <a:cxn ang="0">
                    <a:pos x="106" y="28"/>
                  </a:cxn>
                  <a:cxn ang="0">
                    <a:pos x="83" y="30"/>
                  </a:cxn>
                  <a:cxn ang="0">
                    <a:pos x="66" y="35"/>
                  </a:cxn>
                  <a:cxn ang="0">
                    <a:pos x="53" y="43"/>
                  </a:cxn>
                  <a:cxn ang="0">
                    <a:pos x="44" y="56"/>
                  </a:cxn>
                  <a:cxn ang="0">
                    <a:pos x="38" y="69"/>
                  </a:cxn>
                  <a:cxn ang="0">
                    <a:pos x="36" y="87"/>
                  </a:cxn>
                  <a:cxn ang="0">
                    <a:pos x="34" y="107"/>
                  </a:cxn>
                  <a:cxn ang="0">
                    <a:pos x="34" y="236"/>
                  </a:cxn>
                  <a:cxn ang="0">
                    <a:pos x="0" y="236"/>
                  </a:cxn>
                  <a:cxn ang="0">
                    <a:pos x="0" y="3"/>
                  </a:cxn>
                  <a:cxn ang="0">
                    <a:pos x="15" y="3"/>
                  </a:cxn>
                  <a:cxn ang="0">
                    <a:pos x="26" y="45"/>
                  </a:cxn>
                  <a:cxn ang="0">
                    <a:pos x="32" y="32"/>
                  </a:cxn>
                  <a:cxn ang="0">
                    <a:pos x="41" y="22"/>
                  </a:cxn>
                  <a:cxn ang="0">
                    <a:pos x="53" y="13"/>
                  </a:cxn>
                  <a:cxn ang="0">
                    <a:pos x="70" y="7"/>
                  </a:cxn>
                  <a:cxn ang="0">
                    <a:pos x="90" y="1"/>
                  </a:cxn>
                  <a:cxn ang="0">
                    <a:pos x="116" y="0"/>
                  </a:cxn>
                </a:cxnLst>
                <a:rect l="0" t="0" r="r" b="b"/>
                <a:pathLst>
                  <a:path w="209" h="236">
                    <a:moveTo>
                      <a:pt x="116" y="0"/>
                    </a:moveTo>
                    <a:lnTo>
                      <a:pt x="143" y="1"/>
                    </a:lnTo>
                    <a:lnTo>
                      <a:pt x="163" y="8"/>
                    </a:lnTo>
                    <a:lnTo>
                      <a:pt x="180" y="17"/>
                    </a:lnTo>
                    <a:lnTo>
                      <a:pt x="192" y="30"/>
                    </a:lnTo>
                    <a:lnTo>
                      <a:pt x="200" y="46"/>
                    </a:lnTo>
                    <a:lnTo>
                      <a:pt x="205" y="65"/>
                    </a:lnTo>
                    <a:lnTo>
                      <a:pt x="208" y="85"/>
                    </a:lnTo>
                    <a:lnTo>
                      <a:pt x="209" y="110"/>
                    </a:lnTo>
                    <a:lnTo>
                      <a:pt x="209" y="236"/>
                    </a:lnTo>
                    <a:lnTo>
                      <a:pt x="176" y="236"/>
                    </a:lnTo>
                    <a:lnTo>
                      <a:pt x="176" y="107"/>
                    </a:lnTo>
                    <a:lnTo>
                      <a:pt x="174" y="87"/>
                    </a:lnTo>
                    <a:lnTo>
                      <a:pt x="173" y="70"/>
                    </a:lnTo>
                    <a:lnTo>
                      <a:pt x="167" y="56"/>
                    </a:lnTo>
                    <a:lnTo>
                      <a:pt x="159" y="43"/>
                    </a:lnTo>
                    <a:lnTo>
                      <a:pt x="146" y="35"/>
                    </a:lnTo>
                    <a:lnTo>
                      <a:pt x="129" y="30"/>
                    </a:lnTo>
                    <a:lnTo>
                      <a:pt x="106" y="28"/>
                    </a:lnTo>
                    <a:lnTo>
                      <a:pt x="83" y="30"/>
                    </a:lnTo>
                    <a:lnTo>
                      <a:pt x="66" y="35"/>
                    </a:lnTo>
                    <a:lnTo>
                      <a:pt x="53" y="43"/>
                    </a:lnTo>
                    <a:lnTo>
                      <a:pt x="44" y="56"/>
                    </a:lnTo>
                    <a:lnTo>
                      <a:pt x="38" y="69"/>
                    </a:lnTo>
                    <a:lnTo>
                      <a:pt x="36" y="87"/>
                    </a:lnTo>
                    <a:lnTo>
                      <a:pt x="34" y="107"/>
                    </a:lnTo>
                    <a:lnTo>
                      <a:pt x="34" y="236"/>
                    </a:lnTo>
                    <a:lnTo>
                      <a:pt x="0" y="236"/>
                    </a:lnTo>
                    <a:lnTo>
                      <a:pt x="0" y="3"/>
                    </a:lnTo>
                    <a:lnTo>
                      <a:pt x="15" y="3"/>
                    </a:lnTo>
                    <a:lnTo>
                      <a:pt x="26" y="45"/>
                    </a:lnTo>
                    <a:lnTo>
                      <a:pt x="32" y="32"/>
                    </a:lnTo>
                    <a:lnTo>
                      <a:pt x="41" y="22"/>
                    </a:lnTo>
                    <a:lnTo>
                      <a:pt x="53" y="13"/>
                    </a:lnTo>
                    <a:lnTo>
                      <a:pt x="70" y="7"/>
                    </a:lnTo>
                    <a:lnTo>
                      <a:pt x="90" y="1"/>
                    </a:lnTo>
                    <a:lnTo>
                      <a:pt x="116" y="0"/>
                    </a:lnTo>
                    <a:close/>
                  </a:path>
                </a:pathLst>
              </a:custGeom>
              <a:solidFill>
                <a:schemeClr val="bg1"/>
              </a:solidFill>
              <a:ln w="0">
                <a:noFill/>
                <a:prstDash val="solid"/>
                <a:round/>
                <a:headEnd/>
                <a:tailEnd/>
              </a:ln>
            </p:spPr>
            <p:txBody>
              <a:bodyPr/>
              <a:lstStyle/>
              <a:p>
                <a:pPr>
                  <a:defRPr/>
                </a:pPr>
                <a:endParaRPr lang="en-US" dirty="0">
                  <a:latin typeface="Arial" charset="0"/>
                </a:endParaRPr>
              </a:p>
            </p:txBody>
          </p:sp>
          <p:sp>
            <p:nvSpPr>
              <p:cNvPr id="144" name="Freeform 80"/>
              <p:cNvSpPr>
                <a:spLocks/>
              </p:cNvSpPr>
              <p:nvPr/>
            </p:nvSpPr>
            <p:spPr bwMode="auto">
              <a:xfrm>
                <a:off x="873741" y="6643456"/>
                <a:ext cx="45476" cy="67219"/>
              </a:xfrm>
              <a:custGeom>
                <a:avLst/>
                <a:gdLst/>
                <a:ahLst/>
                <a:cxnLst>
                  <a:cxn ang="0">
                    <a:pos x="0" y="0"/>
                  </a:cxn>
                  <a:cxn ang="0">
                    <a:pos x="198" y="0"/>
                  </a:cxn>
                  <a:cxn ang="0">
                    <a:pos x="198" y="29"/>
                  </a:cxn>
                  <a:cxn ang="0">
                    <a:pos x="35" y="29"/>
                  </a:cxn>
                  <a:cxn ang="0">
                    <a:pos x="35" y="127"/>
                  </a:cxn>
                  <a:cxn ang="0">
                    <a:pos x="184" y="127"/>
                  </a:cxn>
                  <a:cxn ang="0">
                    <a:pos x="184" y="156"/>
                  </a:cxn>
                  <a:cxn ang="0">
                    <a:pos x="35" y="156"/>
                  </a:cxn>
                  <a:cxn ang="0">
                    <a:pos x="35" y="260"/>
                  </a:cxn>
                  <a:cxn ang="0">
                    <a:pos x="198" y="260"/>
                  </a:cxn>
                  <a:cxn ang="0">
                    <a:pos x="198" y="290"/>
                  </a:cxn>
                  <a:cxn ang="0">
                    <a:pos x="0" y="290"/>
                  </a:cxn>
                  <a:cxn ang="0">
                    <a:pos x="0" y="0"/>
                  </a:cxn>
                </a:cxnLst>
                <a:rect l="0" t="0" r="r" b="b"/>
                <a:pathLst>
                  <a:path w="198" h="290">
                    <a:moveTo>
                      <a:pt x="0" y="0"/>
                    </a:moveTo>
                    <a:lnTo>
                      <a:pt x="198" y="0"/>
                    </a:lnTo>
                    <a:lnTo>
                      <a:pt x="198" y="29"/>
                    </a:lnTo>
                    <a:lnTo>
                      <a:pt x="35" y="29"/>
                    </a:lnTo>
                    <a:lnTo>
                      <a:pt x="35" y="127"/>
                    </a:lnTo>
                    <a:lnTo>
                      <a:pt x="184" y="127"/>
                    </a:lnTo>
                    <a:lnTo>
                      <a:pt x="184" y="156"/>
                    </a:lnTo>
                    <a:lnTo>
                      <a:pt x="35" y="156"/>
                    </a:lnTo>
                    <a:lnTo>
                      <a:pt x="35" y="260"/>
                    </a:lnTo>
                    <a:lnTo>
                      <a:pt x="198" y="260"/>
                    </a:lnTo>
                    <a:lnTo>
                      <a:pt x="198" y="290"/>
                    </a:lnTo>
                    <a:lnTo>
                      <a:pt x="0" y="290"/>
                    </a:lnTo>
                    <a:lnTo>
                      <a:pt x="0" y="0"/>
                    </a:lnTo>
                    <a:close/>
                  </a:path>
                </a:pathLst>
              </a:custGeom>
              <a:solidFill>
                <a:schemeClr val="bg1"/>
              </a:solidFill>
              <a:ln w="0">
                <a:noFill/>
                <a:prstDash val="solid"/>
                <a:round/>
                <a:headEnd/>
                <a:tailEnd/>
              </a:ln>
            </p:spPr>
            <p:txBody>
              <a:bodyPr/>
              <a:lstStyle/>
              <a:p>
                <a:pPr>
                  <a:defRPr/>
                </a:pPr>
                <a:endParaRPr lang="en-US" dirty="0">
                  <a:latin typeface="Arial" charset="0"/>
                </a:endParaRPr>
              </a:p>
            </p:txBody>
          </p:sp>
          <p:sp>
            <p:nvSpPr>
              <p:cNvPr id="145" name="Freeform 81"/>
              <p:cNvSpPr>
                <a:spLocks/>
              </p:cNvSpPr>
              <p:nvPr/>
            </p:nvSpPr>
            <p:spPr bwMode="auto">
              <a:xfrm>
                <a:off x="929323" y="6655427"/>
                <a:ext cx="48232" cy="55709"/>
              </a:xfrm>
              <a:custGeom>
                <a:avLst/>
                <a:gdLst/>
                <a:ahLst/>
                <a:cxnLst>
                  <a:cxn ang="0">
                    <a:pos x="116" y="0"/>
                  </a:cxn>
                  <a:cxn ang="0">
                    <a:pos x="143" y="1"/>
                  </a:cxn>
                  <a:cxn ang="0">
                    <a:pos x="163" y="8"/>
                  </a:cxn>
                  <a:cxn ang="0">
                    <a:pos x="180" y="17"/>
                  </a:cxn>
                  <a:cxn ang="0">
                    <a:pos x="192" y="30"/>
                  </a:cxn>
                  <a:cxn ang="0">
                    <a:pos x="200" y="46"/>
                  </a:cxn>
                  <a:cxn ang="0">
                    <a:pos x="205" y="65"/>
                  </a:cxn>
                  <a:cxn ang="0">
                    <a:pos x="208" y="85"/>
                  </a:cxn>
                  <a:cxn ang="0">
                    <a:pos x="210" y="110"/>
                  </a:cxn>
                  <a:cxn ang="0">
                    <a:pos x="210" y="236"/>
                  </a:cxn>
                  <a:cxn ang="0">
                    <a:pos x="176" y="236"/>
                  </a:cxn>
                  <a:cxn ang="0">
                    <a:pos x="176" y="107"/>
                  </a:cxn>
                  <a:cxn ang="0">
                    <a:pos x="174" y="87"/>
                  </a:cxn>
                  <a:cxn ang="0">
                    <a:pos x="173" y="70"/>
                  </a:cxn>
                  <a:cxn ang="0">
                    <a:pos x="167" y="56"/>
                  </a:cxn>
                  <a:cxn ang="0">
                    <a:pos x="159" y="43"/>
                  </a:cxn>
                  <a:cxn ang="0">
                    <a:pos x="146" y="35"/>
                  </a:cxn>
                  <a:cxn ang="0">
                    <a:pos x="129" y="30"/>
                  </a:cxn>
                  <a:cxn ang="0">
                    <a:pos x="106" y="28"/>
                  </a:cxn>
                  <a:cxn ang="0">
                    <a:pos x="83" y="30"/>
                  </a:cxn>
                  <a:cxn ang="0">
                    <a:pos x="66" y="35"/>
                  </a:cxn>
                  <a:cxn ang="0">
                    <a:pos x="53" y="43"/>
                  </a:cxn>
                  <a:cxn ang="0">
                    <a:pos x="44" y="56"/>
                  </a:cxn>
                  <a:cxn ang="0">
                    <a:pos x="38" y="69"/>
                  </a:cxn>
                  <a:cxn ang="0">
                    <a:pos x="36" y="87"/>
                  </a:cxn>
                  <a:cxn ang="0">
                    <a:pos x="34" y="107"/>
                  </a:cxn>
                  <a:cxn ang="0">
                    <a:pos x="34" y="236"/>
                  </a:cxn>
                  <a:cxn ang="0">
                    <a:pos x="0" y="236"/>
                  </a:cxn>
                  <a:cxn ang="0">
                    <a:pos x="0" y="3"/>
                  </a:cxn>
                  <a:cxn ang="0">
                    <a:pos x="15" y="3"/>
                  </a:cxn>
                  <a:cxn ang="0">
                    <a:pos x="26" y="45"/>
                  </a:cxn>
                  <a:cxn ang="0">
                    <a:pos x="32" y="32"/>
                  </a:cxn>
                  <a:cxn ang="0">
                    <a:pos x="41" y="22"/>
                  </a:cxn>
                  <a:cxn ang="0">
                    <a:pos x="53" y="13"/>
                  </a:cxn>
                  <a:cxn ang="0">
                    <a:pos x="70" y="7"/>
                  </a:cxn>
                  <a:cxn ang="0">
                    <a:pos x="90" y="1"/>
                  </a:cxn>
                  <a:cxn ang="0">
                    <a:pos x="116" y="0"/>
                  </a:cxn>
                </a:cxnLst>
                <a:rect l="0" t="0" r="r" b="b"/>
                <a:pathLst>
                  <a:path w="210" h="236">
                    <a:moveTo>
                      <a:pt x="116" y="0"/>
                    </a:moveTo>
                    <a:lnTo>
                      <a:pt x="143" y="1"/>
                    </a:lnTo>
                    <a:lnTo>
                      <a:pt x="163" y="8"/>
                    </a:lnTo>
                    <a:lnTo>
                      <a:pt x="180" y="17"/>
                    </a:lnTo>
                    <a:lnTo>
                      <a:pt x="192" y="30"/>
                    </a:lnTo>
                    <a:lnTo>
                      <a:pt x="200" y="46"/>
                    </a:lnTo>
                    <a:lnTo>
                      <a:pt x="205" y="65"/>
                    </a:lnTo>
                    <a:lnTo>
                      <a:pt x="208" y="85"/>
                    </a:lnTo>
                    <a:lnTo>
                      <a:pt x="210" y="110"/>
                    </a:lnTo>
                    <a:lnTo>
                      <a:pt x="210" y="236"/>
                    </a:lnTo>
                    <a:lnTo>
                      <a:pt x="176" y="236"/>
                    </a:lnTo>
                    <a:lnTo>
                      <a:pt x="176" y="107"/>
                    </a:lnTo>
                    <a:lnTo>
                      <a:pt x="174" y="87"/>
                    </a:lnTo>
                    <a:lnTo>
                      <a:pt x="173" y="70"/>
                    </a:lnTo>
                    <a:lnTo>
                      <a:pt x="167" y="56"/>
                    </a:lnTo>
                    <a:lnTo>
                      <a:pt x="159" y="43"/>
                    </a:lnTo>
                    <a:lnTo>
                      <a:pt x="146" y="35"/>
                    </a:lnTo>
                    <a:lnTo>
                      <a:pt x="129" y="30"/>
                    </a:lnTo>
                    <a:lnTo>
                      <a:pt x="106" y="28"/>
                    </a:lnTo>
                    <a:lnTo>
                      <a:pt x="83" y="30"/>
                    </a:lnTo>
                    <a:lnTo>
                      <a:pt x="66" y="35"/>
                    </a:lnTo>
                    <a:lnTo>
                      <a:pt x="53" y="43"/>
                    </a:lnTo>
                    <a:lnTo>
                      <a:pt x="44" y="56"/>
                    </a:lnTo>
                    <a:lnTo>
                      <a:pt x="38" y="69"/>
                    </a:lnTo>
                    <a:lnTo>
                      <a:pt x="36" y="87"/>
                    </a:lnTo>
                    <a:lnTo>
                      <a:pt x="34" y="107"/>
                    </a:lnTo>
                    <a:lnTo>
                      <a:pt x="34" y="236"/>
                    </a:lnTo>
                    <a:lnTo>
                      <a:pt x="0" y="236"/>
                    </a:lnTo>
                    <a:lnTo>
                      <a:pt x="0" y="3"/>
                    </a:lnTo>
                    <a:lnTo>
                      <a:pt x="15" y="3"/>
                    </a:lnTo>
                    <a:lnTo>
                      <a:pt x="26" y="45"/>
                    </a:lnTo>
                    <a:lnTo>
                      <a:pt x="32" y="32"/>
                    </a:lnTo>
                    <a:lnTo>
                      <a:pt x="41" y="22"/>
                    </a:lnTo>
                    <a:lnTo>
                      <a:pt x="53" y="13"/>
                    </a:lnTo>
                    <a:lnTo>
                      <a:pt x="70" y="7"/>
                    </a:lnTo>
                    <a:lnTo>
                      <a:pt x="90" y="1"/>
                    </a:lnTo>
                    <a:lnTo>
                      <a:pt x="116" y="0"/>
                    </a:lnTo>
                    <a:close/>
                  </a:path>
                </a:pathLst>
              </a:custGeom>
              <a:solidFill>
                <a:schemeClr val="bg1"/>
              </a:solidFill>
              <a:ln w="0">
                <a:noFill/>
                <a:prstDash val="solid"/>
                <a:round/>
                <a:headEnd/>
                <a:tailEnd/>
              </a:ln>
            </p:spPr>
            <p:txBody>
              <a:bodyPr/>
              <a:lstStyle/>
              <a:p>
                <a:pPr>
                  <a:defRPr/>
                </a:pPr>
                <a:endParaRPr lang="en-US" dirty="0">
                  <a:latin typeface="Arial" charset="0"/>
                </a:endParaRPr>
              </a:p>
            </p:txBody>
          </p:sp>
          <p:sp>
            <p:nvSpPr>
              <p:cNvPr id="146" name="Freeform 82"/>
              <p:cNvSpPr>
                <a:spLocks noEditPoints="1"/>
              </p:cNvSpPr>
              <p:nvPr/>
            </p:nvSpPr>
            <p:spPr bwMode="auto">
              <a:xfrm>
                <a:off x="984905" y="6655427"/>
                <a:ext cx="50988" cy="55709"/>
              </a:xfrm>
              <a:custGeom>
                <a:avLst/>
                <a:gdLst/>
                <a:ahLst/>
                <a:cxnLst>
                  <a:cxn ang="0">
                    <a:pos x="89" y="30"/>
                  </a:cxn>
                  <a:cxn ang="0">
                    <a:pos x="57" y="45"/>
                  </a:cxn>
                  <a:cxn ang="0">
                    <a:pos x="41" y="72"/>
                  </a:cxn>
                  <a:cxn ang="0">
                    <a:pos x="35" y="106"/>
                  </a:cxn>
                  <a:cxn ang="0">
                    <a:pos x="183" y="87"/>
                  </a:cxn>
                  <a:cxn ang="0">
                    <a:pos x="174" y="56"/>
                  </a:cxn>
                  <a:cxn ang="0">
                    <a:pos x="151" y="35"/>
                  </a:cxn>
                  <a:cxn ang="0">
                    <a:pos x="113" y="27"/>
                  </a:cxn>
                  <a:cxn ang="0">
                    <a:pos x="142" y="3"/>
                  </a:cxn>
                  <a:cxn ang="0">
                    <a:pos x="183" y="19"/>
                  </a:cxn>
                  <a:cxn ang="0">
                    <a:pos x="208" y="47"/>
                  </a:cxn>
                  <a:cxn ang="0">
                    <a:pos x="218" y="87"/>
                  </a:cxn>
                  <a:cxn ang="0">
                    <a:pos x="220" y="133"/>
                  </a:cxn>
                  <a:cxn ang="0">
                    <a:pos x="38" y="152"/>
                  </a:cxn>
                  <a:cxn ang="0">
                    <a:pos x="50" y="183"/>
                  </a:cxn>
                  <a:cxn ang="0">
                    <a:pos x="74" y="204"/>
                  </a:cxn>
                  <a:cxn ang="0">
                    <a:pos x="114" y="212"/>
                  </a:cxn>
                  <a:cxn ang="0">
                    <a:pos x="153" y="205"/>
                  </a:cxn>
                  <a:cxn ang="0">
                    <a:pos x="175" y="186"/>
                  </a:cxn>
                  <a:cxn ang="0">
                    <a:pos x="184" y="163"/>
                  </a:cxn>
                  <a:cxn ang="0">
                    <a:pos x="218" y="179"/>
                  </a:cxn>
                  <a:cxn ang="0">
                    <a:pos x="201" y="209"/>
                  </a:cxn>
                  <a:cxn ang="0">
                    <a:pos x="168" y="229"/>
                  </a:cxn>
                  <a:cxn ang="0">
                    <a:pos x="115" y="238"/>
                  </a:cxn>
                  <a:cxn ang="0">
                    <a:pos x="62" y="229"/>
                  </a:cxn>
                  <a:cxn ang="0">
                    <a:pos x="28" y="208"/>
                  </a:cxn>
                  <a:cxn ang="0">
                    <a:pos x="9" y="176"/>
                  </a:cxn>
                  <a:cxn ang="0">
                    <a:pos x="1" y="138"/>
                  </a:cxn>
                  <a:cxn ang="0">
                    <a:pos x="1" y="98"/>
                  </a:cxn>
                  <a:cxn ang="0">
                    <a:pos x="9" y="60"/>
                  </a:cxn>
                  <a:cxn ang="0">
                    <a:pos x="28" y="28"/>
                  </a:cxn>
                  <a:cxn ang="0">
                    <a:pos x="62" y="8"/>
                  </a:cxn>
                  <a:cxn ang="0">
                    <a:pos x="115" y="0"/>
                  </a:cxn>
                </a:cxnLst>
                <a:rect l="0" t="0" r="r" b="b"/>
                <a:pathLst>
                  <a:path w="221" h="238">
                    <a:moveTo>
                      <a:pt x="113" y="27"/>
                    </a:moveTo>
                    <a:lnTo>
                      <a:pt x="89" y="30"/>
                    </a:lnTo>
                    <a:lnTo>
                      <a:pt x="72" y="35"/>
                    </a:lnTo>
                    <a:lnTo>
                      <a:pt x="57" y="45"/>
                    </a:lnTo>
                    <a:lnTo>
                      <a:pt x="47" y="57"/>
                    </a:lnTo>
                    <a:lnTo>
                      <a:pt x="41" y="72"/>
                    </a:lnTo>
                    <a:lnTo>
                      <a:pt x="36" y="88"/>
                    </a:lnTo>
                    <a:lnTo>
                      <a:pt x="35" y="106"/>
                    </a:lnTo>
                    <a:lnTo>
                      <a:pt x="184" y="106"/>
                    </a:lnTo>
                    <a:lnTo>
                      <a:pt x="183" y="87"/>
                    </a:lnTo>
                    <a:lnTo>
                      <a:pt x="180" y="70"/>
                    </a:lnTo>
                    <a:lnTo>
                      <a:pt x="174" y="56"/>
                    </a:lnTo>
                    <a:lnTo>
                      <a:pt x="164" y="43"/>
                    </a:lnTo>
                    <a:lnTo>
                      <a:pt x="151" y="35"/>
                    </a:lnTo>
                    <a:lnTo>
                      <a:pt x="133" y="28"/>
                    </a:lnTo>
                    <a:lnTo>
                      <a:pt x="113" y="27"/>
                    </a:lnTo>
                    <a:close/>
                    <a:moveTo>
                      <a:pt x="115" y="0"/>
                    </a:moveTo>
                    <a:lnTo>
                      <a:pt x="142" y="3"/>
                    </a:lnTo>
                    <a:lnTo>
                      <a:pt x="164" y="8"/>
                    </a:lnTo>
                    <a:lnTo>
                      <a:pt x="183" y="19"/>
                    </a:lnTo>
                    <a:lnTo>
                      <a:pt x="197" y="31"/>
                    </a:lnTo>
                    <a:lnTo>
                      <a:pt x="208" y="47"/>
                    </a:lnTo>
                    <a:lnTo>
                      <a:pt x="214" y="66"/>
                    </a:lnTo>
                    <a:lnTo>
                      <a:pt x="218" y="87"/>
                    </a:lnTo>
                    <a:lnTo>
                      <a:pt x="220" y="110"/>
                    </a:lnTo>
                    <a:lnTo>
                      <a:pt x="220" y="133"/>
                    </a:lnTo>
                    <a:lnTo>
                      <a:pt x="35" y="133"/>
                    </a:lnTo>
                    <a:lnTo>
                      <a:pt x="38" y="152"/>
                    </a:lnTo>
                    <a:lnTo>
                      <a:pt x="42" y="168"/>
                    </a:lnTo>
                    <a:lnTo>
                      <a:pt x="50" y="183"/>
                    </a:lnTo>
                    <a:lnTo>
                      <a:pt x="61" y="195"/>
                    </a:lnTo>
                    <a:lnTo>
                      <a:pt x="74" y="204"/>
                    </a:lnTo>
                    <a:lnTo>
                      <a:pt x="92" y="210"/>
                    </a:lnTo>
                    <a:lnTo>
                      <a:pt x="114" y="212"/>
                    </a:lnTo>
                    <a:lnTo>
                      <a:pt x="136" y="210"/>
                    </a:lnTo>
                    <a:lnTo>
                      <a:pt x="153" y="205"/>
                    </a:lnTo>
                    <a:lnTo>
                      <a:pt x="165" y="197"/>
                    </a:lnTo>
                    <a:lnTo>
                      <a:pt x="175" y="186"/>
                    </a:lnTo>
                    <a:lnTo>
                      <a:pt x="182" y="175"/>
                    </a:lnTo>
                    <a:lnTo>
                      <a:pt x="184" y="163"/>
                    </a:lnTo>
                    <a:lnTo>
                      <a:pt x="221" y="163"/>
                    </a:lnTo>
                    <a:lnTo>
                      <a:pt x="218" y="179"/>
                    </a:lnTo>
                    <a:lnTo>
                      <a:pt x="212" y="195"/>
                    </a:lnTo>
                    <a:lnTo>
                      <a:pt x="201" y="209"/>
                    </a:lnTo>
                    <a:lnTo>
                      <a:pt x="187" y="220"/>
                    </a:lnTo>
                    <a:lnTo>
                      <a:pt x="168" y="229"/>
                    </a:lnTo>
                    <a:lnTo>
                      <a:pt x="144" y="235"/>
                    </a:lnTo>
                    <a:lnTo>
                      <a:pt x="115" y="238"/>
                    </a:lnTo>
                    <a:lnTo>
                      <a:pt x="87" y="235"/>
                    </a:lnTo>
                    <a:lnTo>
                      <a:pt x="62" y="229"/>
                    </a:lnTo>
                    <a:lnTo>
                      <a:pt x="43" y="220"/>
                    </a:lnTo>
                    <a:lnTo>
                      <a:pt x="28" y="208"/>
                    </a:lnTo>
                    <a:lnTo>
                      <a:pt x="17" y="194"/>
                    </a:lnTo>
                    <a:lnTo>
                      <a:pt x="9" y="176"/>
                    </a:lnTo>
                    <a:lnTo>
                      <a:pt x="4" y="159"/>
                    </a:lnTo>
                    <a:lnTo>
                      <a:pt x="1" y="138"/>
                    </a:lnTo>
                    <a:lnTo>
                      <a:pt x="0" y="118"/>
                    </a:lnTo>
                    <a:lnTo>
                      <a:pt x="1" y="98"/>
                    </a:lnTo>
                    <a:lnTo>
                      <a:pt x="4" y="79"/>
                    </a:lnTo>
                    <a:lnTo>
                      <a:pt x="9" y="60"/>
                    </a:lnTo>
                    <a:lnTo>
                      <a:pt x="17" y="43"/>
                    </a:lnTo>
                    <a:lnTo>
                      <a:pt x="28" y="28"/>
                    </a:lnTo>
                    <a:lnTo>
                      <a:pt x="43" y="17"/>
                    </a:lnTo>
                    <a:lnTo>
                      <a:pt x="62" y="8"/>
                    </a:lnTo>
                    <a:lnTo>
                      <a:pt x="87" y="3"/>
                    </a:lnTo>
                    <a:lnTo>
                      <a:pt x="115" y="0"/>
                    </a:lnTo>
                    <a:close/>
                  </a:path>
                </a:pathLst>
              </a:custGeom>
              <a:solidFill>
                <a:schemeClr val="bg1"/>
              </a:solidFill>
              <a:ln w="0">
                <a:noFill/>
                <a:prstDash val="solid"/>
                <a:round/>
                <a:headEnd/>
                <a:tailEnd/>
              </a:ln>
            </p:spPr>
            <p:txBody>
              <a:bodyPr/>
              <a:lstStyle/>
              <a:p>
                <a:pPr>
                  <a:defRPr/>
                </a:pPr>
                <a:endParaRPr lang="en-US" dirty="0">
                  <a:latin typeface="Arial" charset="0"/>
                </a:endParaRPr>
              </a:p>
            </p:txBody>
          </p:sp>
          <p:sp>
            <p:nvSpPr>
              <p:cNvPr id="147" name="Freeform 83"/>
              <p:cNvSpPr>
                <a:spLocks/>
              </p:cNvSpPr>
              <p:nvPr/>
            </p:nvSpPr>
            <p:spPr bwMode="auto">
              <a:xfrm>
                <a:off x="1043242" y="6655427"/>
                <a:ext cx="26183" cy="55709"/>
              </a:xfrm>
              <a:custGeom>
                <a:avLst/>
                <a:gdLst/>
                <a:ahLst/>
                <a:cxnLst>
                  <a:cxn ang="0">
                    <a:pos x="115" y="0"/>
                  </a:cxn>
                  <a:cxn ang="0">
                    <a:pos x="115" y="30"/>
                  </a:cxn>
                  <a:cxn ang="0">
                    <a:pos x="92" y="30"/>
                  </a:cxn>
                  <a:cxn ang="0">
                    <a:pos x="75" y="34"/>
                  </a:cxn>
                  <a:cxn ang="0">
                    <a:pos x="60" y="41"/>
                  </a:cxn>
                  <a:cxn ang="0">
                    <a:pos x="50" y="49"/>
                  </a:cxn>
                  <a:cxn ang="0">
                    <a:pos x="42" y="61"/>
                  </a:cxn>
                  <a:cxn ang="0">
                    <a:pos x="38" y="75"/>
                  </a:cxn>
                  <a:cxn ang="0">
                    <a:pos x="35" y="91"/>
                  </a:cxn>
                  <a:cxn ang="0">
                    <a:pos x="35" y="236"/>
                  </a:cxn>
                  <a:cxn ang="0">
                    <a:pos x="0" y="236"/>
                  </a:cxn>
                  <a:cxn ang="0">
                    <a:pos x="0" y="3"/>
                  </a:cxn>
                  <a:cxn ang="0">
                    <a:pos x="16" y="3"/>
                  </a:cxn>
                  <a:cxn ang="0">
                    <a:pos x="27" y="43"/>
                  </a:cxn>
                  <a:cxn ang="0">
                    <a:pos x="33" y="32"/>
                  </a:cxn>
                  <a:cxn ang="0">
                    <a:pos x="41" y="22"/>
                  </a:cxn>
                  <a:cxn ang="0">
                    <a:pos x="53" y="12"/>
                  </a:cxn>
                  <a:cxn ang="0">
                    <a:pos x="69" y="5"/>
                  </a:cxn>
                  <a:cxn ang="0">
                    <a:pos x="90" y="1"/>
                  </a:cxn>
                  <a:cxn ang="0">
                    <a:pos x="115" y="0"/>
                  </a:cxn>
                </a:cxnLst>
                <a:rect l="0" t="0" r="r" b="b"/>
                <a:pathLst>
                  <a:path w="115" h="236">
                    <a:moveTo>
                      <a:pt x="115" y="0"/>
                    </a:moveTo>
                    <a:lnTo>
                      <a:pt x="115" y="30"/>
                    </a:lnTo>
                    <a:lnTo>
                      <a:pt x="92" y="30"/>
                    </a:lnTo>
                    <a:lnTo>
                      <a:pt x="75" y="34"/>
                    </a:lnTo>
                    <a:lnTo>
                      <a:pt x="60" y="41"/>
                    </a:lnTo>
                    <a:lnTo>
                      <a:pt x="50" y="49"/>
                    </a:lnTo>
                    <a:lnTo>
                      <a:pt x="42" y="61"/>
                    </a:lnTo>
                    <a:lnTo>
                      <a:pt x="38" y="75"/>
                    </a:lnTo>
                    <a:lnTo>
                      <a:pt x="35" y="91"/>
                    </a:lnTo>
                    <a:lnTo>
                      <a:pt x="35" y="236"/>
                    </a:lnTo>
                    <a:lnTo>
                      <a:pt x="0" y="236"/>
                    </a:lnTo>
                    <a:lnTo>
                      <a:pt x="0" y="3"/>
                    </a:lnTo>
                    <a:lnTo>
                      <a:pt x="16" y="3"/>
                    </a:lnTo>
                    <a:lnTo>
                      <a:pt x="27" y="43"/>
                    </a:lnTo>
                    <a:lnTo>
                      <a:pt x="33" y="32"/>
                    </a:lnTo>
                    <a:lnTo>
                      <a:pt x="41" y="22"/>
                    </a:lnTo>
                    <a:lnTo>
                      <a:pt x="53" y="12"/>
                    </a:lnTo>
                    <a:lnTo>
                      <a:pt x="69" y="5"/>
                    </a:lnTo>
                    <a:lnTo>
                      <a:pt x="90" y="1"/>
                    </a:lnTo>
                    <a:lnTo>
                      <a:pt x="115" y="0"/>
                    </a:lnTo>
                    <a:close/>
                  </a:path>
                </a:pathLst>
              </a:custGeom>
              <a:solidFill>
                <a:schemeClr val="bg1"/>
              </a:solidFill>
              <a:ln w="0">
                <a:noFill/>
                <a:prstDash val="solid"/>
                <a:round/>
                <a:headEnd/>
                <a:tailEnd/>
              </a:ln>
            </p:spPr>
            <p:txBody>
              <a:bodyPr/>
              <a:lstStyle/>
              <a:p>
                <a:pPr>
                  <a:defRPr/>
                </a:pPr>
                <a:endParaRPr lang="en-US" dirty="0">
                  <a:latin typeface="Arial" charset="0"/>
                </a:endParaRPr>
              </a:p>
            </p:txBody>
          </p:sp>
          <p:sp>
            <p:nvSpPr>
              <p:cNvPr id="148" name="Freeform 84"/>
              <p:cNvSpPr>
                <a:spLocks noEditPoints="1"/>
              </p:cNvSpPr>
              <p:nvPr/>
            </p:nvSpPr>
            <p:spPr bwMode="auto">
              <a:xfrm>
                <a:off x="1071263" y="6656808"/>
                <a:ext cx="52826" cy="75967"/>
              </a:xfrm>
              <a:custGeom>
                <a:avLst/>
                <a:gdLst/>
                <a:ahLst/>
                <a:cxnLst>
                  <a:cxn ang="0">
                    <a:pos x="89" y="29"/>
                  </a:cxn>
                  <a:cxn ang="0">
                    <a:pos x="61" y="39"/>
                  </a:cxn>
                  <a:cxn ang="0">
                    <a:pos x="47" y="58"/>
                  </a:cxn>
                  <a:cxn ang="0">
                    <a:pos x="43" y="82"/>
                  </a:cxn>
                  <a:cxn ang="0">
                    <a:pos x="47" y="108"/>
                  </a:cxn>
                  <a:cxn ang="0">
                    <a:pos x="61" y="129"/>
                  </a:cxn>
                  <a:cxn ang="0">
                    <a:pos x="89" y="139"/>
                  </a:cxn>
                  <a:cxn ang="0">
                    <a:pos x="131" y="139"/>
                  </a:cxn>
                  <a:cxn ang="0">
                    <a:pos x="160" y="129"/>
                  </a:cxn>
                  <a:cxn ang="0">
                    <a:pos x="173" y="108"/>
                  </a:cxn>
                  <a:cxn ang="0">
                    <a:pos x="177" y="82"/>
                  </a:cxn>
                  <a:cxn ang="0">
                    <a:pos x="173" y="58"/>
                  </a:cxn>
                  <a:cxn ang="0">
                    <a:pos x="160" y="40"/>
                  </a:cxn>
                  <a:cxn ang="0">
                    <a:pos x="133" y="29"/>
                  </a:cxn>
                  <a:cxn ang="0">
                    <a:pos x="116" y="0"/>
                  </a:cxn>
                  <a:cxn ang="0">
                    <a:pos x="218" y="17"/>
                  </a:cxn>
                  <a:cxn ang="0">
                    <a:pos x="195" y="31"/>
                  </a:cxn>
                  <a:cxn ang="0">
                    <a:pos x="211" y="63"/>
                  </a:cxn>
                  <a:cxn ang="0">
                    <a:pos x="213" y="101"/>
                  </a:cxn>
                  <a:cxn ang="0">
                    <a:pos x="203" y="131"/>
                  </a:cxn>
                  <a:cxn ang="0">
                    <a:pos x="180" y="154"/>
                  </a:cxn>
                  <a:cxn ang="0">
                    <a:pos x="139" y="167"/>
                  </a:cxn>
                  <a:cxn ang="0">
                    <a:pos x="92" y="167"/>
                  </a:cxn>
                  <a:cxn ang="0">
                    <a:pos x="63" y="161"/>
                  </a:cxn>
                  <a:cxn ang="0">
                    <a:pos x="43" y="168"/>
                  </a:cxn>
                  <a:cxn ang="0">
                    <a:pos x="38" y="176"/>
                  </a:cxn>
                  <a:cxn ang="0">
                    <a:pos x="50" y="188"/>
                  </a:cxn>
                  <a:cxn ang="0">
                    <a:pos x="81" y="195"/>
                  </a:cxn>
                  <a:cxn ang="0">
                    <a:pos x="122" y="201"/>
                  </a:cxn>
                  <a:cxn ang="0">
                    <a:pos x="184" y="214"/>
                  </a:cxn>
                  <a:cxn ang="0">
                    <a:pos x="216" y="233"/>
                  </a:cxn>
                  <a:cxn ang="0">
                    <a:pos x="228" y="263"/>
                  </a:cxn>
                  <a:cxn ang="0">
                    <a:pos x="222" y="288"/>
                  </a:cxn>
                  <a:cxn ang="0">
                    <a:pos x="205" y="309"/>
                  </a:cxn>
                  <a:cxn ang="0">
                    <a:pos x="169" y="326"/>
                  </a:cxn>
                  <a:cxn ang="0">
                    <a:pos x="115" y="331"/>
                  </a:cxn>
                  <a:cxn ang="0">
                    <a:pos x="58" y="324"/>
                  </a:cxn>
                  <a:cxn ang="0">
                    <a:pos x="23" y="308"/>
                  </a:cxn>
                  <a:cxn ang="0">
                    <a:pos x="5" y="279"/>
                  </a:cxn>
                  <a:cxn ang="0">
                    <a:pos x="0" y="244"/>
                  </a:cxn>
                  <a:cxn ang="0">
                    <a:pos x="36" y="259"/>
                  </a:cxn>
                  <a:cxn ang="0">
                    <a:pos x="46" y="282"/>
                  </a:cxn>
                  <a:cxn ang="0">
                    <a:pos x="70" y="297"/>
                  </a:cxn>
                  <a:cxn ang="0">
                    <a:pos x="115" y="302"/>
                  </a:cxn>
                  <a:cxn ang="0">
                    <a:pos x="158" y="298"/>
                  </a:cxn>
                  <a:cxn ang="0">
                    <a:pos x="182" y="288"/>
                  </a:cxn>
                  <a:cxn ang="0">
                    <a:pos x="190" y="273"/>
                  </a:cxn>
                  <a:cxn ang="0">
                    <a:pos x="188" y="254"/>
                  </a:cxn>
                  <a:cxn ang="0">
                    <a:pos x="165" y="237"/>
                  </a:cxn>
                  <a:cxn ang="0">
                    <a:pos x="108" y="225"/>
                  </a:cxn>
                  <a:cxn ang="0">
                    <a:pos x="66" y="220"/>
                  </a:cxn>
                  <a:cxn ang="0">
                    <a:pos x="29" y="209"/>
                  </a:cxn>
                  <a:cxn ang="0">
                    <a:pos x="6" y="191"/>
                  </a:cxn>
                  <a:cxn ang="0">
                    <a:pos x="6" y="167"/>
                  </a:cxn>
                  <a:cxn ang="0">
                    <a:pos x="25" y="152"/>
                  </a:cxn>
                  <a:cxn ang="0">
                    <a:pos x="25" y="134"/>
                  </a:cxn>
                  <a:cxn ang="0">
                    <a:pos x="9" y="100"/>
                  </a:cxn>
                  <a:cxn ang="0">
                    <a:pos x="9" y="65"/>
                  </a:cxn>
                  <a:cxn ang="0">
                    <a:pos x="19" y="35"/>
                  </a:cxn>
                  <a:cxn ang="0">
                    <a:pos x="43" y="13"/>
                  </a:cxn>
                  <a:cxn ang="0">
                    <a:pos x="87" y="1"/>
                  </a:cxn>
                </a:cxnLst>
                <a:rect l="0" t="0" r="r" b="b"/>
                <a:pathLst>
                  <a:path w="228" h="331">
                    <a:moveTo>
                      <a:pt x="111" y="28"/>
                    </a:moveTo>
                    <a:lnTo>
                      <a:pt x="89" y="29"/>
                    </a:lnTo>
                    <a:lnTo>
                      <a:pt x="73" y="34"/>
                    </a:lnTo>
                    <a:lnTo>
                      <a:pt x="61" y="39"/>
                    </a:lnTo>
                    <a:lnTo>
                      <a:pt x="53" y="47"/>
                    </a:lnTo>
                    <a:lnTo>
                      <a:pt x="47" y="58"/>
                    </a:lnTo>
                    <a:lnTo>
                      <a:pt x="44" y="69"/>
                    </a:lnTo>
                    <a:lnTo>
                      <a:pt x="43" y="82"/>
                    </a:lnTo>
                    <a:lnTo>
                      <a:pt x="44" y="96"/>
                    </a:lnTo>
                    <a:lnTo>
                      <a:pt x="47" y="108"/>
                    </a:lnTo>
                    <a:lnTo>
                      <a:pt x="51" y="119"/>
                    </a:lnTo>
                    <a:lnTo>
                      <a:pt x="61" y="129"/>
                    </a:lnTo>
                    <a:lnTo>
                      <a:pt x="73" y="135"/>
                    </a:lnTo>
                    <a:lnTo>
                      <a:pt x="89" y="139"/>
                    </a:lnTo>
                    <a:lnTo>
                      <a:pt x="111" y="141"/>
                    </a:lnTo>
                    <a:lnTo>
                      <a:pt x="131" y="139"/>
                    </a:lnTo>
                    <a:lnTo>
                      <a:pt x="148" y="135"/>
                    </a:lnTo>
                    <a:lnTo>
                      <a:pt x="160" y="129"/>
                    </a:lnTo>
                    <a:lnTo>
                      <a:pt x="168" y="119"/>
                    </a:lnTo>
                    <a:lnTo>
                      <a:pt x="173" y="108"/>
                    </a:lnTo>
                    <a:lnTo>
                      <a:pt x="176" y="96"/>
                    </a:lnTo>
                    <a:lnTo>
                      <a:pt x="177" y="82"/>
                    </a:lnTo>
                    <a:lnTo>
                      <a:pt x="176" y="70"/>
                    </a:lnTo>
                    <a:lnTo>
                      <a:pt x="173" y="58"/>
                    </a:lnTo>
                    <a:lnTo>
                      <a:pt x="169" y="48"/>
                    </a:lnTo>
                    <a:lnTo>
                      <a:pt x="160" y="40"/>
                    </a:lnTo>
                    <a:lnTo>
                      <a:pt x="149" y="34"/>
                    </a:lnTo>
                    <a:lnTo>
                      <a:pt x="133" y="29"/>
                    </a:lnTo>
                    <a:lnTo>
                      <a:pt x="111" y="28"/>
                    </a:lnTo>
                    <a:close/>
                    <a:moveTo>
                      <a:pt x="116" y="0"/>
                    </a:moveTo>
                    <a:lnTo>
                      <a:pt x="218" y="0"/>
                    </a:lnTo>
                    <a:lnTo>
                      <a:pt x="218" y="17"/>
                    </a:lnTo>
                    <a:lnTo>
                      <a:pt x="180" y="23"/>
                    </a:lnTo>
                    <a:lnTo>
                      <a:pt x="195" y="31"/>
                    </a:lnTo>
                    <a:lnTo>
                      <a:pt x="206" y="46"/>
                    </a:lnTo>
                    <a:lnTo>
                      <a:pt x="211" y="63"/>
                    </a:lnTo>
                    <a:lnTo>
                      <a:pt x="214" y="84"/>
                    </a:lnTo>
                    <a:lnTo>
                      <a:pt x="213" y="101"/>
                    </a:lnTo>
                    <a:lnTo>
                      <a:pt x="210" y="118"/>
                    </a:lnTo>
                    <a:lnTo>
                      <a:pt x="203" y="131"/>
                    </a:lnTo>
                    <a:lnTo>
                      <a:pt x="194" y="145"/>
                    </a:lnTo>
                    <a:lnTo>
                      <a:pt x="180" y="154"/>
                    </a:lnTo>
                    <a:lnTo>
                      <a:pt x="163" y="161"/>
                    </a:lnTo>
                    <a:lnTo>
                      <a:pt x="139" y="167"/>
                    </a:lnTo>
                    <a:lnTo>
                      <a:pt x="111" y="168"/>
                    </a:lnTo>
                    <a:lnTo>
                      <a:pt x="92" y="167"/>
                    </a:lnTo>
                    <a:lnTo>
                      <a:pt x="76" y="165"/>
                    </a:lnTo>
                    <a:lnTo>
                      <a:pt x="63" y="161"/>
                    </a:lnTo>
                    <a:lnTo>
                      <a:pt x="50" y="164"/>
                    </a:lnTo>
                    <a:lnTo>
                      <a:pt x="43" y="168"/>
                    </a:lnTo>
                    <a:lnTo>
                      <a:pt x="39" y="172"/>
                    </a:lnTo>
                    <a:lnTo>
                      <a:pt x="38" y="176"/>
                    </a:lnTo>
                    <a:lnTo>
                      <a:pt x="40" y="183"/>
                    </a:lnTo>
                    <a:lnTo>
                      <a:pt x="50" y="188"/>
                    </a:lnTo>
                    <a:lnTo>
                      <a:pt x="63" y="192"/>
                    </a:lnTo>
                    <a:lnTo>
                      <a:pt x="81" y="195"/>
                    </a:lnTo>
                    <a:lnTo>
                      <a:pt x="100" y="198"/>
                    </a:lnTo>
                    <a:lnTo>
                      <a:pt x="122" y="201"/>
                    </a:lnTo>
                    <a:lnTo>
                      <a:pt x="165" y="209"/>
                    </a:lnTo>
                    <a:lnTo>
                      <a:pt x="184" y="214"/>
                    </a:lnTo>
                    <a:lnTo>
                      <a:pt x="202" y="222"/>
                    </a:lnTo>
                    <a:lnTo>
                      <a:pt x="216" y="233"/>
                    </a:lnTo>
                    <a:lnTo>
                      <a:pt x="225" y="247"/>
                    </a:lnTo>
                    <a:lnTo>
                      <a:pt x="228" y="263"/>
                    </a:lnTo>
                    <a:lnTo>
                      <a:pt x="226" y="275"/>
                    </a:lnTo>
                    <a:lnTo>
                      <a:pt x="222" y="288"/>
                    </a:lnTo>
                    <a:lnTo>
                      <a:pt x="216" y="298"/>
                    </a:lnTo>
                    <a:lnTo>
                      <a:pt x="205" y="309"/>
                    </a:lnTo>
                    <a:lnTo>
                      <a:pt x="188" y="319"/>
                    </a:lnTo>
                    <a:lnTo>
                      <a:pt x="169" y="326"/>
                    </a:lnTo>
                    <a:lnTo>
                      <a:pt x="145" y="330"/>
                    </a:lnTo>
                    <a:lnTo>
                      <a:pt x="115" y="331"/>
                    </a:lnTo>
                    <a:lnTo>
                      <a:pt x="84" y="330"/>
                    </a:lnTo>
                    <a:lnTo>
                      <a:pt x="58" y="324"/>
                    </a:lnTo>
                    <a:lnTo>
                      <a:pt x="39" y="317"/>
                    </a:lnTo>
                    <a:lnTo>
                      <a:pt x="23" y="308"/>
                    </a:lnTo>
                    <a:lnTo>
                      <a:pt x="12" y="294"/>
                    </a:lnTo>
                    <a:lnTo>
                      <a:pt x="5" y="279"/>
                    </a:lnTo>
                    <a:lnTo>
                      <a:pt x="1" y="263"/>
                    </a:lnTo>
                    <a:lnTo>
                      <a:pt x="0" y="244"/>
                    </a:lnTo>
                    <a:lnTo>
                      <a:pt x="35" y="244"/>
                    </a:lnTo>
                    <a:lnTo>
                      <a:pt x="36" y="259"/>
                    </a:lnTo>
                    <a:lnTo>
                      <a:pt x="39" y="271"/>
                    </a:lnTo>
                    <a:lnTo>
                      <a:pt x="46" y="282"/>
                    </a:lnTo>
                    <a:lnTo>
                      <a:pt x="55" y="290"/>
                    </a:lnTo>
                    <a:lnTo>
                      <a:pt x="70" y="297"/>
                    </a:lnTo>
                    <a:lnTo>
                      <a:pt x="89" y="301"/>
                    </a:lnTo>
                    <a:lnTo>
                      <a:pt x="115" y="302"/>
                    </a:lnTo>
                    <a:lnTo>
                      <a:pt x="139" y="301"/>
                    </a:lnTo>
                    <a:lnTo>
                      <a:pt x="158" y="298"/>
                    </a:lnTo>
                    <a:lnTo>
                      <a:pt x="172" y="293"/>
                    </a:lnTo>
                    <a:lnTo>
                      <a:pt x="182" y="288"/>
                    </a:lnTo>
                    <a:lnTo>
                      <a:pt x="187" y="281"/>
                    </a:lnTo>
                    <a:lnTo>
                      <a:pt x="190" y="273"/>
                    </a:lnTo>
                    <a:lnTo>
                      <a:pt x="191" y="264"/>
                    </a:lnTo>
                    <a:lnTo>
                      <a:pt x="188" y="254"/>
                    </a:lnTo>
                    <a:lnTo>
                      <a:pt x="179" y="244"/>
                    </a:lnTo>
                    <a:lnTo>
                      <a:pt x="165" y="237"/>
                    </a:lnTo>
                    <a:lnTo>
                      <a:pt x="149" y="233"/>
                    </a:lnTo>
                    <a:lnTo>
                      <a:pt x="108" y="225"/>
                    </a:lnTo>
                    <a:lnTo>
                      <a:pt x="87" y="222"/>
                    </a:lnTo>
                    <a:lnTo>
                      <a:pt x="66" y="220"/>
                    </a:lnTo>
                    <a:lnTo>
                      <a:pt x="46" y="216"/>
                    </a:lnTo>
                    <a:lnTo>
                      <a:pt x="29" y="209"/>
                    </a:lnTo>
                    <a:lnTo>
                      <a:pt x="16" y="202"/>
                    </a:lnTo>
                    <a:lnTo>
                      <a:pt x="6" y="191"/>
                    </a:lnTo>
                    <a:lnTo>
                      <a:pt x="4" y="179"/>
                    </a:lnTo>
                    <a:lnTo>
                      <a:pt x="6" y="167"/>
                    </a:lnTo>
                    <a:lnTo>
                      <a:pt x="13" y="158"/>
                    </a:lnTo>
                    <a:lnTo>
                      <a:pt x="25" y="152"/>
                    </a:lnTo>
                    <a:lnTo>
                      <a:pt x="40" y="146"/>
                    </a:lnTo>
                    <a:lnTo>
                      <a:pt x="25" y="134"/>
                    </a:lnTo>
                    <a:lnTo>
                      <a:pt x="15" y="118"/>
                    </a:lnTo>
                    <a:lnTo>
                      <a:pt x="9" y="100"/>
                    </a:lnTo>
                    <a:lnTo>
                      <a:pt x="8" y="82"/>
                    </a:lnTo>
                    <a:lnTo>
                      <a:pt x="9" y="65"/>
                    </a:lnTo>
                    <a:lnTo>
                      <a:pt x="12" y="50"/>
                    </a:lnTo>
                    <a:lnTo>
                      <a:pt x="19" y="35"/>
                    </a:lnTo>
                    <a:lnTo>
                      <a:pt x="29" y="23"/>
                    </a:lnTo>
                    <a:lnTo>
                      <a:pt x="43" y="13"/>
                    </a:lnTo>
                    <a:lnTo>
                      <a:pt x="62" y="6"/>
                    </a:lnTo>
                    <a:lnTo>
                      <a:pt x="87" y="1"/>
                    </a:lnTo>
                    <a:lnTo>
                      <a:pt x="116" y="0"/>
                    </a:lnTo>
                    <a:close/>
                  </a:path>
                </a:pathLst>
              </a:custGeom>
              <a:solidFill>
                <a:schemeClr val="bg1"/>
              </a:solidFill>
              <a:ln w="0">
                <a:noFill/>
                <a:prstDash val="solid"/>
                <a:round/>
                <a:headEnd/>
                <a:tailEnd/>
              </a:ln>
            </p:spPr>
            <p:txBody>
              <a:bodyPr/>
              <a:lstStyle/>
              <a:p>
                <a:pPr>
                  <a:defRPr/>
                </a:pPr>
                <a:endParaRPr lang="en-US" dirty="0">
                  <a:latin typeface="Arial" charset="0"/>
                </a:endParaRPr>
              </a:p>
            </p:txBody>
          </p:sp>
          <p:sp>
            <p:nvSpPr>
              <p:cNvPr id="149" name="Freeform 85"/>
              <p:cNvSpPr>
                <a:spLocks/>
              </p:cNvSpPr>
              <p:nvPr/>
            </p:nvSpPr>
            <p:spPr bwMode="auto">
              <a:xfrm>
                <a:off x="1130979" y="6656808"/>
                <a:ext cx="48232" cy="74586"/>
              </a:xfrm>
              <a:custGeom>
                <a:avLst/>
                <a:gdLst/>
                <a:ahLst/>
                <a:cxnLst>
                  <a:cxn ang="0">
                    <a:pos x="37" y="0"/>
                  </a:cxn>
                  <a:cxn ang="0">
                    <a:pos x="38" y="149"/>
                  </a:cxn>
                  <a:cxn ang="0">
                    <a:pos x="46" y="180"/>
                  </a:cxn>
                  <a:cxn ang="0">
                    <a:pos x="67" y="201"/>
                  </a:cxn>
                  <a:cxn ang="0">
                    <a:pos x="106" y="207"/>
                  </a:cxn>
                  <a:cxn ang="0">
                    <a:pos x="147" y="201"/>
                  </a:cxn>
                  <a:cxn ang="0">
                    <a:pos x="170" y="180"/>
                  </a:cxn>
                  <a:cxn ang="0">
                    <a:pos x="178" y="148"/>
                  </a:cxn>
                  <a:cxn ang="0">
                    <a:pos x="179" y="0"/>
                  </a:cxn>
                  <a:cxn ang="0">
                    <a:pos x="213" y="233"/>
                  </a:cxn>
                  <a:cxn ang="0">
                    <a:pos x="205" y="277"/>
                  </a:cxn>
                  <a:cxn ang="0">
                    <a:pos x="189" y="302"/>
                  </a:cxn>
                  <a:cxn ang="0">
                    <a:pos x="156" y="319"/>
                  </a:cxn>
                  <a:cxn ang="0">
                    <a:pos x="106" y="326"/>
                  </a:cxn>
                  <a:cxn ang="0">
                    <a:pos x="54" y="320"/>
                  </a:cxn>
                  <a:cxn ang="0">
                    <a:pos x="22" y="302"/>
                  </a:cxn>
                  <a:cxn ang="0">
                    <a:pos x="5" y="278"/>
                  </a:cxn>
                  <a:cxn ang="0">
                    <a:pos x="0" y="245"/>
                  </a:cxn>
                  <a:cxn ang="0">
                    <a:pos x="35" y="258"/>
                  </a:cxn>
                  <a:cxn ang="0">
                    <a:pos x="43" y="279"/>
                  </a:cxn>
                  <a:cxn ang="0">
                    <a:pos x="65" y="293"/>
                  </a:cxn>
                  <a:cxn ang="0">
                    <a:pos x="106" y="298"/>
                  </a:cxn>
                  <a:cxn ang="0">
                    <a:pos x="148" y="292"/>
                  </a:cxn>
                  <a:cxn ang="0">
                    <a:pos x="170" y="274"/>
                  </a:cxn>
                  <a:cxn ang="0">
                    <a:pos x="178" y="249"/>
                  </a:cxn>
                  <a:cxn ang="0">
                    <a:pos x="179" y="197"/>
                  </a:cxn>
                  <a:cxn ang="0">
                    <a:pos x="160" y="221"/>
                  </a:cxn>
                  <a:cxn ang="0">
                    <a:pos x="124" y="235"/>
                  </a:cxn>
                  <a:cxn ang="0">
                    <a:pos x="71" y="235"/>
                  </a:cxn>
                  <a:cxn ang="0">
                    <a:pos x="33" y="220"/>
                  </a:cxn>
                  <a:cxn ang="0">
                    <a:pos x="12" y="191"/>
                  </a:cxn>
                  <a:cxn ang="0">
                    <a:pos x="4" y="150"/>
                  </a:cxn>
                  <a:cxn ang="0">
                    <a:pos x="3" y="0"/>
                  </a:cxn>
                </a:cxnLst>
                <a:rect l="0" t="0" r="r" b="b"/>
                <a:pathLst>
                  <a:path w="213" h="326">
                    <a:moveTo>
                      <a:pt x="3" y="0"/>
                    </a:moveTo>
                    <a:lnTo>
                      <a:pt x="37" y="0"/>
                    </a:lnTo>
                    <a:lnTo>
                      <a:pt x="37" y="129"/>
                    </a:lnTo>
                    <a:lnTo>
                      <a:pt x="38" y="149"/>
                    </a:lnTo>
                    <a:lnTo>
                      <a:pt x="41" y="167"/>
                    </a:lnTo>
                    <a:lnTo>
                      <a:pt x="46" y="180"/>
                    </a:lnTo>
                    <a:lnTo>
                      <a:pt x="54" y="192"/>
                    </a:lnTo>
                    <a:lnTo>
                      <a:pt x="67" y="201"/>
                    </a:lnTo>
                    <a:lnTo>
                      <a:pt x="84" y="206"/>
                    </a:lnTo>
                    <a:lnTo>
                      <a:pt x="106" y="207"/>
                    </a:lnTo>
                    <a:lnTo>
                      <a:pt x="129" y="206"/>
                    </a:lnTo>
                    <a:lnTo>
                      <a:pt x="147" y="201"/>
                    </a:lnTo>
                    <a:lnTo>
                      <a:pt x="160" y="192"/>
                    </a:lnTo>
                    <a:lnTo>
                      <a:pt x="170" y="180"/>
                    </a:lnTo>
                    <a:lnTo>
                      <a:pt x="175" y="165"/>
                    </a:lnTo>
                    <a:lnTo>
                      <a:pt x="178" y="148"/>
                    </a:lnTo>
                    <a:lnTo>
                      <a:pt x="179" y="127"/>
                    </a:lnTo>
                    <a:lnTo>
                      <a:pt x="179" y="0"/>
                    </a:lnTo>
                    <a:lnTo>
                      <a:pt x="213" y="0"/>
                    </a:lnTo>
                    <a:lnTo>
                      <a:pt x="213" y="233"/>
                    </a:lnTo>
                    <a:lnTo>
                      <a:pt x="210" y="263"/>
                    </a:lnTo>
                    <a:lnTo>
                      <a:pt x="205" y="277"/>
                    </a:lnTo>
                    <a:lnTo>
                      <a:pt x="198" y="290"/>
                    </a:lnTo>
                    <a:lnTo>
                      <a:pt x="189" y="302"/>
                    </a:lnTo>
                    <a:lnTo>
                      <a:pt x="174" y="312"/>
                    </a:lnTo>
                    <a:lnTo>
                      <a:pt x="156" y="319"/>
                    </a:lnTo>
                    <a:lnTo>
                      <a:pt x="133" y="324"/>
                    </a:lnTo>
                    <a:lnTo>
                      <a:pt x="106" y="326"/>
                    </a:lnTo>
                    <a:lnTo>
                      <a:pt x="77" y="324"/>
                    </a:lnTo>
                    <a:lnTo>
                      <a:pt x="54" y="320"/>
                    </a:lnTo>
                    <a:lnTo>
                      <a:pt x="37" y="312"/>
                    </a:lnTo>
                    <a:lnTo>
                      <a:pt x="22" y="302"/>
                    </a:lnTo>
                    <a:lnTo>
                      <a:pt x="12" y="292"/>
                    </a:lnTo>
                    <a:lnTo>
                      <a:pt x="5" y="278"/>
                    </a:lnTo>
                    <a:lnTo>
                      <a:pt x="1" y="262"/>
                    </a:lnTo>
                    <a:lnTo>
                      <a:pt x="0" y="245"/>
                    </a:lnTo>
                    <a:lnTo>
                      <a:pt x="34" y="245"/>
                    </a:lnTo>
                    <a:lnTo>
                      <a:pt x="35" y="258"/>
                    </a:lnTo>
                    <a:lnTo>
                      <a:pt x="38" y="269"/>
                    </a:lnTo>
                    <a:lnTo>
                      <a:pt x="43" y="279"/>
                    </a:lnTo>
                    <a:lnTo>
                      <a:pt x="53" y="288"/>
                    </a:lnTo>
                    <a:lnTo>
                      <a:pt x="65" y="293"/>
                    </a:lnTo>
                    <a:lnTo>
                      <a:pt x="83" y="297"/>
                    </a:lnTo>
                    <a:lnTo>
                      <a:pt x="106" y="298"/>
                    </a:lnTo>
                    <a:lnTo>
                      <a:pt x="129" y="297"/>
                    </a:lnTo>
                    <a:lnTo>
                      <a:pt x="148" y="292"/>
                    </a:lnTo>
                    <a:lnTo>
                      <a:pt x="162" y="283"/>
                    </a:lnTo>
                    <a:lnTo>
                      <a:pt x="170" y="274"/>
                    </a:lnTo>
                    <a:lnTo>
                      <a:pt x="175" y="263"/>
                    </a:lnTo>
                    <a:lnTo>
                      <a:pt x="178" y="249"/>
                    </a:lnTo>
                    <a:lnTo>
                      <a:pt x="179" y="236"/>
                    </a:lnTo>
                    <a:lnTo>
                      <a:pt x="179" y="197"/>
                    </a:lnTo>
                    <a:lnTo>
                      <a:pt x="171" y="210"/>
                    </a:lnTo>
                    <a:lnTo>
                      <a:pt x="160" y="221"/>
                    </a:lnTo>
                    <a:lnTo>
                      <a:pt x="144" y="229"/>
                    </a:lnTo>
                    <a:lnTo>
                      <a:pt x="124" y="235"/>
                    </a:lnTo>
                    <a:lnTo>
                      <a:pt x="98" y="236"/>
                    </a:lnTo>
                    <a:lnTo>
                      <a:pt x="71" y="235"/>
                    </a:lnTo>
                    <a:lnTo>
                      <a:pt x="50" y="228"/>
                    </a:lnTo>
                    <a:lnTo>
                      <a:pt x="33" y="220"/>
                    </a:lnTo>
                    <a:lnTo>
                      <a:pt x="20" y="206"/>
                    </a:lnTo>
                    <a:lnTo>
                      <a:pt x="12" y="191"/>
                    </a:lnTo>
                    <a:lnTo>
                      <a:pt x="7" y="172"/>
                    </a:lnTo>
                    <a:lnTo>
                      <a:pt x="4" y="150"/>
                    </a:lnTo>
                    <a:lnTo>
                      <a:pt x="3" y="126"/>
                    </a:lnTo>
                    <a:lnTo>
                      <a:pt x="3" y="0"/>
                    </a:lnTo>
                    <a:close/>
                  </a:path>
                </a:pathLst>
              </a:custGeom>
              <a:solidFill>
                <a:schemeClr val="bg1"/>
              </a:solidFill>
              <a:ln w="0">
                <a:noFill/>
                <a:prstDash val="solid"/>
                <a:round/>
                <a:headEnd/>
                <a:tailEnd/>
              </a:ln>
            </p:spPr>
            <p:txBody>
              <a:bodyPr/>
              <a:lstStyle/>
              <a:p>
                <a:pPr>
                  <a:defRPr/>
                </a:pPr>
                <a:endParaRPr lang="en-US" dirty="0">
                  <a:latin typeface="Arial" charset="0"/>
                </a:endParaRPr>
              </a:p>
            </p:txBody>
          </p:sp>
          <p:sp>
            <p:nvSpPr>
              <p:cNvPr id="150" name="Freeform 86"/>
              <p:cNvSpPr>
                <a:spLocks noEditPoints="1"/>
              </p:cNvSpPr>
              <p:nvPr/>
            </p:nvSpPr>
            <p:spPr bwMode="auto">
              <a:xfrm>
                <a:off x="190684" y="6285260"/>
                <a:ext cx="988527" cy="296962"/>
              </a:xfrm>
              <a:custGeom>
                <a:avLst/>
                <a:gdLst/>
                <a:ahLst/>
                <a:cxnLst>
                  <a:cxn ang="0">
                    <a:pos x="2007" y="18"/>
                  </a:cxn>
                  <a:cxn ang="0">
                    <a:pos x="3057" y="18"/>
                  </a:cxn>
                  <a:cxn ang="0">
                    <a:pos x="1756" y="1277"/>
                  </a:cxn>
                  <a:cxn ang="0">
                    <a:pos x="630" y="6"/>
                  </a:cxn>
                  <a:cxn ang="0">
                    <a:pos x="857" y="54"/>
                  </a:cxn>
                  <a:cxn ang="0">
                    <a:pos x="1004" y="163"/>
                  </a:cxn>
                  <a:cxn ang="0">
                    <a:pos x="1081" y="319"/>
                  </a:cxn>
                  <a:cxn ang="0">
                    <a:pos x="915" y="374"/>
                  </a:cxn>
                  <a:cxn ang="0">
                    <a:pos x="847" y="245"/>
                  </a:cxn>
                  <a:cxn ang="0">
                    <a:pos x="710" y="167"/>
                  </a:cxn>
                  <a:cxn ang="0">
                    <a:pos x="496" y="151"/>
                  </a:cxn>
                  <a:cxn ang="0">
                    <a:pos x="323" y="188"/>
                  </a:cxn>
                  <a:cxn ang="0">
                    <a:pos x="232" y="262"/>
                  </a:cxn>
                  <a:cxn ang="0">
                    <a:pos x="208" y="361"/>
                  </a:cxn>
                  <a:cxn ang="0">
                    <a:pos x="254" y="454"/>
                  </a:cxn>
                  <a:cxn ang="0">
                    <a:pos x="372" y="512"/>
                  </a:cxn>
                  <a:cxn ang="0">
                    <a:pos x="534" y="554"/>
                  </a:cxn>
                  <a:cxn ang="0">
                    <a:pos x="762" y="605"/>
                  </a:cxn>
                  <a:cxn ang="0">
                    <a:pos x="930" y="662"/>
                  </a:cxn>
                  <a:cxn ang="0">
                    <a:pos x="1061" y="753"/>
                  </a:cxn>
                  <a:cxn ang="0">
                    <a:pos x="1126" y="890"/>
                  </a:cxn>
                  <a:cxn ang="0">
                    <a:pos x="1112" y="1033"/>
                  </a:cxn>
                  <a:cxn ang="0">
                    <a:pos x="1035" y="1153"/>
                  </a:cxn>
                  <a:cxn ang="0">
                    <a:pos x="888" y="1244"/>
                  </a:cxn>
                  <a:cxn ang="0">
                    <a:pos x="663" y="1289"/>
                  </a:cxn>
                  <a:cxn ang="0">
                    <a:pos x="371" y="1272"/>
                  </a:cxn>
                  <a:cxn ang="0">
                    <a:pos x="156" y="1183"/>
                  </a:cxn>
                  <a:cxn ang="0">
                    <a:pos x="34" y="1024"/>
                  </a:cxn>
                  <a:cxn ang="0">
                    <a:pos x="182" y="861"/>
                  </a:cxn>
                  <a:cxn ang="0">
                    <a:pos x="236" y="1015"/>
                  </a:cxn>
                  <a:cxn ang="0">
                    <a:pos x="369" y="1110"/>
                  </a:cxn>
                  <a:cxn ang="0">
                    <a:pos x="589" y="1143"/>
                  </a:cxn>
                  <a:cxn ang="0">
                    <a:pos x="788" y="1117"/>
                  </a:cxn>
                  <a:cxn ang="0">
                    <a:pos x="902" y="1050"/>
                  </a:cxn>
                  <a:cxn ang="0">
                    <a:pos x="945" y="965"/>
                  </a:cxn>
                  <a:cxn ang="0">
                    <a:pos x="925" y="860"/>
                  </a:cxn>
                  <a:cxn ang="0">
                    <a:pos x="826" y="785"/>
                  </a:cxn>
                  <a:cxn ang="0">
                    <a:pos x="674" y="739"/>
                  </a:cxn>
                  <a:cxn ang="0">
                    <a:pos x="354" y="670"/>
                  </a:cxn>
                  <a:cxn ang="0">
                    <a:pos x="190" y="611"/>
                  </a:cxn>
                  <a:cxn ang="0">
                    <a:pos x="71" y="516"/>
                  </a:cxn>
                  <a:cxn ang="0">
                    <a:pos x="23" y="371"/>
                  </a:cxn>
                  <a:cxn ang="0">
                    <a:pos x="56" y="213"/>
                  </a:cxn>
                  <a:cxn ang="0">
                    <a:pos x="164" y="94"/>
                  </a:cxn>
                  <a:cxn ang="0">
                    <a:pos x="356" y="21"/>
                  </a:cxn>
                  <a:cxn ang="0">
                    <a:pos x="3798" y="0"/>
                  </a:cxn>
                  <a:cxn ang="0">
                    <a:pos x="4033" y="34"/>
                  </a:cxn>
                  <a:cxn ang="0">
                    <a:pos x="4185" y="132"/>
                  </a:cxn>
                  <a:cxn ang="0">
                    <a:pos x="4270" y="284"/>
                  </a:cxn>
                  <a:cxn ang="0">
                    <a:pos x="4302" y="485"/>
                  </a:cxn>
                  <a:cxn ang="0">
                    <a:pos x="4121" y="1277"/>
                  </a:cxn>
                  <a:cxn ang="0">
                    <a:pos x="4108" y="404"/>
                  </a:cxn>
                  <a:cxn ang="0">
                    <a:pos x="4055" y="269"/>
                  </a:cxn>
                  <a:cxn ang="0">
                    <a:pos x="3942" y="185"/>
                  </a:cxn>
                  <a:cxn ang="0">
                    <a:pos x="3748" y="156"/>
                  </a:cxn>
                  <a:cxn ang="0">
                    <a:pos x="3542" y="189"/>
                  </a:cxn>
                  <a:cxn ang="0">
                    <a:pos x="3421" y="284"/>
                  </a:cxn>
                  <a:cxn ang="0">
                    <a:pos x="3366" y="435"/>
                  </a:cxn>
                  <a:cxn ang="0">
                    <a:pos x="3357" y="1277"/>
                  </a:cxn>
                  <a:cxn ang="0">
                    <a:pos x="3313" y="242"/>
                  </a:cxn>
                  <a:cxn ang="0">
                    <a:pos x="3385" y="131"/>
                  </a:cxn>
                  <a:cxn ang="0">
                    <a:pos x="3520" y="45"/>
                  </a:cxn>
                  <a:cxn ang="0">
                    <a:pos x="3732" y="2"/>
                  </a:cxn>
                </a:cxnLst>
                <a:rect l="0" t="0" r="r" b="b"/>
                <a:pathLst>
                  <a:path w="4306" h="1292">
                    <a:moveTo>
                      <a:pt x="1162" y="18"/>
                    </a:moveTo>
                    <a:lnTo>
                      <a:pt x="1365" y="18"/>
                    </a:lnTo>
                    <a:lnTo>
                      <a:pt x="1664" y="1072"/>
                    </a:lnTo>
                    <a:lnTo>
                      <a:pt x="2007" y="18"/>
                    </a:lnTo>
                    <a:lnTo>
                      <a:pt x="2188" y="18"/>
                    </a:lnTo>
                    <a:lnTo>
                      <a:pt x="2539" y="1077"/>
                    </a:lnTo>
                    <a:lnTo>
                      <a:pt x="2859" y="18"/>
                    </a:lnTo>
                    <a:lnTo>
                      <a:pt x="3057" y="18"/>
                    </a:lnTo>
                    <a:lnTo>
                      <a:pt x="2654" y="1277"/>
                    </a:lnTo>
                    <a:lnTo>
                      <a:pt x="2442" y="1277"/>
                    </a:lnTo>
                    <a:lnTo>
                      <a:pt x="2095" y="232"/>
                    </a:lnTo>
                    <a:lnTo>
                      <a:pt x="1756" y="1277"/>
                    </a:lnTo>
                    <a:lnTo>
                      <a:pt x="1558" y="1277"/>
                    </a:lnTo>
                    <a:lnTo>
                      <a:pt x="1162" y="18"/>
                    </a:lnTo>
                    <a:close/>
                    <a:moveTo>
                      <a:pt x="559" y="3"/>
                    </a:moveTo>
                    <a:lnTo>
                      <a:pt x="630" y="6"/>
                    </a:lnTo>
                    <a:lnTo>
                      <a:pt x="694" y="11"/>
                    </a:lnTo>
                    <a:lnTo>
                      <a:pt x="754" y="22"/>
                    </a:lnTo>
                    <a:lnTo>
                      <a:pt x="808" y="37"/>
                    </a:lnTo>
                    <a:lnTo>
                      <a:pt x="857" y="54"/>
                    </a:lnTo>
                    <a:lnTo>
                      <a:pt x="900" y="76"/>
                    </a:lnTo>
                    <a:lnTo>
                      <a:pt x="940" y="102"/>
                    </a:lnTo>
                    <a:lnTo>
                      <a:pt x="974" y="131"/>
                    </a:lnTo>
                    <a:lnTo>
                      <a:pt x="1004" y="163"/>
                    </a:lnTo>
                    <a:lnTo>
                      <a:pt x="1029" y="198"/>
                    </a:lnTo>
                    <a:lnTo>
                      <a:pt x="1050" y="237"/>
                    </a:lnTo>
                    <a:lnTo>
                      <a:pt x="1067" y="276"/>
                    </a:lnTo>
                    <a:lnTo>
                      <a:pt x="1081" y="319"/>
                    </a:lnTo>
                    <a:lnTo>
                      <a:pt x="1090" y="366"/>
                    </a:lnTo>
                    <a:lnTo>
                      <a:pt x="1096" y="413"/>
                    </a:lnTo>
                    <a:lnTo>
                      <a:pt x="922" y="413"/>
                    </a:lnTo>
                    <a:lnTo>
                      <a:pt x="915" y="374"/>
                    </a:lnTo>
                    <a:lnTo>
                      <a:pt x="903" y="337"/>
                    </a:lnTo>
                    <a:lnTo>
                      <a:pt x="889" y="303"/>
                    </a:lnTo>
                    <a:lnTo>
                      <a:pt x="870" y="272"/>
                    </a:lnTo>
                    <a:lnTo>
                      <a:pt x="847" y="245"/>
                    </a:lnTo>
                    <a:lnTo>
                      <a:pt x="820" y="220"/>
                    </a:lnTo>
                    <a:lnTo>
                      <a:pt x="789" y="200"/>
                    </a:lnTo>
                    <a:lnTo>
                      <a:pt x="752" y="182"/>
                    </a:lnTo>
                    <a:lnTo>
                      <a:pt x="710" y="167"/>
                    </a:lnTo>
                    <a:lnTo>
                      <a:pt x="663" y="158"/>
                    </a:lnTo>
                    <a:lnTo>
                      <a:pt x="611" y="152"/>
                    </a:lnTo>
                    <a:lnTo>
                      <a:pt x="553" y="150"/>
                    </a:lnTo>
                    <a:lnTo>
                      <a:pt x="496" y="151"/>
                    </a:lnTo>
                    <a:lnTo>
                      <a:pt x="444" y="156"/>
                    </a:lnTo>
                    <a:lnTo>
                      <a:pt x="398" y="165"/>
                    </a:lnTo>
                    <a:lnTo>
                      <a:pt x="357" y="174"/>
                    </a:lnTo>
                    <a:lnTo>
                      <a:pt x="323" y="188"/>
                    </a:lnTo>
                    <a:lnTo>
                      <a:pt x="293" y="203"/>
                    </a:lnTo>
                    <a:lnTo>
                      <a:pt x="268" y="220"/>
                    </a:lnTo>
                    <a:lnTo>
                      <a:pt x="249" y="241"/>
                    </a:lnTo>
                    <a:lnTo>
                      <a:pt x="232" y="262"/>
                    </a:lnTo>
                    <a:lnTo>
                      <a:pt x="220" y="285"/>
                    </a:lnTo>
                    <a:lnTo>
                      <a:pt x="213" y="310"/>
                    </a:lnTo>
                    <a:lnTo>
                      <a:pt x="209" y="334"/>
                    </a:lnTo>
                    <a:lnTo>
                      <a:pt x="208" y="361"/>
                    </a:lnTo>
                    <a:lnTo>
                      <a:pt x="212" y="389"/>
                    </a:lnTo>
                    <a:lnTo>
                      <a:pt x="220" y="413"/>
                    </a:lnTo>
                    <a:lnTo>
                      <a:pt x="235" y="435"/>
                    </a:lnTo>
                    <a:lnTo>
                      <a:pt x="254" y="454"/>
                    </a:lnTo>
                    <a:lnTo>
                      <a:pt x="278" y="470"/>
                    </a:lnTo>
                    <a:lnTo>
                      <a:pt x="306" y="486"/>
                    </a:lnTo>
                    <a:lnTo>
                      <a:pt x="337" y="500"/>
                    </a:lnTo>
                    <a:lnTo>
                      <a:pt x="372" y="512"/>
                    </a:lnTo>
                    <a:lnTo>
                      <a:pt x="409" y="524"/>
                    </a:lnTo>
                    <a:lnTo>
                      <a:pt x="449" y="534"/>
                    </a:lnTo>
                    <a:lnTo>
                      <a:pt x="490" y="545"/>
                    </a:lnTo>
                    <a:lnTo>
                      <a:pt x="534" y="554"/>
                    </a:lnTo>
                    <a:lnTo>
                      <a:pt x="579" y="564"/>
                    </a:lnTo>
                    <a:lnTo>
                      <a:pt x="625" y="573"/>
                    </a:lnTo>
                    <a:lnTo>
                      <a:pt x="669" y="583"/>
                    </a:lnTo>
                    <a:lnTo>
                      <a:pt x="762" y="605"/>
                    </a:lnTo>
                    <a:lnTo>
                      <a:pt x="805" y="617"/>
                    </a:lnTo>
                    <a:lnTo>
                      <a:pt x="849" y="630"/>
                    </a:lnTo>
                    <a:lnTo>
                      <a:pt x="891" y="645"/>
                    </a:lnTo>
                    <a:lnTo>
                      <a:pt x="930" y="662"/>
                    </a:lnTo>
                    <a:lnTo>
                      <a:pt x="968" y="681"/>
                    </a:lnTo>
                    <a:lnTo>
                      <a:pt x="1002" y="702"/>
                    </a:lnTo>
                    <a:lnTo>
                      <a:pt x="1033" y="726"/>
                    </a:lnTo>
                    <a:lnTo>
                      <a:pt x="1061" y="753"/>
                    </a:lnTo>
                    <a:lnTo>
                      <a:pt x="1084" y="781"/>
                    </a:lnTo>
                    <a:lnTo>
                      <a:pt x="1103" y="814"/>
                    </a:lnTo>
                    <a:lnTo>
                      <a:pt x="1116" y="850"/>
                    </a:lnTo>
                    <a:lnTo>
                      <a:pt x="1126" y="890"/>
                    </a:lnTo>
                    <a:lnTo>
                      <a:pt x="1128" y="933"/>
                    </a:lnTo>
                    <a:lnTo>
                      <a:pt x="1127" y="966"/>
                    </a:lnTo>
                    <a:lnTo>
                      <a:pt x="1122" y="1000"/>
                    </a:lnTo>
                    <a:lnTo>
                      <a:pt x="1112" y="1033"/>
                    </a:lnTo>
                    <a:lnTo>
                      <a:pt x="1099" y="1065"/>
                    </a:lnTo>
                    <a:lnTo>
                      <a:pt x="1082" y="1095"/>
                    </a:lnTo>
                    <a:lnTo>
                      <a:pt x="1061" y="1125"/>
                    </a:lnTo>
                    <a:lnTo>
                      <a:pt x="1035" y="1153"/>
                    </a:lnTo>
                    <a:lnTo>
                      <a:pt x="1005" y="1179"/>
                    </a:lnTo>
                    <a:lnTo>
                      <a:pt x="971" y="1204"/>
                    </a:lnTo>
                    <a:lnTo>
                      <a:pt x="932" y="1225"/>
                    </a:lnTo>
                    <a:lnTo>
                      <a:pt x="888" y="1244"/>
                    </a:lnTo>
                    <a:lnTo>
                      <a:pt x="839" y="1261"/>
                    </a:lnTo>
                    <a:lnTo>
                      <a:pt x="786" y="1274"/>
                    </a:lnTo>
                    <a:lnTo>
                      <a:pt x="727" y="1284"/>
                    </a:lnTo>
                    <a:lnTo>
                      <a:pt x="663" y="1289"/>
                    </a:lnTo>
                    <a:lnTo>
                      <a:pt x="593" y="1292"/>
                    </a:lnTo>
                    <a:lnTo>
                      <a:pt x="513" y="1289"/>
                    </a:lnTo>
                    <a:lnTo>
                      <a:pt x="439" y="1282"/>
                    </a:lnTo>
                    <a:lnTo>
                      <a:pt x="371" y="1272"/>
                    </a:lnTo>
                    <a:lnTo>
                      <a:pt x="308" y="1257"/>
                    </a:lnTo>
                    <a:lnTo>
                      <a:pt x="251" y="1236"/>
                    </a:lnTo>
                    <a:lnTo>
                      <a:pt x="201" y="1212"/>
                    </a:lnTo>
                    <a:lnTo>
                      <a:pt x="156" y="1183"/>
                    </a:lnTo>
                    <a:lnTo>
                      <a:pt x="117" y="1151"/>
                    </a:lnTo>
                    <a:lnTo>
                      <a:pt x="84" y="1113"/>
                    </a:lnTo>
                    <a:lnTo>
                      <a:pt x="56" y="1071"/>
                    </a:lnTo>
                    <a:lnTo>
                      <a:pt x="34" y="1024"/>
                    </a:lnTo>
                    <a:lnTo>
                      <a:pt x="18" y="974"/>
                    </a:lnTo>
                    <a:lnTo>
                      <a:pt x="5" y="920"/>
                    </a:lnTo>
                    <a:lnTo>
                      <a:pt x="0" y="861"/>
                    </a:lnTo>
                    <a:lnTo>
                      <a:pt x="182" y="861"/>
                    </a:lnTo>
                    <a:lnTo>
                      <a:pt x="189" y="905"/>
                    </a:lnTo>
                    <a:lnTo>
                      <a:pt x="200" y="946"/>
                    </a:lnTo>
                    <a:lnTo>
                      <a:pt x="216" y="981"/>
                    </a:lnTo>
                    <a:lnTo>
                      <a:pt x="236" y="1015"/>
                    </a:lnTo>
                    <a:lnTo>
                      <a:pt x="262" y="1043"/>
                    </a:lnTo>
                    <a:lnTo>
                      <a:pt x="293" y="1069"/>
                    </a:lnTo>
                    <a:lnTo>
                      <a:pt x="329" y="1092"/>
                    </a:lnTo>
                    <a:lnTo>
                      <a:pt x="369" y="1110"/>
                    </a:lnTo>
                    <a:lnTo>
                      <a:pt x="417" y="1124"/>
                    </a:lnTo>
                    <a:lnTo>
                      <a:pt x="469" y="1134"/>
                    </a:lnTo>
                    <a:lnTo>
                      <a:pt x="526" y="1140"/>
                    </a:lnTo>
                    <a:lnTo>
                      <a:pt x="589" y="1143"/>
                    </a:lnTo>
                    <a:lnTo>
                      <a:pt x="648" y="1141"/>
                    </a:lnTo>
                    <a:lnTo>
                      <a:pt x="699" y="1136"/>
                    </a:lnTo>
                    <a:lnTo>
                      <a:pt x="747" y="1128"/>
                    </a:lnTo>
                    <a:lnTo>
                      <a:pt x="788" y="1117"/>
                    </a:lnTo>
                    <a:lnTo>
                      <a:pt x="823" y="1103"/>
                    </a:lnTo>
                    <a:lnTo>
                      <a:pt x="854" y="1087"/>
                    </a:lnTo>
                    <a:lnTo>
                      <a:pt x="880" y="1069"/>
                    </a:lnTo>
                    <a:lnTo>
                      <a:pt x="902" y="1050"/>
                    </a:lnTo>
                    <a:lnTo>
                      <a:pt x="918" y="1030"/>
                    </a:lnTo>
                    <a:lnTo>
                      <a:pt x="932" y="1009"/>
                    </a:lnTo>
                    <a:lnTo>
                      <a:pt x="940" y="986"/>
                    </a:lnTo>
                    <a:lnTo>
                      <a:pt x="945" y="965"/>
                    </a:lnTo>
                    <a:lnTo>
                      <a:pt x="948" y="943"/>
                    </a:lnTo>
                    <a:lnTo>
                      <a:pt x="947" y="912"/>
                    </a:lnTo>
                    <a:lnTo>
                      <a:pt x="938" y="884"/>
                    </a:lnTo>
                    <a:lnTo>
                      <a:pt x="925" y="860"/>
                    </a:lnTo>
                    <a:lnTo>
                      <a:pt x="907" y="838"/>
                    </a:lnTo>
                    <a:lnTo>
                      <a:pt x="884" y="818"/>
                    </a:lnTo>
                    <a:lnTo>
                      <a:pt x="857" y="802"/>
                    </a:lnTo>
                    <a:lnTo>
                      <a:pt x="826" y="785"/>
                    </a:lnTo>
                    <a:lnTo>
                      <a:pt x="792" y="772"/>
                    </a:lnTo>
                    <a:lnTo>
                      <a:pt x="755" y="759"/>
                    </a:lnTo>
                    <a:lnTo>
                      <a:pt x="716" y="749"/>
                    </a:lnTo>
                    <a:lnTo>
                      <a:pt x="674" y="739"/>
                    </a:lnTo>
                    <a:lnTo>
                      <a:pt x="630" y="728"/>
                    </a:lnTo>
                    <a:lnTo>
                      <a:pt x="585" y="720"/>
                    </a:lnTo>
                    <a:lnTo>
                      <a:pt x="447" y="692"/>
                    </a:lnTo>
                    <a:lnTo>
                      <a:pt x="354" y="670"/>
                    </a:lnTo>
                    <a:lnTo>
                      <a:pt x="311" y="658"/>
                    </a:lnTo>
                    <a:lnTo>
                      <a:pt x="269" y="644"/>
                    </a:lnTo>
                    <a:lnTo>
                      <a:pt x="228" y="629"/>
                    </a:lnTo>
                    <a:lnTo>
                      <a:pt x="190" y="611"/>
                    </a:lnTo>
                    <a:lnTo>
                      <a:pt x="155" y="591"/>
                    </a:lnTo>
                    <a:lnTo>
                      <a:pt x="124" y="569"/>
                    </a:lnTo>
                    <a:lnTo>
                      <a:pt x="95" y="545"/>
                    </a:lnTo>
                    <a:lnTo>
                      <a:pt x="71" y="516"/>
                    </a:lnTo>
                    <a:lnTo>
                      <a:pt x="52" y="486"/>
                    </a:lnTo>
                    <a:lnTo>
                      <a:pt x="37" y="451"/>
                    </a:lnTo>
                    <a:lnTo>
                      <a:pt x="27" y="413"/>
                    </a:lnTo>
                    <a:lnTo>
                      <a:pt x="23" y="371"/>
                    </a:lnTo>
                    <a:lnTo>
                      <a:pt x="24" y="329"/>
                    </a:lnTo>
                    <a:lnTo>
                      <a:pt x="31" y="288"/>
                    </a:lnTo>
                    <a:lnTo>
                      <a:pt x="41" y="250"/>
                    </a:lnTo>
                    <a:lnTo>
                      <a:pt x="56" y="213"/>
                    </a:lnTo>
                    <a:lnTo>
                      <a:pt x="76" y="181"/>
                    </a:lnTo>
                    <a:lnTo>
                      <a:pt x="100" y="148"/>
                    </a:lnTo>
                    <a:lnTo>
                      <a:pt x="130" y="120"/>
                    </a:lnTo>
                    <a:lnTo>
                      <a:pt x="164" y="94"/>
                    </a:lnTo>
                    <a:lnTo>
                      <a:pt x="205" y="71"/>
                    </a:lnTo>
                    <a:lnTo>
                      <a:pt x="250" y="50"/>
                    </a:lnTo>
                    <a:lnTo>
                      <a:pt x="300" y="34"/>
                    </a:lnTo>
                    <a:lnTo>
                      <a:pt x="356" y="21"/>
                    </a:lnTo>
                    <a:lnTo>
                      <a:pt x="418" y="11"/>
                    </a:lnTo>
                    <a:lnTo>
                      <a:pt x="486" y="4"/>
                    </a:lnTo>
                    <a:lnTo>
                      <a:pt x="559" y="3"/>
                    </a:lnTo>
                    <a:close/>
                    <a:moveTo>
                      <a:pt x="3798" y="0"/>
                    </a:moveTo>
                    <a:lnTo>
                      <a:pt x="3866" y="3"/>
                    </a:lnTo>
                    <a:lnTo>
                      <a:pt x="3927" y="8"/>
                    </a:lnTo>
                    <a:lnTo>
                      <a:pt x="3983" y="19"/>
                    </a:lnTo>
                    <a:lnTo>
                      <a:pt x="4033" y="34"/>
                    </a:lnTo>
                    <a:lnTo>
                      <a:pt x="4079" y="53"/>
                    </a:lnTo>
                    <a:lnTo>
                      <a:pt x="4119" y="75"/>
                    </a:lnTo>
                    <a:lnTo>
                      <a:pt x="4154" y="102"/>
                    </a:lnTo>
                    <a:lnTo>
                      <a:pt x="4185" y="132"/>
                    </a:lnTo>
                    <a:lnTo>
                      <a:pt x="4211" y="165"/>
                    </a:lnTo>
                    <a:lnTo>
                      <a:pt x="4234" y="201"/>
                    </a:lnTo>
                    <a:lnTo>
                      <a:pt x="4253" y="242"/>
                    </a:lnTo>
                    <a:lnTo>
                      <a:pt x="4270" y="284"/>
                    </a:lnTo>
                    <a:lnTo>
                      <a:pt x="4282" y="330"/>
                    </a:lnTo>
                    <a:lnTo>
                      <a:pt x="4291" y="379"/>
                    </a:lnTo>
                    <a:lnTo>
                      <a:pt x="4298" y="431"/>
                    </a:lnTo>
                    <a:lnTo>
                      <a:pt x="4302" y="485"/>
                    </a:lnTo>
                    <a:lnTo>
                      <a:pt x="4305" y="542"/>
                    </a:lnTo>
                    <a:lnTo>
                      <a:pt x="4306" y="601"/>
                    </a:lnTo>
                    <a:lnTo>
                      <a:pt x="4306" y="1277"/>
                    </a:lnTo>
                    <a:lnTo>
                      <a:pt x="4121" y="1277"/>
                    </a:lnTo>
                    <a:lnTo>
                      <a:pt x="4121" y="535"/>
                    </a:lnTo>
                    <a:lnTo>
                      <a:pt x="4119" y="489"/>
                    </a:lnTo>
                    <a:lnTo>
                      <a:pt x="4115" y="444"/>
                    </a:lnTo>
                    <a:lnTo>
                      <a:pt x="4108" y="404"/>
                    </a:lnTo>
                    <a:lnTo>
                      <a:pt x="4100" y="366"/>
                    </a:lnTo>
                    <a:lnTo>
                      <a:pt x="4088" y="330"/>
                    </a:lnTo>
                    <a:lnTo>
                      <a:pt x="4074" y="299"/>
                    </a:lnTo>
                    <a:lnTo>
                      <a:pt x="4055" y="269"/>
                    </a:lnTo>
                    <a:lnTo>
                      <a:pt x="4033" y="243"/>
                    </a:lnTo>
                    <a:lnTo>
                      <a:pt x="4007" y="220"/>
                    </a:lnTo>
                    <a:lnTo>
                      <a:pt x="3978" y="201"/>
                    </a:lnTo>
                    <a:lnTo>
                      <a:pt x="3942" y="185"/>
                    </a:lnTo>
                    <a:lnTo>
                      <a:pt x="3901" y="173"/>
                    </a:lnTo>
                    <a:lnTo>
                      <a:pt x="3857" y="163"/>
                    </a:lnTo>
                    <a:lnTo>
                      <a:pt x="3805" y="158"/>
                    </a:lnTo>
                    <a:lnTo>
                      <a:pt x="3748" y="156"/>
                    </a:lnTo>
                    <a:lnTo>
                      <a:pt x="3687" y="159"/>
                    </a:lnTo>
                    <a:lnTo>
                      <a:pt x="3633" y="165"/>
                    </a:lnTo>
                    <a:lnTo>
                      <a:pt x="3584" y="175"/>
                    </a:lnTo>
                    <a:lnTo>
                      <a:pt x="3542" y="189"/>
                    </a:lnTo>
                    <a:lnTo>
                      <a:pt x="3504" y="207"/>
                    </a:lnTo>
                    <a:lnTo>
                      <a:pt x="3472" y="228"/>
                    </a:lnTo>
                    <a:lnTo>
                      <a:pt x="3444" y="254"/>
                    </a:lnTo>
                    <a:lnTo>
                      <a:pt x="3421" y="284"/>
                    </a:lnTo>
                    <a:lnTo>
                      <a:pt x="3402" y="317"/>
                    </a:lnTo>
                    <a:lnTo>
                      <a:pt x="3387" y="352"/>
                    </a:lnTo>
                    <a:lnTo>
                      <a:pt x="3376" y="393"/>
                    </a:lnTo>
                    <a:lnTo>
                      <a:pt x="3366" y="435"/>
                    </a:lnTo>
                    <a:lnTo>
                      <a:pt x="3361" y="482"/>
                    </a:lnTo>
                    <a:lnTo>
                      <a:pt x="3358" y="531"/>
                    </a:lnTo>
                    <a:lnTo>
                      <a:pt x="3357" y="584"/>
                    </a:lnTo>
                    <a:lnTo>
                      <a:pt x="3357" y="1277"/>
                    </a:lnTo>
                    <a:lnTo>
                      <a:pt x="3174" y="1277"/>
                    </a:lnTo>
                    <a:lnTo>
                      <a:pt x="3174" y="18"/>
                    </a:lnTo>
                    <a:lnTo>
                      <a:pt x="3259" y="18"/>
                    </a:lnTo>
                    <a:lnTo>
                      <a:pt x="3313" y="242"/>
                    </a:lnTo>
                    <a:lnTo>
                      <a:pt x="3326" y="212"/>
                    </a:lnTo>
                    <a:lnTo>
                      <a:pt x="3342" y="184"/>
                    </a:lnTo>
                    <a:lnTo>
                      <a:pt x="3362" y="156"/>
                    </a:lnTo>
                    <a:lnTo>
                      <a:pt x="3385" y="131"/>
                    </a:lnTo>
                    <a:lnTo>
                      <a:pt x="3413" y="106"/>
                    </a:lnTo>
                    <a:lnTo>
                      <a:pt x="3444" y="83"/>
                    </a:lnTo>
                    <a:lnTo>
                      <a:pt x="3481" y="63"/>
                    </a:lnTo>
                    <a:lnTo>
                      <a:pt x="3520" y="45"/>
                    </a:lnTo>
                    <a:lnTo>
                      <a:pt x="3566" y="30"/>
                    </a:lnTo>
                    <a:lnTo>
                      <a:pt x="3616" y="16"/>
                    </a:lnTo>
                    <a:lnTo>
                      <a:pt x="3671" y="8"/>
                    </a:lnTo>
                    <a:lnTo>
                      <a:pt x="3732" y="2"/>
                    </a:lnTo>
                    <a:lnTo>
                      <a:pt x="3798" y="0"/>
                    </a:lnTo>
                    <a:close/>
                  </a:path>
                </a:pathLst>
              </a:custGeom>
              <a:solidFill>
                <a:schemeClr val="bg1"/>
              </a:solidFill>
              <a:ln w="0">
                <a:noFill/>
                <a:prstDash val="solid"/>
                <a:round/>
                <a:headEnd/>
                <a:tailEnd/>
              </a:ln>
            </p:spPr>
            <p:txBody>
              <a:bodyPr/>
              <a:lstStyle/>
              <a:p>
                <a:pPr>
                  <a:defRPr/>
                </a:pPr>
                <a:endParaRPr lang="en-US" dirty="0">
                  <a:latin typeface="Arial" charset="0"/>
                </a:endParaRPr>
              </a:p>
            </p:txBody>
          </p:sp>
          <p:sp>
            <p:nvSpPr>
              <p:cNvPr id="151" name="Freeform 87"/>
              <p:cNvSpPr>
                <a:spLocks noEditPoints="1"/>
              </p:cNvSpPr>
              <p:nvPr/>
            </p:nvSpPr>
            <p:spPr bwMode="auto">
              <a:xfrm>
                <a:off x="1186560" y="6637931"/>
                <a:ext cx="30777" cy="30847"/>
              </a:xfrm>
              <a:custGeom>
                <a:avLst/>
                <a:gdLst/>
                <a:ahLst/>
                <a:cxnLst>
                  <a:cxn ang="0">
                    <a:pos x="53" y="63"/>
                  </a:cxn>
                  <a:cxn ang="0">
                    <a:pos x="82" y="60"/>
                  </a:cxn>
                  <a:cxn ang="0">
                    <a:pos x="86" y="53"/>
                  </a:cxn>
                  <a:cxn ang="0">
                    <a:pos x="84" y="42"/>
                  </a:cxn>
                  <a:cxn ang="0">
                    <a:pos x="53" y="38"/>
                  </a:cxn>
                  <a:cxn ang="0">
                    <a:pos x="71" y="29"/>
                  </a:cxn>
                  <a:cxn ang="0">
                    <a:pos x="91" y="34"/>
                  </a:cxn>
                  <a:cxn ang="0">
                    <a:pos x="98" y="51"/>
                  </a:cxn>
                  <a:cxn ang="0">
                    <a:pos x="96" y="60"/>
                  </a:cxn>
                  <a:cxn ang="0">
                    <a:pos x="91" y="67"/>
                  </a:cxn>
                  <a:cxn ang="0">
                    <a:pos x="101" y="105"/>
                  </a:cxn>
                  <a:cxn ang="0">
                    <a:pos x="67" y="72"/>
                  </a:cxn>
                  <a:cxn ang="0">
                    <a:pos x="53" y="105"/>
                  </a:cxn>
                  <a:cxn ang="0">
                    <a:pos x="42" y="29"/>
                  </a:cxn>
                  <a:cxn ang="0">
                    <a:pos x="50" y="14"/>
                  </a:cxn>
                  <a:cxn ang="0">
                    <a:pos x="23" y="34"/>
                  </a:cxn>
                  <a:cxn ang="0">
                    <a:pos x="14" y="67"/>
                  </a:cxn>
                  <a:cxn ang="0">
                    <a:pos x="23" y="101"/>
                  </a:cxn>
                  <a:cxn ang="0">
                    <a:pos x="50" y="120"/>
                  </a:cxn>
                  <a:cxn ang="0">
                    <a:pos x="86" y="120"/>
                  </a:cxn>
                  <a:cxn ang="0">
                    <a:pos x="111" y="101"/>
                  </a:cxn>
                  <a:cxn ang="0">
                    <a:pos x="121" y="67"/>
                  </a:cxn>
                  <a:cxn ang="0">
                    <a:pos x="111" y="34"/>
                  </a:cxn>
                  <a:cxn ang="0">
                    <a:pos x="86" y="14"/>
                  </a:cxn>
                  <a:cxn ang="0">
                    <a:pos x="68" y="0"/>
                  </a:cxn>
                  <a:cxn ang="0">
                    <a:pos x="106" y="13"/>
                  </a:cxn>
                  <a:cxn ang="0">
                    <a:pos x="130" y="45"/>
                  </a:cxn>
                  <a:cxn ang="0">
                    <a:pos x="130" y="89"/>
                  </a:cxn>
                  <a:cxn ang="0">
                    <a:pos x="106" y="121"/>
                  </a:cxn>
                  <a:cxn ang="0">
                    <a:pos x="68" y="133"/>
                  </a:cxn>
                  <a:cxn ang="0">
                    <a:pos x="29" y="121"/>
                  </a:cxn>
                  <a:cxn ang="0">
                    <a:pos x="4" y="89"/>
                  </a:cxn>
                  <a:cxn ang="0">
                    <a:pos x="4" y="45"/>
                  </a:cxn>
                  <a:cxn ang="0">
                    <a:pos x="29" y="13"/>
                  </a:cxn>
                  <a:cxn ang="0">
                    <a:pos x="68" y="0"/>
                  </a:cxn>
                </a:cxnLst>
                <a:rect l="0" t="0" r="r" b="b"/>
                <a:pathLst>
                  <a:path w="134" h="133">
                    <a:moveTo>
                      <a:pt x="53" y="38"/>
                    </a:moveTo>
                    <a:lnTo>
                      <a:pt x="53" y="63"/>
                    </a:lnTo>
                    <a:lnTo>
                      <a:pt x="76" y="63"/>
                    </a:lnTo>
                    <a:lnTo>
                      <a:pt x="82" y="60"/>
                    </a:lnTo>
                    <a:lnTo>
                      <a:pt x="84" y="57"/>
                    </a:lnTo>
                    <a:lnTo>
                      <a:pt x="86" y="53"/>
                    </a:lnTo>
                    <a:lnTo>
                      <a:pt x="86" y="45"/>
                    </a:lnTo>
                    <a:lnTo>
                      <a:pt x="84" y="42"/>
                    </a:lnTo>
                    <a:lnTo>
                      <a:pt x="76" y="38"/>
                    </a:lnTo>
                    <a:lnTo>
                      <a:pt x="53" y="38"/>
                    </a:lnTo>
                    <a:close/>
                    <a:moveTo>
                      <a:pt x="42" y="29"/>
                    </a:moveTo>
                    <a:lnTo>
                      <a:pt x="71" y="29"/>
                    </a:lnTo>
                    <a:lnTo>
                      <a:pt x="83" y="30"/>
                    </a:lnTo>
                    <a:lnTo>
                      <a:pt x="91" y="34"/>
                    </a:lnTo>
                    <a:lnTo>
                      <a:pt x="96" y="41"/>
                    </a:lnTo>
                    <a:lnTo>
                      <a:pt x="98" y="51"/>
                    </a:lnTo>
                    <a:lnTo>
                      <a:pt x="98" y="56"/>
                    </a:lnTo>
                    <a:lnTo>
                      <a:pt x="96" y="60"/>
                    </a:lnTo>
                    <a:lnTo>
                      <a:pt x="94" y="64"/>
                    </a:lnTo>
                    <a:lnTo>
                      <a:pt x="91" y="67"/>
                    </a:lnTo>
                    <a:lnTo>
                      <a:pt x="79" y="71"/>
                    </a:lnTo>
                    <a:lnTo>
                      <a:pt x="101" y="105"/>
                    </a:lnTo>
                    <a:lnTo>
                      <a:pt x="87" y="105"/>
                    </a:lnTo>
                    <a:lnTo>
                      <a:pt x="67" y="72"/>
                    </a:lnTo>
                    <a:lnTo>
                      <a:pt x="53" y="72"/>
                    </a:lnTo>
                    <a:lnTo>
                      <a:pt x="53" y="105"/>
                    </a:lnTo>
                    <a:lnTo>
                      <a:pt x="42" y="105"/>
                    </a:lnTo>
                    <a:lnTo>
                      <a:pt x="42" y="29"/>
                    </a:lnTo>
                    <a:close/>
                    <a:moveTo>
                      <a:pt x="68" y="11"/>
                    </a:moveTo>
                    <a:lnTo>
                      <a:pt x="50" y="14"/>
                    </a:lnTo>
                    <a:lnTo>
                      <a:pt x="35" y="22"/>
                    </a:lnTo>
                    <a:lnTo>
                      <a:pt x="23" y="34"/>
                    </a:lnTo>
                    <a:lnTo>
                      <a:pt x="16" y="49"/>
                    </a:lnTo>
                    <a:lnTo>
                      <a:pt x="14" y="67"/>
                    </a:lnTo>
                    <a:lnTo>
                      <a:pt x="16" y="85"/>
                    </a:lnTo>
                    <a:lnTo>
                      <a:pt x="23" y="101"/>
                    </a:lnTo>
                    <a:lnTo>
                      <a:pt x="35" y="112"/>
                    </a:lnTo>
                    <a:lnTo>
                      <a:pt x="50" y="120"/>
                    </a:lnTo>
                    <a:lnTo>
                      <a:pt x="68" y="123"/>
                    </a:lnTo>
                    <a:lnTo>
                      <a:pt x="86" y="120"/>
                    </a:lnTo>
                    <a:lnTo>
                      <a:pt x="99" y="112"/>
                    </a:lnTo>
                    <a:lnTo>
                      <a:pt x="111" y="101"/>
                    </a:lnTo>
                    <a:lnTo>
                      <a:pt x="118" y="85"/>
                    </a:lnTo>
                    <a:lnTo>
                      <a:pt x="121" y="67"/>
                    </a:lnTo>
                    <a:lnTo>
                      <a:pt x="118" y="49"/>
                    </a:lnTo>
                    <a:lnTo>
                      <a:pt x="111" y="34"/>
                    </a:lnTo>
                    <a:lnTo>
                      <a:pt x="99" y="22"/>
                    </a:lnTo>
                    <a:lnTo>
                      <a:pt x="86" y="14"/>
                    </a:lnTo>
                    <a:lnTo>
                      <a:pt x="68" y="11"/>
                    </a:lnTo>
                    <a:close/>
                    <a:moveTo>
                      <a:pt x="68" y="0"/>
                    </a:moveTo>
                    <a:lnTo>
                      <a:pt x="88" y="3"/>
                    </a:lnTo>
                    <a:lnTo>
                      <a:pt x="106" y="13"/>
                    </a:lnTo>
                    <a:lnTo>
                      <a:pt x="121" y="28"/>
                    </a:lnTo>
                    <a:lnTo>
                      <a:pt x="130" y="45"/>
                    </a:lnTo>
                    <a:lnTo>
                      <a:pt x="134" y="67"/>
                    </a:lnTo>
                    <a:lnTo>
                      <a:pt x="130" y="89"/>
                    </a:lnTo>
                    <a:lnTo>
                      <a:pt x="121" y="106"/>
                    </a:lnTo>
                    <a:lnTo>
                      <a:pt x="106" y="121"/>
                    </a:lnTo>
                    <a:lnTo>
                      <a:pt x="88" y="131"/>
                    </a:lnTo>
                    <a:lnTo>
                      <a:pt x="68" y="133"/>
                    </a:lnTo>
                    <a:lnTo>
                      <a:pt x="46" y="131"/>
                    </a:lnTo>
                    <a:lnTo>
                      <a:pt x="29" y="121"/>
                    </a:lnTo>
                    <a:lnTo>
                      <a:pt x="14" y="106"/>
                    </a:lnTo>
                    <a:lnTo>
                      <a:pt x="4" y="89"/>
                    </a:lnTo>
                    <a:lnTo>
                      <a:pt x="0" y="67"/>
                    </a:lnTo>
                    <a:lnTo>
                      <a:pt x="4" y="45"/>
                    </a:lnTo>
                    <a:lnTo>
                      <a:pt x="14" y="28"/>
                    </a:lnTo>
                    <a:lnTo>
                      <a:pt x="29" y="13"/>
                    </a:lnTo>
                    <a:lnTo>
                      <a:pt x="46" y="3"/>
                    </a:lnTo>
                    <a:lnTo>
                      <a:pt x="68" y="0"/>
                    </a:lnTo>
                    <a:close/>
                  </a:path>
                </a:pathLst>
              </a:custGeom>
              <a:solidFill>
                <a:schemeClr val="bg1"/>
              </a:solidFill>
              <a:ln w="0">
                <a:noFill/>
                <a:prstDash val="solid"/>
                <a:round/>
                <a:headEnd/>
                <a:tailEnd/>
              </a:ln>
            </p:spPr>
            <p:txBody>
              <a:bodyPr/>
              <a:lstStyle/>
              <a:p>
                <a:pPr>
                  <a:defRPr/>
                </a:pPr>
                <a:endParaRPr lang="en-US" dirty="0">
                  <a:latin typeface="Arial" charset="0"/>
                </a:endParaRPr>
              </a:p>
            </p:txBody>
          </p:sp>
        </p:grpSp>
        <p:grpSp>
          <p:nvGrpSpPr>
            <p:cNvPr id="9" name="Group 122"/>
            <p:cNvGrpSpPr/>
            <p:nvPr/>
          </p:nvGrpSpPr>
          <p:grpSpPr>
            <a:xfrm>
              <a:off x="1819275" y="28574"/>
              <a:ext cx="1685925" cy="6829426"/>
              <a:chOff x="1819275" y="28574"/>
              <a:chExt cx="1685925" cy="6829426"/>
            </a:xfrm>
          </p:grpSpPr>
          <p:pic>
            <p:nvPicPr>
              <p:cNvPr id="106" name="Picture 2" descr="K:\Shared Data\Corporate Communications\Ongoing\Hydraulic Fracing Issues Presentation\Oct 2011\Albany\wellbore_xsection_good.png"/>
              <p:cNvPicPr>
                <a:picLocks noChangeAspect="1" noChangeArrowheads="1"/>
              </p:cNvPicPr>
              <p:nvPr/>
            </p:nvPicPr>
            <p:blipFill>
              <a:blip r:embed="rId6" cstate="print"/>
              <a:srcRect l="12398" t="2083" r="72031" b="2137"/>
              <a:stretch>
                <a:fillRect/>
              </a:stretch>
            </p:blipFill>
            <p:spPr bwMode="auto">
              <a:xfrm>
                <a:off x="1819275" y="28574"/>
                <a:ext cx="1685925" cy="6829426"/>
              </a:xfrm>
              <a:prstGeom prst="rect">
                <a:avLst/>
              </a:prstGeom>
              <a:noFill/>
            </p:spPr>
          </p:pic>
          <p:pic>
            <p:nvPicPr>
              <p:cNvPr id="107" name="Picture 2" descr="K:\Shared Data\Corporate Communications\Ongoing\Hydraulic Fracing Issues Presentation\Oct 2011\Albany\wellbore_xsection_good.png"/>
              <p:cNvPicPr>
                <a:picLocks noChangeAspect="1" noChangeArrowheads="1"/>
              </p:cNvPicPr>
              <p:nvPr/>
            </p:nvPicPr>
            <p:blipFill>
              <a:blip r:embed="rId7" cstate="print"/>
              <a:srcRect/>
              <a:stretch>
                <a:fillRect/>
              </a:stretch>
            </p:blipFill>
            <p:spPr bwMode="auto">
              <a:xfrm>
                <a:off x="2078831" y="3629025"/>
                <a:ext cx="676275" cy="447675"/>
              </a:xfrm>
              <a:prstGeom prst="rect">
                <a:avLst/>
              </a:prstGeom>
              <a:noFill/>
            </p:spPr>
          </p:pic>
        </p:grpSp>
      </p:grpSp>
      <p:sp>
        <p:nvSpPr>
          <p:cNvPr id="18" name="TextBox 17"/>
          <p:cNvSpPr txBox="1"/>
          <p:nvPr/>
        </p:nvSpPr>
        <p:spPr>
          <a:xfrm>
            <a:off x="3078366" y="344968"/>
            <a:ext cx="5705408" cy="461665"/>
          </a:xfrm>
          <a:prstGeom prst="rect">
            <a:avLst/>
          </a:prstGeom>
          <a:noFill/>
        </p:spPr>
        <p:txBody>
          <a:bodyPr wrap="none" rtlCol="0">
            <a:spAutoFit/>
          </a:bodyPr>
          <a:lstStyle/>
          <a:p>
            <a:pPr algn="r"/>
            <a:r>
              <a:rPr lang="en-US" sz="2400" b="1" dirty="0">
                <a:cs typeface="Arial" pitchFamily="34" charset="0"/>
              </a:rPr>
              <a:t>INSUFFICIENT  CEMENT  COVERAGE</a:t>
            </a:r>
          </a:p>
        </p:txBody>
      </p:sp>
      <p:sp>
        <p:nvSpPr>
          <p:cNvPr id="125" name="Oval 124"/>
          <p:cNvSpPr/>
          <p:nvPr/>
        </p:nvSpPr>
        <p:spPr bwMode="auto">
          <a:xfrm>
            <a:off x="2149412" y="3861896"/>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100000"/>
              </a:lnSpc>
              <a:spcBef>
                <a:spcPct val="0"/>
              </a:spcBef>
              <a:spcAft>
                <a:spcPct val="0"/>
              </a:spcAft>
              <a:buClrTx/>
              <a:buSzTx/>
              <a:buFontTx/>
              <a:buNone/>
              <a:tabLst/>
            </a:pPr>
            <a:endParaRPr lang="en-US" dirty="0">
              <a:solidFill>
                <a:schemeClr val="lt1"/>
              </a:solidFill>
            </a:endParaRPr>
          </a:p>
        </p:txBody>
      </p:sp>
      <p:sp>
        <p:nvSpPr>
          <p:cNvPr id="126" name="Oval 125"/>
          <p:cNvSpPr/>
          <p:nvPr/>
        </p:nvSpPr>
        <p:spPr bwMode="auto">
          <a:xfrm>
            <a:off x="2149403" y="3861896"/>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100000"/>
              </a:lnSpc>
              <a:spcBef>
                <a:spcPct val="0"/>
              </a:spcBef>
              <a:spcAft>
                <a:spcPct val="0"/>
              </a:spcAft>
              <a:buClrTx/>
              <a:buSzTx/>
              <a:buFontTx/>
              <a:buNone/>
              <a:tabLst/>
            </a:pPr>
            <a:endParaRPr lang="en-US" dirty="0">
              <a:solidFill>
                <a:schemeClr val="lt1"/>
              </a:solidFill>
            </a:endParaRPr>
          </a:p>
        </p:txBody>
      </p:sp>
      <p:sp>
        <p:nvSpPr>
          <p:cNvPr id="127" name="Oval 126"/>
          <p:cNvSpPr/>
          <p:nvPr/>
        </p:nvSpPr>
        <p:spPr bwMode="auto">
          <a:xfrm>
            <a:off x="2151783" y="3861896"/>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100000"/>
              </a:lnSpc>
              <a:spcBef>
                <a:spcPct val="0"/>
              </a:spcBef>
              <a:spcAft>
                <a:spcPct val="0"/>
              </a:spcAft>
              <a:buClrTx/>
              <a:buSzTx/>
              <a:buFontTx/>
              <a:buNone/>
              <a:tabLst/>
            </a:pPr>
            <a:endParaRPr lang="en-US" dirty="0">
              <a:solidFill>
                <a:schemeClr val="lt1"/>
              </a:solidFill>
            </a:endParaRPr>
          </a:p>
        </p:txBody>
      </p:sp>
      <p:sp>
        <p:nvSpPr>
          <p:cNvPr id="128" name="Oval 127"/>
          <p:cNvSpPr/>
          <p:nvPr/>
        </p:nvSpPr>
        <p:spPr bwMode="auto">
          <a:xfrm>
            <a:off x="2149402" y="3861896"/>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100000"/>
              </a:lnSpc>
              <a:spcBef>
                <a:spcPct val="0"/>
              </a:spcBef>
              <a:spcAft>
                <a:spcPct val="0"/>
              </a:spcAft>
              <a:buClrTx/>
              <a:buSzTx/>
              <a:buFontTx/>
              <a:buNone/>
              <a:tabLst/>
            </a:pPr>
            <a:endParaRPr lang="en-US" dirty="0">
              <a:solidFill>
                <a:schemeClr val="lt1"/>
              </a:solidFill>
            </a:endParaRPr>
          </a:p>
        </p:txBody>
      </p:sp>
      <p:sp>
        <p:nvSpPr>
          <p:cNvPr id="129" name="Oval 128"/>
          <p:cNvSpPr/>
          <p:nvPr/>
        </p:nvSpPr>
        <p:spPr bwMode="auto">
          <a:xfrm>
            <a:off x="2151784" y="3861896"/>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100000"/>
              </a:lnSpc>
              <a:spcBef>
                <a:spcPct val="0"/>
              </a:spcBef>
              <a:spcAft>
                <a:spcPct val="0"/>
              </a:spcAft>
              <a:buClrTx/>
              <a:buSzTx/>
              <a:buFontTx/>
              <a:buNone/>
              <a:tabLst/>
            </a:pPr>
            <a:endParaRPr lang="en-US" dirty="0">
              <a:solidFill>
                <a:schemeClr val="lt1"/>
              </a:solidFill>
            </a:endParaRPr>
          </a:p>
        </p:txBody>
      </p:sp>
      <p:sp>
        <p:nvSpPr>
          <p:cNvPr id="131" name="Oval 130"/>
          <p:cNvSpPr/>
          <p:nvPr/>
        </p:nvSpPr>
        <p:spPr bwMode="auto">
          <a:xfrm>
            <a:off x="2149394" y="3861896"/>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100000"/>
              </a:lnSpc>
              <a:spcBef>
                <a:spcPct val="0"/>
              </a:spcBef>
              <a:spcAft>
                <a:spcPct val="0"/>
              </a:spcAft>
              <a:buClrTx/>
              <a:buSzTx/>
              <a:buFontTx/>
              <a:buNone/>
              <a:tabLst/>
            </a:pPr>
            <a:endParaRPr lang="en-US" dirty="0">
              <a:solidFill>
                <a:schemeClr val="lt1"/>
              </a:solidFill>
            </a:endParaRPr>
          </a:p>
        </p:txBody>
      </p:sp>
      <p:sp>
        <p:nvSpPr>
          <p:cNvPr id="152" name="Oval 151"/>
          <p:cNvSpPr/>
          <p:nvPr/>
        </p:nvSpPr>
        <p:spPr>
          <a:xfrm>
            <a:off x="1836274" y="4005573"/>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Oval 152"/>
          <p:cNvSpPr/>
          <p:nvPr/>
        </p:nvSpPr>
        <p:spPr>
          <a:xfrm>
            <a:off x="2041423" y="4126158"/>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Oval 153"/>
          <p:cNvSpPr/>
          <p:nvPr/>
        </p:nvSpPr>
        <p:spPr>
          <a:xfrm>
            <a:off x="2031557" y="3905410"/>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Oval 154"/>
          <p:cNvSpPr/>
          <p:nvPr/>
        </p:nvSpPr>
        <p:spPr>
          <a:xfrm>
            <a:off x="1901642" y="4241463"/>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Oval 155"/>
          <p:cNvSpPr/>
          <p:nvPr/>
        </p:nvSpPr>
        <p:spPr>
          <a:xfrm>
            <a:off x="2741146" y="4017473"/>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Oval 156"/>
          <p:cNvSpPr/>
          <p:nvPr/>
        </p:nvSpPr>
        <p:spPr>
          <a:xfrm>
            <a:off x="2929626" y="4199981"/>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Oval 157"/>
          <p:cNvSpPr/>
          <p:nvPr/>
        </p:nvSpPr>
        <p:spPr>
          <a:xfrm>
            <a:off x="2884036" y="3836344"/>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Oval 158"/>
          <p:cNvSpPr/>
          <p:nvPr/>
        </p:nvSpPr>
        <p:spPr>
          <a:xfrm>
            <a:off x="2858899" y="3955720"/>
            <a:ext cx="61705" cy="61705"/>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Oval 159"/>
          <p:cNvSpPr/>
          <p:nvPr/>
        </p:nvSpPr>
        <p:spPr bwMode="auto">
          <a:xfrm>
            <a:off x="2750821" y="2486977"/>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chemeClr val="lt1"/>
              </a:solidFill>
            </a:endParaRPr>
          </a:p>
        </p:txBody>
      </p:sp>
      <p:sp>
        <p:nvSpPr>
          <p:cNvPr id="161" name="Oval 160"/>
          <p:cNvSpPr/>
          <p:nvPr/>
        </p:nvSpPr>
        <p:spPr bwMode="auto">
          <a:xfrm>
            <a:off x="2750821" y="2484597"/>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chemeClr val="lt1"/>
              </a:solidFill>
            </a:endParaRPr>
          </a:p>
        </p:txBody>
      </p:sp>
      <p:sp>
        <p:nvSpPr>
          <p:cNvPr id="162" name="Oval 161"/>
          <p:cNvSpPr/>
          <p:nvPr/>
        </p:nvSpPr>
        <p:spPr bwMode="auto">
          <a:xfrm>
            <a:off x="2750822" y="2486977"/>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chemeClr val="lt1"/>
              </a:solidFill>
            </a:endParaRPr>
          </a:p>
        </p:txBody>
      </p:sp>
      <p:sp>
        <p:nvSpPr>
          <p:cNvPr id="163" name="Oval 162"/>
          <p:cNvSpPr/>
          <p:nvPr/>
        </p:nvSpPr>
        <p:spPr bwMode="auto">
          <a:xfrm>
            <a:off x="2750821" y="2486977"/>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chemeClr val="lt1"/>
              </a:solidFill>
            </a:endParaRPr>
          </a:p>
        </p:txBody>
      </p:sp>
      <p:sp>
        <p:nvSpPr>
          <p:cNvPr id="164" name="Oval 163"/>
          <p:cNvSpPr/>
          <p:nvPr/>
        </p:nvSpPr>
        <p:spPr bwMode="auto">
          <a:xfrm>
            <a:off x="2750821" y="2484597"/>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chemeClr val="lt1"/>
              </a:solidFill>
            </a:endParaRPr>
          </a:p>
        </p:txBody>
      </p:sp>
      <p:sp>
        <p:nvSpPr>
          <p:cNvPr id="165" name="Oval 164"/>
          <p:cNvSpPr/>
          <p:nvPr/>
        </p:nvSpPr>
        <p:spPr bwMode="auto">
          <a:xfrm>
            <a:off x="2750822" y="2486968"/>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chemeClr val="lt1"/>
              </a:solidFill>
            </a:endParaRPr>
          </a:p>
        </p:txBody>
      </p:sp>
      <p:sp>
        <p:nvSpPr>
          <p:cNvPr id="166" name="Oval 165"/>
          <p:cNvSpPr/>
          <p:nvPr/>
        </p:nvSpPr>
        <p:spPr bwMode="auto">
          <a:xfrm>
            <a:off x="2634913" y="3864261"/>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100000"/>
              </a:lnSpc>
              <a:spcBef>
                <a:spcPct val="0"/>
              </a:spcBef>
              <a:spcAft>
                <a:spcPct val="0"/>
              </a:spcAft>
              <a:buClrTx/>
              <a:buSzTx/>
              <a:buFontTx/>
              <a:buNone/>
              <a:tabLst/>
            </a:pPr>
            <a:endParaRPr lang="en-US" dirty="0">
              <a:solidFill>
                <a:schemeClr val="lt1"/>
              </a:solidFill>
            </a:endParaRPr>
          </a:p>
        </p:txBody>
      </p:sp>
      <p:sp>
        <p:nvSpPr>
          <p:cNvPr id="167" name="Oval 166"/>
          <p:cNvSpPr/>
          <p:nvPr/>
        </p:nvSpPr>
        <p:spPr bwMode="auto">
          <a:xfrm>
            <a:off x="2634904" y="3864261"/>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100000"/>
              </a:lnSpc>
              <a:spcBef>
                <a:spcPct val="0"/>
              </a:spcBef>
              <a:spcAft>
                <a:spcPct val="0"/>
              </a:spcAft>
              <a:buClrTx/>
              <a:buSzTx/>
              <a:buFontTx/>
              <a:buNone/>
              <a:tabLst/>
            </a:pPr>
            <a:endParaRPr lang="en-US" dirty="0">
              <a:solidFill>
                <a:schemeClr val="lt1"/>
              </a:solidFill>
            </a:endParaRPr>
          </a:p>
        </p:txBody>
      </p:sp>
      <p:sp>
        <p:nvSpPr>
          <p:cNvPr id="168" name="Oval 167"/>
          <p:cNvSpPr/>
          <p:nvPr/>
        </p:nvSpPr>
        <p:spPr bwMode="auto">
          <a:xfrm>
            <a:off x="2637284" y="3864261"/>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100000"/>
              </a:lnSpc>
              <a:spcBef>
                <a:spcPct val="0"/>
              </a:spcBef>
              <a:spcAft>
                <a:spcPct val="0"/>
              </a:spcAft>
              <a:buClrTx/>
              <a:buSzTx/>
              <a:buFontTx/>
              <a:buNone/>
              <a:tabLst/>
            </a:pPr>
            <a:endParaRPr lang="en-US" dirty="0">
              <a:solidFill>
                <a:schemeClr val="lt1"/>
              </a:solidFill>
            </a:endParaRPr>
          </a:p>
        </p:txBody>
      </p:sp>
      <p:sp>
        <p:nvSpPr>
          <p:cNvPr id="169" name="Oval 168"/>
          <p:cNvSpPr/>
          <p:nvPr/>
        </p:nvSpPr>
        <p:spPr bwMode="auto">
          <a:xfrm>
            <a:off x="2634903" y="3864261"/>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100000"/>
              </a:lnSpc>
              <a:spcBef>
                <a:spcPct val="0"/>
              </a:spcBef>
              <a:spcAft>
                <a:spcPct val="0"/>
              </a:spcAft>
              <a:buClrTx/>
              <a:buSzTx/>
              <a:buFontTx/>
              <a:buNone/>
              <a:tabLst/>
            </a:pPr>
            <a:endParaRPr lang="en-US" dirty="0">
              <a:solidFill>
                <a:schemeClr val="lt1"/>
              </a:solidFill>
            </a:endParaRPr>
          </a:p>
        </p:txBody>
      </p:sp>
      <p:sp>
        <p:nvSpPr>
          <p:cNvPr id="170" name="Oval 169"/>
          <p:cNvSpPr/>
          <p:nvPr/>
        </p:nvSpPr>
        <p:spPr bwMode="auto">
          <a:xfrm>
            <a:off x="2637285" y="3864261"/>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100000"/>
              </a:lnSpc>
              <a:spcBef>
                <a:spcPct val="0"/>
              </a:spcBef>
              <a:spcAft>
                <a:spcPct val="0"/>
              </a:spcAft>
              <a:buClrTx/>
              <a:buSzTx/>
              <a:buFontTx/>
              <a:buNone/>
              <a:tabLst/>
            </a:pPr>
            <a:endParaRPr lang="en-US" dirty="0">
              <a:solidFill>
                <a:schemeClr val="lt1"/>
              </a:solidFill>
            </a:endParaRPr>
          </a:p>
        </p:txBody>
      </p:sp>
      <p:sp>
        <p:nvSpPr>
          <p:cNvPr id="171" name="Oval 170"/>
          <p:cNvSpPr/>
          <p:nvPr/>
        </p:nvSpPr>
        <p:spPr bwMode="auto">
          <a:xfrm>
            <a:off x="2634895" y="3864261"/>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100000"/>
              </a:lnSpc>
              <a:spcBef>
                <a:spcPct val="0"/>
              </a:spcBef>
              <a:spcAft>
                <a:spcPct val="0"/>
              </a:spcAft>
              <a:buClrTx/>
              <a:buSzTx/>
              <a:buFontTx/>
              <a:buNone/>
              <a:tabLst/>
            </a:pPr>
            <a:endParaRPr lang="en-US" dirty="0">
              <a:solidFill>
                <a:schemeClr val="lt1"/>
              </a:solidFill>
            </a:endParaRPr>
          </a:p>
        </p:txBody>
      </p:sp>
      <p:pic>
        <p:nvPicPr>
          <p:cNvPr id="172" name="Picture 171" descr="Rig and Wellbore.png"/>
          <p:cNvPicPr>
            <a:picLocks noChangeAspect="1"/>
          </p:cNvPicPr>
          <p:nvPr/>
        </p:nvPicPr>
        <p:blipFill>
          <a:blip r:embed="rId8" cstate="screen"/>
          <a:srcRect/>
          <a:stretch>
            <a:fillRect/>
          </a:stretch>
        </p:blipFill>
        <p:spPr>
          <a:xfrm>
            <a:off x="1912735" y="1243013"/>
            <a:ext cx="1049539" cy="1241176"/>
          </a:xfrm>
          <a:prstGeom prst="rect">
            <a:avLst/>
          </a:prstGeom>
        </p:spPr>
      </p:pic>
      <p:sp>
        <p:nvSpPr>
          <p:cNvPr id="173" name="Down Arrow 172"/>
          <p:cNvSpPr/>
          <p:nvPr/>
        </p:nvSpPr>
        <p:spPr>
          <a:xfrm>
            <a:off x="2576512" y="1252537"/>
            <a:ext cx="169070" cy="276701"/>
          </a:xfrm>
          <a:prstGeom prst="downArrow">
            <a:avLst>
              <a:gd name="adj1" fmla="val 47242"/>
              <a:gd name="adj2" fmla="val 58272"/>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p>
        </p:txBody>
      </p:sp>
      <p:sp>
        <p:nvSpPr>
          <p:cNvPr id="174" name="Rectangle 173"/>
          <p:cNvSpPr/>
          <p:nvPr/>
        </p:nvSpPr>
        <p:spPr>
          <a:xfrm>
            <a:off x="2619375" y="1247774"/>
            <a:ext cx="80962" cy="228601"/>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p>
        </p:txBody>
      </p:sp>
      <p:sp>
        <p:nvSpPr>
          <p:cNvPr id="175" name="Down Arrow 174"/>
          <p:cNvSpPr/>
          <p:nvPr/>
        </p:nvSpPr>
        <p:spPr>
          <a:xfrm>
            <a:off x="2096592" y="1249289"/>
            <a:ext cx="169070" cy="276701"/>
          </a:xfrm>
          <a:prstGeom prst="downArrow">
            <a:avLst>
              <a:gd name="adj1" fmla="val 47242"/>
              <a:gd name="adj2" fmla="val 58272"/>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p>
        </p:txBody>
      </p:sp>
      <p:sp>
        <p:nvSpPr>
          <p:cNvPr id="176" name="Rectangle 175"/>
          <p:cNvSpPr/>
          <p:nvPr/>
        </p:nvSpPr>
        <p:spPr>
          <a:xfrm>
            <a:off x="2139455" y="1244526"/>
            <a:ext cx="80962" cy="228601"/>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p>
        </p:txBody>
      </p:sp>
      <p:sp>
        <p:nvSpPr>
          <p:cNvPr id="177" name="Oval 176"/>
          <p:cNvSpPr/>
          <p:nvPr/>
        </p:nvSpPr>
        <p:spPr bwMode="auto">
          <a:xfrm>
            <a:off x="2153134" y="2486979"/>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chemeClr val="lt1"/>
              </a:solidFill>
            </a:endParaRPr>
          </a:p>
        </p:txBody>
      </p:sp>
      <p:sp>
        <p:nvSpPr>
          <p:cNvPr id="178" name="Oval 177"/>
          <p:cNvSpPr/>
          <p:nvPr/>
        </p:nvSpPr>
        <p:spPr bwMode="auto">
          <a:xfrm>
            <a:off x="2153134" y="2484599"/>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chemeClr val="lt1"/>
              </a:solidFill>
            </a:endParaRPr>
          </a:p>
        </p:txBody>
      </p:sp>
      <p:sp>
        <p:nvSpPr>
          <p:cNvPr id="179" name="Oval 178"/>
          <p:cNvSpPr/>
          <p:nvPr/>
        </p:nvSpPr>
        <p:spPr bwMode="auto">
          <a:xfrm>
            <a:off x="2153135" y="2486979"/>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chemeClr val="lt1"/>
              </a:solidFill>
            </a:endParaRPr>
          </a:p>
        </p:txBody>
      </p:sp>
      <p:sp>
        <p:nvSpPr>
          <p:cNvPr id="180" name="Oval 179"/>
          <p:cNvSpPr/>
          <p:nvPr/>
        </p:nvSpPr>
        <p:spPr bwMode="auto">
          <a:xfrm>
            <a:off x="2153134" y="2486979"/>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chemeClr val="lt1"/>
              </a:solidFill>
            </a:endParaRPr>
          </a:p>
        </p:txBody>
      </p:sp>
      <p:sp>
        <p:nvSpPr>
          <p:cNvPr id="181" name="Oval 180"/>
          <p:cNvSpPr/>
          <p:nvPr/>
        </p:nvSpPr>
        <p:spPr bwMode="auto">
          <a:xfrm>
            <a:off x="2153134" y="2484599"/>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chemeClr val="lt1"/>
              </a:solidFill>
            </a:endParaRPr>
          </a:p>
        </p:txBody>
      </p:sp>
      <p:sp>
        <p:nvSpPr>
          <p:cNvPr id="182" name="Oval 181"/>
          <p:cNvSpPr/>
          <p:nvPr/>
        </p:nvSpPr>
        <p:spPr bwMode="auto">
          <a:xfrm>
            <a:off x="2153135" y="2486970"/>
            <a:ext cx="61913" cy="61913"/>
          </a:xfrm>
          <a:prstGeom prst="ellipse">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chemeClr val="lt1"/>
              </a:solidFill>
            </a:endParaRPr>
          </a:p>
        </p:txBody>
      </p:sp>
      <p:sp>
        <p:nvSpPr>
          <p:cNvPr id="183" name="TextBox 182"/>
          <p:cNvSpPr txBox="1"/>
          <p:nvPr/>
        </p:nvSpPr>
        <p:spPr>
          <a:xfrm>
            <a:off x="2862343" y="1236019"/>
            <a:ext cx="1225015" cy="523220"/>
          </a:xfrm>
          <a:prstGeom prst="rect">
            <a:avLst/>
          </a:prstGeom>
          <a:noFill/>
          <a:effectLst>
            <a:outerShdw blurRad="50800" dist="25400" dir="2700000" algn="tl" rotWithShape="0">
              <a:prstClr val="black">
                <a:alpha val="67000"/>
              </a:prstClr>
            </a:outerShdw>
          </a:effectLst>
        </p:spPr>
        <p:txBody>
          <a:bodyPr wrap="none" rtlCol="0">
            <a:spAutoFit/>
          </a:bodyPr>
          <a:lstStyle/>
          <a:p>
            <a:pPr algn="ctr"/>
            <a:r>
              <a:rPr lang="en-US" sz="1400" b="1" dirty="0">
                <a:solidFill>
                  <a:srgbClr val="FF0000"/>
                </a:solidFill>
                <a:cs typeface="Arial" pitchFamily="34" charset="0"/>
              </a:rPr>
              <a:t>PRESSURE </a:t>
            </a:r>
          </a:p>
          <a:p>
            <a:pPr algn="ctr"/>
            <a:r>
              <a:rPr lang="en-US" sz="1400" b="1" dirty="0">
                <a:solidFill>
                  <a:srgbClr val="FF0000"/>
                </a:solidFill>
                <a:cs typeface="Arial" pitchFamily="34" charset="0"/>
              </a:rPr>
              <a:t>BUILDS  UP</a:t>
            </a:r>
          </a:p>
        </p:txBody>
      </p:sp>
      <p:cxnSp>
        <p:nvCxnSpPr>
          <p:cNvPr id="184" name="Straight Arrow Connector 183"/>
          <p:cNvCxnSpPr/>
          <p:nvPr/>
        </p:nvCxnSpPr>
        <p:spPr>
          <a:xfrm>
            <a:off x="1754493" y="1318361"/>
            <a:ext cx="300526" cy="852"/>
          </a:xfrm>
          <a:prstGeom prst="straightConnector1">
            <a:avLst/>
          </a:prstGeom>
          <a:ln w="28575">
            <a:solidFill>
              <a:schemeClr val="bg1"/>
            </a:solidFill>
            <a:headEnd type="none" w="med" len="med"/>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0" name="Group 121"/>
          <p:cNvGrpSpPr/>
          <p:nvPr/>
        </p:nvGrpSpPr>
        <p:grpSpPr>
          <a:xfrm>
            <a:off x="32031" y="1189386"/>
            <a:ext cx="2175388" cy="1828751"/>
            <a:chOff x="32031" y="1189386"/>
            <a:chExt cx="2175388" cy="1828751"/>
          </a:xfrm>
        </p:grpSpPr>
        <p:sp>
          <p:nvSpPr>
            <p:cNvPr id="113" name="TextBox 112"/>
            <p:cNvSpPr txBox="1"/>
            <p:nvPr/>
          </p:nvSpPr>
          <p:spPr>
            <a:xfrm>
              <a:off x="136293" y="1189386"/>
              <a:ext cx="1618200"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200" b="1" dirty="0">
                  <a:solidFill>
                    <a:schemeClr val="bg1"/>
                  </a:solidFill>
                  <a:cs typeface="Arial" pitchFamily="34" charset="0"/>
                </a:rPr>
                <a:t>CONDUCTOR  PIPE</a:t>
              </a:r>
            </a:p>
          </p:txBody>
        </p:sp>
        <p:sp>
          <p:nvSpPr>
            <p:cNvPr id="115" name="TextBox 114"/>
            <p:cNvSpPr txBox="1"/>
            <p:nvPr/>
          </p:nvSpPr>
          <p:spPr>
            <a:xfrm>
              <a:off x="174732" y="1850754"/>
              <a:ext cx="1602876"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200" b="1" dirty="0">
                  <a:solidFill>
                    <a:schemeClr val="bg1"/>
                  </a:solidFill>
                  <a:cs typeface="Arial" pitchFamily="34" charset="0"/>
                </a:rPr>
                <a:t>SURFACE  CASING</a:t>
              </a:r>
            </a:p>
          </p:txBody>
        </p:sp>
        <p:sp>
          <p:nvSpPr>
            <p:cNvPr id="117" name="TextBox 116"/>
            <p:cNvSpPr txBox="1"/>
            <p:nvPr/>
          </p:nvSpPr>
          <p:spPr>
            <a:xfrm>
              <a:off x="32031" y="2741138"/>
              <a:ext cx="1903085"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200" b="1" dirty="0">
                  <a:solidFill>
                    <a:schemeClr val="bg1"/>
                  </a:solidFill>
                  <a:cs typeface="Arial" pitchFamily="34" charset="0"/>
                </a:rPr>
                <a:t>PRODUCTION  CASING</a:t>
              </a:r>
            </a:p>
          </p:txBody>
        </p:sp>
        <p:cxnSp>
          <p:nvCxnSpPr>
            <p:cNvPr id="118" name="Straight Arrow Connector 117"/>
            <p:cNvCxnSpPr>
              <a:stCxn id="117" idx="3"/>
            </p:cNvCxnSpPr>
            <p:nvPr/>
          </p:nvCxnSpPr>
          <p:spPr>
            <a:xfrm flipV="1">
              <a:off x="1935116" y="2878931"/>
              <a:ext cx="272303" cy="707"/>
            </a:xfrm>
            <a:prstGeom prst="straightConnector1">
              <a:avLst/>
            </a:prstGeom>
            <a:ln w="28575">
              <a:solidFill>
                <a:schemeClr val="bg1"/>
              </a:solidFill>
              <a:headEnd type="none" w="med" len="med"/>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115" idx="3"/>
            </p:cNvCxnSpPr>
            <p:nvPr/>
          </p:nvCxnSpPr>
          <p:spPr>
            <a:xfrm>
              <a:off x="1777608" y="1989254"/>
              <a:ext cx="353611" cy="1471"/>
            </a:xfrm>
            <a:prstGeom prst="straightConnector1">
              <a:avLst/>
            </a:prstGeom>
            <a:ln w="28575">
              <a:solidFill>
                <a:schemeClr val="bg1"/>
              </a:solidFill>
              <a:headEnd type="none" w="med" len="med"/>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113" idx="3"/>
            </p:cNvCxnSpPr>
            <p:nvPr/>
          </p:nvCxnSpPr>
          <p:spPr>
            <a:xfrm>
              <a:off x="1754493" y="1327886"/>
              <a:ext cx="300526" cy="852"/>
            </a:xfrm>
            <a:prstGeom prst="straightConnector1">
              <a:avLst/>
            </a:prstGeom>
            <a:ln w="28575">
              <a:solidFill>
                <a:schemeClr val="bg1"/>
              </a:solidFill>
              <a:headEnd type="none" w="med" len="med"/>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759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125"/>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126"/>
                                        </p:tgtEl>
                                        <p:attrNameLst>
                                          <p:attrName>style.visibility</p:attrName>
                                        </p:attrNameLst>
                                      </p:cBhvr>
                                      <p:to>
                                        <p:strVal val="hidden"/>
                                      </p:to>
                                    </p:set>
                                  </p:childTnLst>
                                </p:cTn>
                              </p:par>
                              <p:par>
                                <p:cTn id="9" presetID="1" presetClass="exit" presetSubtype="0" fill="hold" grpId="2" nodeType="withEffect">
                                  <p:stCondLst>
                                    <p:cond delay="0"/>
                                  </p:stCondLst>
                                  <p:childTnLst>
                                    <p:set>
                                      <p:cBhvr>
                                        <p:cTn id="10" dur="1" fill="hold">
                                          <p:stCondLst>
                                            <p:cond delay="0"/>
                                          </p:stCondLst>
                                        </p:cTn>
                                        <p:tgtEl>
                                          <p:spTgt spid="127"/>
                                        </p:tgtEl>
                                        <p:attrNameLst>
                                          <p:attrName>style.visibility</p:attrName>
                                        </p:attrNameLst>
                                      </p:cBhvr>
                                      <p:to>
                                        <p:strVal val="hidden"/>
                                      </p:to>
                                    </p:set>
                                  </p:childTnLst>
                                </p:cTn>
                              </p:par>
                              <p:par>
                                <p:cTn id="11" presetID="1" presetClass="exit" presetSubtype="0" fill="hold" grpId="2" nodeType="withEffect">
                                  <p:stCondLst>
                                    <p:cond delay="0"/>
                                  </p:stCondLst>
                                  <p:childTnLst>
                                    <p:set>
                                      <p:cBhvr>
                                        <p:cTn id="12" dur="1" fill="hold">
                                          <p:stCondLst>
                                            <p:cond delay="0"/>
                                          </p:stCondLst>
                                        </p:cTn>
                                        <p:tgtEl>
                                          <p:spTgt spid="128"/>
                                        </p:tgtEl>
                                        <p:attrNameLst>
                                          <p:attrName>style.visibility</p:attrName>
                                        </p:attrNameLst>
                                      </p:cBhvr>
                                      <p:to>
                                        <p:strVal val="hidden"/>
                                      </p:to>
                                    </p:set>
                                  </p:childTnLst>
                                </p:cTn>
                              </p:par>
                              <p:par>
                                <p:cTn id="13" presetID="1" presetClass="exit" presetSubtype="0" fill="hold" grpId="2" nodeType="withEffect">
                                  <p:stCondLst>
                                    <p:cond delay="0"/>
                                  </p:stCondLst>
                                  <p:childTnLst>
                                    <p:set>
                                      <p:cBhvr>
                                        <p:cTn id="14" dur="1" fill="hold">
                                          <p:stCondLst>
                                            <p:cond delay="0"/>
                                          </p:stCondLst>
                                        </p:cTn>
                                        <p:tgtEl>
                                          <p:spTgt spid="129"/>
                                        </p:tgtEl>
                                        <p:attrNameLst>
                                          <p:attrName>style.visibility</p:attrName>
                                        </p:attrNameLst>
                                      </p:cBhvr>
                                      <p:to>
                                        <p:strVal val="hidden"/>
                                      </p:to>
                                    </p:set>
                                  </p:childTnLst>
                                </p:cTn>
                              </p:par>
                              <p:par>
                                <p:cTn id="15" presetID="1" presetClass="exit" presetSubtype="0" fill="hold" grpId="2" nodeType="withEffect">
                                  <p:stCondLst>
                                    <p:cond delay="0"/>
                                  </p:stCondLst>
                                  <p:childTnLst>
                                    <p:set>
                                      <p:cBhvr>
                                        <p:cTn id="16" dur="1" fill="hold">
                                          <p:stCondLst>
                                            <p:cond delay="0"/>
                                          </p:stCondLst>
                                        </p:cTn>
                                        <p:tgtEl>
                                          <p:spTgt spid="131"/>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166"/>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167"/>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168"/>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169"/>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170"/>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171"/>
                                        </p:tgtEl>
                                        <p:attrNameLst>
                                          <p:attrName>style.visibility</p:attrName>
                                        </p:attrNameLst>
                                      </p:cBhvr>
                                      <p:to>
                                        <p:strVal val="hidden"/>
                                      </p:to>
                                    </p:set>
                                  </p:childTnLst>
                                </p:cTn>
                              </p:par>
                              <p:par>
                                <p:cTn id="29" presetID="3" presetClass="path" presetSubtype="0" repeatCount="indefinite" fill="hold" grpId="0" nodeType="withEffect">
                                  <p:stCondLst>
                                    <p:cond delay="2600"/>
                                  </p:stCondLst>
                                  <p:childTnLst>
                                    <p:animMotion origin="layout" path="M -3.05556E-6 4.81481E-6 L 0.01042 -0.01505 L 0.02118 4.81481E-6 L 0.01042 0.01504 L -3.05556E-6 4.81481E-6 Z " pathEditMode="relative" rAng="0" ptsTypes="FFFFF">
                                      <p:cBhvr>
                                        <p:cTn id="30" dur="3000" fill="hold"/>
                                        <p:tgtEl>
                                          <p:spTgt spid="152"/>
                                        </p:tgtEl>
                                        <p:attrNameLst>
                                          <p:attrName>ppt_x</p:attrName>
                                          <p:attrName>ppt_y</p:attrName>
                                        </p:attrNameLst>
                                      </p:cBhvr>
                                      <p:rCtr x="11" y="0"/>
                                    </p:animMotion>
                                  </p:childTnLst>
                                </p:cTn>
                              </p:par>
                              <p:par>
                                <p:cTn id="31" presetID="3" presetClass="path" presetSubtype="0" repeatCount="indefinite" fill="hold" grpId="0" nodeType="withEffect">
                                  <p:stCondLst>
                                    <p:cond delay="0"/>
                                  </p:stCondLst>
                                  <p:childTnLst>
                                    <p:animMotion origin="layout" path="M 2.22222E-6 -1.11111E-6 L -0.0099 -0.01505 L -0.01962 -1.11111E-6 L -0.0099 0.01505 L 2.22222E-6 -1.11111E-6 Z " pathEditMode="relative" rAng="0" ptsTypes="FFFFF">
                                      <p:cBhvr>
                                        <p:cTn id="32" dur="3000" fill="hold"/>
                                        <p:tgtEl>
                                          <p:spTgt spid="153"/>
                                        </p:tgtEl>
                                        <p:attrNameLst>
                                          <p:attrName>ppt_x</p:attrName>
                                          <p:attrName>ppt_y</p:attrName>
                                        </p:attrNameLst>
                                      </p:cBhvr>
                                      <p:rCtr x="-10" y="0"/>
                                    </p:animMotion>
                                  </p:childTnLst>
                                </p:cTn>
                              </p:par>
                              <p:par>
                                <p:cTn id="33" presetID="3" presetClass="path" presetSubtype="0" repeatCount="indefinite" fill="hold" grpId="0" nodeType="withEffect">
                                  <p:stCondLst>
                                    <p:cond delay="0"/>
                                  </p:stCondLst>
                                  <p:childTnLst>
                                    <p:animMotion origin="layout" path="M -1.66667E-6 -0.00023 L -0.00833 0.00787 L -0.01649 -0.00023 L -0.00833 -0.00787 L -1.66667E-6 -0.00023 Z " pathEditMode="relative" rAng="0" ptsTypes="FFFFF">
                                      <p:cBhvr>
                                        <p:cTn id="34" dur="3000" fill="hold"/>
                                        <p:tgtEl>
                                          <p:spTgt spid="154"/>
                                        </p:tgtEl>
                                        <p:attrNameLst>
                                          <p:attrName>ppt_x</p:attrName>
                                          <p:attrName>ppt_y</p:attrName>
                                        </p:attrNameLst>
                                      </p:cBhvr>
                                      <p:rCtr x="-8" y="0"/>
                                    </p:animMotion>
                                  </p:childTnLst>
                                </p:cTn>
                              </p:par>
                              <p:par>
                                <p:cTn id="35" presetID="3" presetClass="path" presetSubtype="0" repeatCount="indefinite" fill="hold" grpId="0" nodeType="withEffect">
                                  <p:stCondLst>
                                    <p:cond delay="0"/>
                                  </p:stCondLst>
                                  <p:childTnLst>
                                    <p:animMotion origin="layout" path="M 1.11111E-6 2.96296E-6 L 0.00851 -0.00602 L 0.01736 2.96296E-6 L 0.00851 0.00602 L 1.11111E-6 2.96296E-6 Z " pathEditMode="relative" rAng="0" ptsTypes="FFFFF">
                                      <p:cBhvr>
                                        <p:cTn id="36" dur="3000" fill="hold"/>
                                        <p:tgtEl>
                                          <p:spTgt spid="155"/>
                                        </p:tgtEl>
                                        <p:attrNameLst>
                                          <p:attrName>ppt_x</p:attrName>
                                          <p:attrName>ppt_y</p:attrName>
                                        </p:attrNameLst>
                                      </p:cBhvr>
                                      <p:rCtr x="9" y="0"/>
                                    </p:animMotion>
                                  </p:childTnLst>
                                </p:cTn>
                              </p:par>
                              <p:par>
                                <p:cTn id="37" presetID="3" presetClass="path" presetSubtype="0" repeatCount="indefinite" fill="hold" grpId="0" nodeType="withEffect">
                                  <p:stCondLst>
                                    <p:cond delay="0"/>
                                  </p:stCondLst>
                                  <p:childTnLst>
                                    <p:animMotion origin="layout" path="M -3.05556E-6 4.81481E-6 L 0.01042 -0.01505 L 0.02118 4.81481E-6 L 0.01042 0.01504 L -3.05556E-6 4.81481E-6 Z " pathEditMode="relative" rAng="0" ptsTypes="FFFFF">
                                      <p:cBhvr>
                                        <p:cTn id="38" dur="3000" fill="hold"/>
                                        <p:tgtEl>
                                          <p:spTgt spid="156"/>
                                        </p:tgtEl>
                                        <p:attrNameLst>
                                          <p:attrName>ppt_x</p:attrName>
                                          <p:attrName>ppt_y</p:attrName>
                                        </p:attrNameLst>
                                      </p:cBhvr>
                                      <p:rCtr x="11" y="0"/>
                                    </p:animMotion>
                                  </p:childTnLst>
                                </p:cTn>
                              </p:par>
                              <p:par>
                                <p:cTn id="39" presetID="3" presetClass="path" presetSubtype="0" repeatCount="indefinite" fill="hold" grpId="0" nodeType="withEffect">
                                  <p:stCondLst>
                                    <p:cond delay="0"/>
                                  </p:stCondLst>
                                  <p:childTnLst>
                                    <p:animMotion origin="layout" path="M -4.44444E-6 -0.00232 L -0.00989 -0.01505 L -0.01961 -0.00232 L -0.00989 0.01042 L -4.44444E-6 -0.00232 Z " pathEditMode="relative" rAng="0" ptsTypes="FFFFF">
                                      <p:cBhvr>
                                        <p:cTn id="40" dur="3000" fill="hold"/>
                                        <p:tgtEl>
                                          <p:spTgt spid="157"/>
                                        </p:tgtEl>
                                        <p:attrNameLst>
                                          <p:attrName>ppt_x</p:attrName>
                                          <p:attrName>ppt_y</p:attrName>
                                        </p:attrNameLst>
                                      </p:cBhvr>
                                      <p:rCtr x="-10" y="0"/>
                                    </p:animMotion>
                                  </p:childTnLst>
                                </p:cTn>
                              </p:par>
                              <p:par>
                                <p:cTn id="41" presetID="3" presetClass="path" presetSubtype="0" repeatCount="indefinite" fill="hold" grpId="0" nodeType="withEffect">
                                  <p:stCondLst>
                                    <p:cond delay="0"/>
                                  </p:stCondLst>
                                  <p:childTnLst>
                                    <p:animMotion origin="layout" path="M 2.22222E-6 -0.00023 L -0.00695 0.00625 L -0.01389 -0.00023 L -0.00695 -0.00625 L 2.22222E-6 -0.00023 Z " pathEditMode="relative" rAng="0" ptsTypes="FFFFF">
                                      <p:cBhvr>
                                        <p:cTn id="42" dur="3000" fill="hold"/>
                                        <p:tgtEl>
                                          <p:spTgt spid="158"/>
                                        </p:tgtEl>
                                        <p:attrNameLst>
                                          <p:attrName>ppt_x</p:attrName>
                                          <p:attrName>ppt_y</p:attrName>
                                        </p:attrNameLst>
                                      </p:cBhvr>
                                      <p:rCtr x="-7" y="0"/>
                                    </p:animMotion>
                                  </p:childTnLst>
                                </p:cTn>
                              </p:par>
                              <p:par>
                                <p:cTn id="43" presetID="3" presetClass="path" presetSubtype="0" repeatCount="indefinite" fill="hold" grpId="0" nodeType="withEffect">
                                  <p:stCondLst>
                                    <p:cond delay="0"/>
                                  </p:stCondLst>
                                  <p:childTnLst>
                                    <p:animMotion origin="layout" path="M -2.22222E-6 4.81481E-6 L 0.00695 -0.01505 L 0.01406 4.81481E-6 L 0.00695 0.01504 L -2.22222E-6 4.81481E-6 Z " pathEditMode="relative" rAng="0" ptsTypes="FFFFF">
                                      <p:cBhvr>
                                        <p:cTn id="44" dur="3000" fill="hold"/>
                                        <p:tgtEl>
                                          <p:spTgt spid="159"/>
                                        </p:tgtEl>
                                        <p:attrNameLst>
                                          <p:attrName>ppt_x</p:attrName>
                                          <p:attrName>ppt_y</p:attrName>
                                        </p:attrNameLst>
                                      </p:cBhvr>
                                      <p:rCtr x="7" y="0"/>
                                    </p:animMotion>
                                  </p:childTnLst>
                                </p:cTn>
                              </p:par>
                              <p:par>
                                <p:cTn id="45" presetID="0" presetClass="path" presetSubtype="0" repeatCount="indefinite" fill="hold" grpId="0" nodeType="withEffect">
                                  <p:stCondLst>
                                    <p:cond delay="0"/>
                                  </p:stCondLst>
                                  <p:childTnLst>
                                    <p:animMotion origin="layout" path="M -0.00017 -0.00023 L -0.00121 -0.38171 " pathEditMode="relative" rAng="0" ptsTypes="AA">
                                      <p:cBhvr>
                                        <p:cTn id="46" dur="2000" fill="hold"/>
                                        <p:tgtEl>
                                          <p:spTgt spid="166"/>
                                        </p:tgtEl>
                                        <p:attrNameLst>
                                          <p:attrName>ppt_x</p:attrName>
                                          <p:attrName>ppt_y</p:attrName>
                                        </p:attrNameLst>
                                      </p:cBhvr>
                                      <p:rCtr x="-1" y="-191"/>
                                    </p:animMotion>
                                  </p:childTnLst>
                                </p:cTn>
                              </p:par>
                              <p:par>
                                <p:cTn id="47" presetID="10" presetClass="entr" presetSubtype="0" fill="hold" grpId="1" nodeType="withEffect">
                                  <p:stCondLst>
                                    <p:cond delay="0"/>
                                  </p:stCondLst>
                                  <p:childTnLst>
                                    <p:set>
                                      <p:cBhvr>
                                        <p:cTn id="48" dur="1" fill="hold">
                                          <p:stCondLst>
                                            <p:cond delay="0"/>
                                          </p:stCondLst>
                                        </p:cTn>
                                        <p:tgtEl>
                                          <p:spTgt spid="166"/>
                                        </p:tgtEl>
                                        <p:attrNameLst>
                                          <p:attrName>style.visibility</p:attrName>
                                        </p:attrNameLst>
                                      </p:cBhvr>
                                      <p:to>
                                        <p:strVal val="visible"/>
                                      </p:to>
                                    </p:set>
                                    <p:animEffect transition="in" filter="fade">
                                      <p:cBhvr>
                                        <p:cTn id="49" dur="100"/>
                                        <p:tgtEl>
                                          <p:spTgt spid="166"/>
                                        </p:tgtEl>
                                      </p:cBhvr>
                                    </p:animEffect>
                                  </p:childTnLst>
                                </p:cTn>
                              </p:par>
                              <p:par>
                                <p:cTn id="50" presetID="0" presetClass="path" presetSubtype="0" repeatCount="indefinite" fill="hold" grpId="0" nodeType="withEffect">
                                  <p:stCondLst>
                                    <p:cond delay="0"/>
                                  </p:stCondLst>
                                  <p:childTnLst>
                                    <p:animMotion origin="layout" path="M -0.00017 -0.00023 L -0.00121 -0.38102 " pathEditMode="relative" rAng="0" ptsTypes="AA">
                                      <p:cBhvr>
                                        <p:cTn id="51" dur="2000" fill="hold"/>
                                        <p:tgtEl>
                                          <p:spTgt spid="167"/>
                                        </p:tgtEl>
                                        <p:attrNameLst>
                                          <p:attrName>ppt_x</p:attrName>
                                          <p:attrName>ppt_y</p:attrName>
                                        </p:attrNameLst>
                                      </p:cBhvr>
                                      <p:rCtr x="-1" y="-191"/>
                                    </p:animMotion>
                                  </p:childTnLst>
                                </p:cTn>
                              </p:par>
                              <p:par>
                                <p:cTn id="52" presetID="10" presetClass="entr" presetSubtype="0" fill="hold" grpId="1" nodeType="withEffect">
                                  <p:stCondLst>
                                    <p:cond delay="0"/>
                                  </p:stCondLst>
                                  <p:childTnLst>
                                    <p:set>
                                      <p:cBhvr>
                                        <p:cTn id="53" dur="1" fill="hold">
                                          <p:stCondLst>
                                            <p:cond delay="0"/>
                                          </p:stCondLst>
                                        </p:cTn>
                                        <p:tgtEl>
                                          <p:spTgt spid="167"/>
                                        </p:tgtEl>
                                        <p:attrNameLst>
                                          <p:attrName>style.visibility</p:attrName>
                                        </p:attrNameLst>
                                      </p:cBhvr>
                                      <p:to>
                                        <p:strVal val="visible"/>
                                      </p:to>
                                    </p:set>
                                    <p:animEffect transition="in" filter="fade">
                                      <p:cBhvr>
                                        <p:cTn id="54" dur="100"/>
                                        <p:tgtEl>
                                          <p:spTgt spid="167"/>
                                        </p:tgtEl>
                                      </p:cBhvr>
                                    </p:animEffect>
                                  </p:childTnLst>
                                </p:cTn>
                              </p:par>
                              <p:par>
                                <p:cTn id="55" presetID="0" presetClass="path" presetSubtype="0" repeatCount="indefinite" fill="hold" grpId="0" nodeType="withEffect">
                                  <p:stCondLst>
                                    <p:cond delay="1000"/>
                                  </p:stCondLst>
                                  <p:childTnLst>
                                    <p:animMotion origin="layout" path="M -0.00018 -0.00023 L -0.0007 -0.38102 " pathEditMode="relative" rAng="0" ptsTypes="AA">
                                      <p:cBhvr>
                                        <p:cTn id="56" dur="2000" fill="hold"/>
                                        <p:tgtEl>
                                          <p:spTgt spid="168"/>
                                        </p:tgtEl>
                                        <p:attrNameLst>
                                          <p:attrName>ppt_x</p:attrName>
                                          <p:attrName>ppt_y</p:attrName>
                                        </p:attrNameLst>
                                      </p:cBhvr>
                                      <p:rCtr x="0" y="-191"/>
                                    </p:animMotion>
                                  </p:childTnLst>
                                </p:cTn>
                              </p:par>
                              <p:par>
                                <p:cTn id="57" presetID="10" presetClass="entr" presetSubtype="0" fill="hold" grpId="1" nodeType="withEffect">
                                  <p:stCondLst>
                                    <p:cond delay="1000"/>
                                  </p:stCondLst>
                                  <p:childTnLst>
                                    <p:set>
                                      <p:cBhvr>
                                        <p:cTn id="58" dur="1" fill="hold">
                                          <p:stCondLst>
                                            <p:cond delay="0"/>
                                          </p:stCondLst>
                                        </p:cTn>
                                        <p:tgtEl>
                                          <p:spTgt spid="168"/>
                                        </p:tgtEl>
                                        <p:attrNameLst>
                                          <p:attrName>style.visibility</p:attrName>
                                        </p:attrNameLst>
                                      </p:cBhvr>
                                      <p:to>
                                        <p:strVal val="visible"/>
                                      </p:to>
                                    </p:set>
                                    <p:animEffect transition="in" filter="fade">
                                      <p:cBhvr>
                                        <p:cTn id="59" dur="100"/>
                                        <p:tgtEl>
                                          <p:spTgt spid="168"/>
                                        </p:tgtEl>
                                      </p:cBhvr>
                                    </p:animEffect>
                                  </p:childTnLst>
                                </p:cTn>
                              </p:par>
                              <p:par>
                                <p:cTn id="60" presetID="0" presetClass="path" presetSubtype="0" repeatCount="indefinite" fill="hold" grpId="0" nodeType="withEffect">
                                  <p:stCondLst>
                                    <p:cond delay="100"/>
                                  </p:stCondLst>
                                  <p:childTnLst>
                                    <p:animMotion origin="layout" path="M -0.00017 -0.00023 L -0.00104 -0.38102 " pathEditMode="relative" rAng="0" ptsTypes="AA">
                                      <p:cBhvr>
                                        <p:cTn id="61" dur="2000" fill="hold"/>
                                        <p:tgtEl>
                                          <p:spTgt spid="169"/>
                                        </p:tgtEl>
                                        <p:attrNameLst>
                                          <p:attrName>ppt_x</p:attrName>
                                          <p:attrName>ppt_y</p:attrName>
                                        </p:attrNameLst>
                                      </p:cBhvr>
                                      <p:rCtr x="-1" y="-191"/>
                                    </p:animMotion>
                                  </p:childTnLst>
                                </p:cTn>
                              </p:par>
                              <p:par>
                                <p:cTn id="62" presetID="10" presetClass="entr" presetSubtype="0" fill="hold" grpId="1" nodeType="withEffect">
                                  <p:stCondLst>
                                    <p:cond delay="100"/>
                                  </p:stCondLst>
                                  <p:childTnLst>
                                    <p:set>
                                      <p:cBhvr>
                                        <p:cTn id="63" dur="1" fill="hold">
                                          <p:stCondLst>
                                            <p:cond delay="0"/>
                                          </p:stCondLst>
                                        </p:cTn>
                                        <p:tgtEl>
                                          <p:spTgt spid="169"/>
                                        </p:tgtEl>
                                        <p:attrNameLst>
                                          <p:attrName>style.visibility</p:attrName>
                                        </p:attrNameLst>
                                      </p:cBhvr>
                                      <p:to>
                                        <p:strVal val="visible"/>
                                      </p:to>
                                    </p:set>
                                    <p:animEffect transition="in" filter="fade">
                                      <p:cBhvr>
                                        <p:cTn id="64" dur="100"/>
                                        <p:tgtEl>
                                          <p:spTgt spid="169"/>
                                        </p:tgtEl>
                                      </p:cBhvr>
                                    </p:animEffect>
                                  </p:childTnLst>
                                </p:cTn>
                              </p:par>
                              <p:par>
                                <p:cTn id="65" presetID="0" presetClass="path" presetSubtype="0" repeatCount="indefinite" fill="hold" grpId="0" nodeType="withEffect">
                                  <p:stCondLst>
                                    <p:cond delay="0"/>
                                  </p:stCondLst>
                                  <p:childTnLst>
                                    <p:animMotion origin="layout" path="M -0.00018 -0.00023 L -0.00087 -0.38102 " pathEditMode="relative" rAng="0" ptsTypes="AA">
                                      <p:cBhvr>
                                        <p:cTn id="66" dur="2000" fill="hold"/>
                                        <p:tgtEl>
                                          <p:spTgt spid="170"/>
                                        </p:tgtEl>
                                        <p:attrNameLst>
                                          <p:attrName>ppt_x</p:attrName>
                                          <p:attrName>ppt_y</p:attrName>
                                        </p:attrNameLst>
                                      </p:cBhvr>
                                      <p:rCtr x="0" y="-191"/>
                                    </p:animMotion>
                                  </p:childTnLst>
                                </p:cTn>
                              </p:par>
                              <p:par>
                                <p:cTn id="67" presetID="10" presetClass="entr" presetSubtype="0" fill="hold" grpId="1" nodeType="withEffect">
                                  <p:stCondLst>
                                    <p:cond delay="0"/>
                                  </p:stCondLst>
                                  <p:childTnLst>
                                    <p:set>
                                      <p:cBhvr>
                                        <p:cTn id="68" dur="1" fill="hold">
                                          <p:stCondLst>
                                            <p:cond delay="0"/>
                                          </p:stCondLst>
                                        </p:cTn>
                                        <p:tgtEl>
                                          <p:spTgt spid="170"/>
                                        </p:tgtEl>
                                        <p:attrNameLst>
                                          <p:attrName>style.visibility</p:attrName>
                                        </p:attrNameLst>
                                      </p:cBhvr>
                                      <p:to>
                                        <p:strVal val="visible"/>
                                      </p:to>
                                    </p:set>
                                    <p:animEffect transition="in" filter="fade">
                                      <p:cBhvr>
                                        <p:cTn id="69" dur="100"/>
                                        <p:tgtEl>
                                          <p:spTgt spid="170"/>
                                        </p:tgtEl>
                                      </p:cBhvr>
                                    </p:animEffect>
                                  </p:childTnLst>
                                </p:cTn>
                              </p:par>
                              <p:par>
                                <p:cTn id="70" presetID="0" presetClass="path" presetSubtype="0" repeatCount="indefinite" fill="hold" grpId="0" nodeType="withEffect">
                                  <p:stCondLst>
                                    <p:cond delay="700"/>
                                  </p:stCondLst>
                                  <p:childTnLst>
                                    <p:animMotion origin="layout" path="M -3.05556E-6 -0.00046 L -0.00052 -0.38333 " pathEditMode="relative" rAng="0" ptsTypes="AA">
                                      <p:cBhvr>
                                        <p:cTn id="71" dur="2000" fill="hold"/>
                                        <p:tgtEl>
                                          <p:spTgt spid="171"/>
                                        </p:tgtEl>
                                        <p:attrNameLst>
                                          <p:attrName>ppt_x</p:attrName>
                                          <p:attrName>ppt_y</p:attrName>
                                        </p:attrNameLst>
                                      </p:cBhvr>
                                      <p:rCtr x="0" y="-191"/>
                                    </p:animMotion>
                                  </p:childTnLst>
                                </p:cTn>
                              </p:par>
                              <p:par>
                                <p:cTn id="72" presetID="10" presetClass="entr" presetSubtype="0" fill="hold" grpId="1" nodeType="withEffect">
                                  <p:stCondLst>
                                    <p:cond delay="700"/>
                                  </p:stCondLst>
                                  <p:childTnLst>
                                    <p:set>
                                      <p:cBhvr>
                                        <p:cTn id="73" dur="1" fill="hold">
                                          <p:stCondLst>
                                            <p:cond delay="0"/>
                                          </p:stCondLst>
                                        </p:cTn>
                                        <p:tgtEl>
                                          <p:spTgt spid="171"/>
                                        </p:tgtEl>
                                        <p:attrNameLst>
                                          <p:attrName>style.visibility</p:attrName>
                                        </p:attrNameLst>
                                      </p:cBhvr>
                                      <p:to>
                                        <p:strVal val="visible"/>
                                      </p:to>
                                    </p:set>
                                    <p:animEffect transition="in" filter="fade">
                                      <p:cBhvr>
                                        <p:cTn id="74" dur="100"/>
                                        <p:tgtEl>
                                          <p:spTgt spid="171"/>
                                        </p:tgtEl>
                                      </p:cBhvr>
                                    </p:animEffect>
                                  </p:childTnLst>
                                </p:cTn>
                              </p:par>
                              <p:par>
                                <p:cTn id="75" presetID="1" presetClass="entr" presetSubtype="0" fill="hold" grpId="1" nodeType="withEffect">
                                  <p:stCondLst>
                                    <p:cond delay="3000"/>
                                  </p:stCondLst>
                                  <p:childTnLst>
                                    <p:set>
                                      <p:cBhvr>
                                        <p:cTn id="76" dur="1" fill="hold">
                                          <p:stCondLst>
                                            <p:cond delay="0"/>
                                          </p:stCondLst>
                                        </p:cTn>
                                        <p:tgtEl>
                                          <p:spTgt spid="173"/>
                                        </p:tgtEl>
                                        <p:attrNameLst>
                                          <p:attrName>style.visibility</p:attrName>
                                        </p:attrNameLst>
                                      </p:cBhvr>
                                      <p:to>
                                        <p:strVal val="visible"/>
                                      </p:to>
                                    </p:set>
                                  </p:childTnLst>
                                </p:cTn>
                              </p:par>
                              <p:par>
                                <p:cTn id="77" presetID="1" presetClass="entr" presetSubtype="0" fill="hold" grpId="0" nodeType="withEffect">
                                  <p:stCondLst>
                                    <p:cond delay="3000"/>
                                  </p:stCondLst>
                                  <p:childTnLst>
                                    <p:set>
                                      <p:cBhvr>
                                        <p:cTn id="78" dur="1" fill="hold">
                                          <p:stCondLst>
                                            <p:cond delay="0"/>
                                          </p:stCondLst>
                                        </p:cTn>
                                        <p:tgtEl>
                                          <p:spTgt spid="174"/>
                                        </p:tgtEl>
                                        <p:attrNameLst>
                                          <p:attrName>style.visibility</p:attrName>
                                        </p:attrNameLst>
                                      </p:cBhvr>
                                      <p:to>
                                        <p:strVal val="visible"/>
                                      </p:to>
                                    </p:set>
                                  </p:childTnLst>
                                </p:cTn>
                              </p:par>
                              <p:par>
                                <p:cTn id="79" presetID="1" presetClass="entr" presetSubtype="0" fill="hold" grpId="1" nodeType="withEffect">
                                  <p:stCondLst>
                                    <p:cond delay="3000"/>
                                  </p:stCondLst>
                                  <p:childTnLst>
                                    <p:set>
                                      <p:cBhvr>
                                        <p:cTn id="80" dur="1" fill="hold">
                                          <p:stCondLst>
                                            <p:cond delay="0"/>
                                          </p:stCondLst>
                                        </p:cTn>
                                        <p:tgtEl>
                                          <p:spTgt spid="175"/>
                                        </p:tgtEl>
                                        <p:attrNameLst>
                                          <p:attrName>style.visibility</p:attrName>
                                        </p:attrNameLst>
                                      </p:cBhvr>
                                      <p:to>
                                        <p:strVal val="visible"/>
                                      </p:to>
                                    </p:set>
                                  </p:childTnLst>
                                </p:cTn>
                              </p:par>
                              <p:par>
                                <p:cTn id="81" presetID="1" presetClass="entr" presetSubtype="0" fill="hold" grpId="0" nodeType="withEffect">
                                  <p:stCondLst>
                                    <p:cond delay="3000"/>
                                  </p:stCondLst>
                                  <p:childTnLst>
                                    <p:set>
                                      <p:cBhvr>
                                        <p:cTn id="82" dur="1" fill="hold">
                                          <p:stCondLst>
                                            <p:cond delay="0"/>
                                          </p:stCondLst>
                                        </p:cTn>
                                        <p:tgtEl>
                                          <p:spTgt spid="176"/>
                                        </p:tgtEl>
                                        <p:attrNameLst>
                                          <p:attrName>style.visibility</p:attrName>
                                        </p:attrNameLst>
                                      </p:cBhvr>
                                      <p:to>
                                        <p:strVal val="visible"/>
                                      </p:to>
                                    </p:set>
                                  </p:childTnLst>
                                </p:cTn>
                              </p:par>
                              <p:par>
                                <p:cTn id="83" presetID="0" presetClass="path" presetSubtype="0" repeatCount="indefinite" decel="50000" fill="hold" grpId="0" nodeType="withEffect">
                                  <p:stCondLst>
                                    <p:cond delay="0"/>
                                  </p:stCondLst>
                                  <p:childTnLst>
                                    <p:animMotion origin="layout" path="M 5E-6 -0.00093 L 5E-6 0.02708 " pathEditMode="relative" rAng="0" ptsTypes="AA">
                                      <p:cBhvr>
                                        <p:cTn id="84" dur="1000" fill="hold"/>
                                        <p:tgtEl>
                                          <p:spTgt spid="173"/>
                                        </p:tgtEl>
                                        <p:attrNameLst>
                                          <p:attrName>ppt_x</p:attrName>
                                          <p:attrName>ppt_y</p:attrName>
                                        </p:attrNameLst>
                                      </p:cBhvr>
                                      <p:rCtr x="0" y="14"/>
                                    </p:animMotion>
                                  </p:childTnLst>
                                </p:cTn>
                              </p:par>
                              <p:par>
                                <p:cTn id="85" presetID="0" presetClass="path" presetSubtype="0" repeatCount="indefinite" decel="50000" fill="hold" grpId="0" nodeType="withEffect">
                                  <p:stCondLst>
                                    <p:cond delay="0"/>
                                  </p:stCondLst>
                                  <p:childTnLst>
                                    <p:animMotion origin="layout" path="M 5E-6 -0.00093 L 5E-6 0.02708 " pathEditMode="relative" rAng="0" ptsTypes="AA">
                                      <p:cBhvr>
                                        <p:cTn id="86" dur="1000" fill="hold"/>
                                        <p:tgtEl>
                                          <p:spTgt spid="175"/>
                                        </p:tgtEl>
                                        <p:attrNameLst>
                                          <p:attrName>ppt_x</p:attrName>
                                          <p:attrName>ppt_y</p:attrName>
                                        </p:attrNameLst>
                                      </p:cBhvr>
                                      <p:rCtr x="0" y="14"/>
                                    </p:animMotion>
                                  </p:childTnLst>
                                </p:cTn>
                              </p:par>
                              <p:par>
                                <p:cTn id="87" presetID="1" presetClass="entr" presetSubtype="0" fill="hold" nodeType="withEffect">
                                  <p:stCondLst>
                                    <p:cond delay="6500"/>
                                  </p:stCondLst>
                                  <p:childTnLst>
                                    <p:set>
                                      <p:cBhvr>
                                        <p:cTn id="88" dur="1" fill="hold">
                                          <p:stCondLst>
                                            <p:cond delay="0"/>
                                          </p:stCondLst>
                                        </p:cTn>
                                        <p:tgtEl>
                                          <p:spTgt spid="172"/>
                                        </p:tgtEl>
                                        <p:attrNameLst>
                                          <p:attrName>style.visibility</p:attrName>
                                        </p:attrNameLst>
                                      </p:cBhvr>
                                      <p:to>
                                        <p:strVal val="visible"/>
                                      </p:to>
                                    </p:set>
                                  </p:childTnLst>
                                </p:cTn>
                              </p:par>
                              <p:par>
                                <p:cTn id="89" presetID="10" presetClass="entr" presetSubtype="0" fill="hold" grpId="1" nodeType="withEffect">
                                  <p:stCondLst>
                                    <p:cond delay="6500"/>
                                  </p:stCondLst>
                                  <p:childTnLst>
                                    <p:set>
                                      <p:cBhvr>
                                        <p:cTn id="90" dur="1" fill="hold">
                                          <p:stCondLst>
                                            <p:cond delay="0"/>
                                          </p:stCondLst>
                                        </p:cTn>
                                        <p:tgtEl>
                                          <p:spTgt spid="160"/>
                                        </p:tgtEl>
                                        <p:attrNameLst>
                                          <p:attrName>style.visibility</p:attrName>
                                        </p:attrNameLst>
                                      </p:cBhvr>
                                      <p:to>
                                        <p:strVal val="visible"/>
                                      </p:to>
                                    </p:set>
                                    <p:animEffect transition="in" filter="fade">
                                      <p:cBhvr>
                                        <p:cTn id="91" dur="1000"/>
                                        <p:tgtEl>
                                          <p:spTgt spid="160"/>
                                        </p:tgtEl>
                                      </p:cBhvr>
                                    </p:animEffect>
                                  </p:childTnLst>
                                </p:cTn>
                              </p:par>
                              <p:par>
                                <p:cTn id="92" presetID="10" presetClass="entr" presetSubtype="0" fill="hold" grpId="0" nodeType="withEffect">
                                  <p:stCondLst>
                                    <p:cond delay="6500"/>
                                  </p:stCondLst>
                                  <p:childTnLst>
                                    <p:set>
                                      <p:cBhvr>
                                        <p:cTn id="93" dur="1" fill="hold">
                                          <p:stCondLst>
                                            <p:cond delay="0"/>
                                          </p:stCondLst>
                                        </p:cTn>
                                        <p:tgtEl>
                                          <p:spTgt spid="161"/>
                                        </p:tgtEl>
                                        <p:attrNameLst>
                                          <p:attrName>style.visibility</p:attrName>
                                        </p:attrNameLst>
                                      </p:cBhvr>
                                      <p:to>
                                        <p:strVal val="visible"/>
                                      </p:to>
                                    </p:set>
                                    <p:animEffect transition="in" filter="fade">
                                      <p:cBhvr>
                                        <p:cTn id="94" dur="1000"/>
                                        <p:tgtEl>
                                          <p:spTgt spid="161"/>
                                        </p:tgtEl>
                                      </p:cBhvr>
                                    </p:animEffect>
                                  </p:childTnLst>
                                </p:cTn>
                              </p:par>
                              <p:par>
                                <p:cTn id="95" presetID="10" presetClass="entr" presetSubtype="0" fill="hold" grpId="0" nodeType="withEffect">
                                  <p:stCondLst>
                                    <p:cond delay="6500"/>
                                  </p:stCondLst>
                                  <p:childTnLst>
                                    <p:set>
                                      <p:cBhvr>
                                        <p:cTn id="96" dur="1" fill="hold">
                                          <p:stCondLst>
                                            <p:cond delay="0"/>
                                          </p:stCondLst>
                                        </p:cTn>
                                        <p:tgtEl>
                                          <p:spTgt spid="162"/>
                                        </p:tgtEl>
                                        <p:attrNameLst>
                                          <p:attrName>style.visibility</p:attrName>
                                        </p:attrNameLst>
                                      </p:cBhvr>
                                      <p:to>
                                        <p:strVal val="visible"/>
                                      </p:to>
                                    </p:set>
                                    <p:animEffect transition="in" filter="fade">
                                      <p:cBhvr>
                                        <p:cTn id="97" dur="1000"/>
                                        <p:tgtEl>
                                          <p:spTgt spid="162"/>
                                        </p:tgtEl>
                                      </p:cBhvr>
                                    </p:animEffect>
                                  </p:childTnLst>
                                </p:cTn>
                              </p:par>
                              <p:par>
                                <p:cTn id="98" presetID="10" presetClass="entr" presetSubtype="0" fill="hold" grpId="0" nodeType="withEffect">
                                  <p:stCondLst>
                                    <p:cond delay="6500"/>
                                  </p:stCondLst>
                                  <p:childTnLst>
                                    <p:set>
                                      <p:cBhvr>
                                        <p:cTn id="99" dur="1" fill="hold">
                                          <p:stCondLst>
                                            <p:cond delay="0"/>
                                          </p:stCondLst>
                                        </p:cTn>
                                        <p:tgtEl>
                                          <p:spTgt spid="163"/>
                                        </p:tgtEl>
                                        <p:attrNameLst>
                                          <p:attrName>style.visibility</p:attrName>
                                        </p:attrNameLst>
                                      </p:cBhvr>
                                      <p:to>
                                        <p:strVal val="visible"/>
                                      </p:to>
                                    </p:set>
                                    <p:animEffect transition="in" filter="fade">
                                      <p:cBhvr>
                                        <p:cTn id="100" dur="1000"/>
                                        <p:tgtEl>
                                          <p:spTgt spid="163"/>
                                        </p:tgtEl>
                                      </p:cBhvr>
                                    </p:animEffect>
                                  </p:childTnLst>
                                </p:cTn>
                              </p:par>
                              <p:par>
                                <p:cTn id="101" presetID="10" presetClass="entr" presetSubtype="0" fill="hold" grpId="1" nodeType="withEffect">
                                  <p:stCondLst>
                                    <p:cond delay="6500"/>
                                  </p:stCondLst>
                                  <p:childTnLst>
                                    <p:set>
                                      <p:cBhvr>
                                        <p:cTn id="102" dur="1" fill="hold">
                                          <p:stCondLst>
                                            <p:cond delay="0"/>
                                          </p:stCondLst>
                                        </p:cTn>
                                        <p:tgtEl>
                                          <p:spTgt spid="164"/>
                                        </p:tgtEl>
                                        <p:attrNameLst>
                                          <p:attrName>style.visibility</p:attrName>
                                        </p:attrNameLst>
                                      </p:cBhvr>
                                      <p:to>
                                        <p:strVal val="visible"/>
                                      </p:to>
                                    </p:set>
                                    <p:animEffect transition="in" filter="fade">
                                      <p:cBhvr>
                                        <p:cTn id="103" dur="1000"/>
                                        <p:tgtEl>
                                          <p:spTgt spid="164"/>
                                        </p:tgtEl>
                                      </p:cBhvr>
                                    </p:animEffect>
                                  </p:childTnLst>
                                </p:cTn>
                              </p:par>
                              <p:par>
                                <p:cTn id="104" presetID="10" presetClass="entr" presetSubtype="0" fill="hold" grpId="1" nodeType="withEffect">
                                  <p:stCondLst>
                                    <p:cond delay="6500"/>
                                  </p:stCondLst>
                                  <p:childTnLst>
                                    <p:set>
                                      <p:cBhvr>
                                        <p:cTn id="105" dur="1" fill="hold">
                                          <p:stCondLst>
                                            <p:cond delay="0"/>
                                          </p:stCondLst>
                                        </p:cTn>
                                        <p:tgtEl>
                                          <p:spTgt spid="165"/>
                                        </p:tgtEl>
                                        <p:attrNameLst>
                                          <p:attrName>style.visibility</p:attrName>
                                        </p:attrNameLst>
                                      </p:cBhvr>
                                      <p:to>
                                        <p:strVal val="visible"/>
                                      </p:to>
                                    </p:set>
                                    <p:animEffect transition="in" filter="fade">
                                      <p:cBhvr>
                                        <p:cTn id="106" dur="1000"/>
                                        <p:tgtEl>
                                          <p:spTgt spid="165"/>
                                        </p:tgtEl>
                                      </p:cBhvr>
                                    </p:animEffect>
                                  </p:childTnLst>
                                </p:cTn>
                              </p:par>
                              <p:par>
                                <p:cTn id="107" presetID="0" presetClass="path" presetSubtype="0" repeatCount="indefinite" decel="50000" fill="hold" grpId="0" nodeType="withEffect">
                                  <p:stCondLst>
                                    <p:cond delay="200"/>
                                  </p:stCondLst>
                                  <p:childTnLst>
                                    <p:animMotion origin="layout" path="M -1.94444E-6 4.07407E-6 C 0.02084 -0.00093 0.04219 -0.00162 0.05903 -0.00625 C 0.07587 -0.01088 0.09427 -0.02431 0.10139 -0.02732 " pathEditMode="relative" rAng="0" ptsTypes="aaA">
                                      <p:cBhvr>
                                        <p:cTn id="108" dur="2000" fill="hold"/>
                                        <p:tgtEl>
                                          <p:spTgt spid="160"/>
                                        </p:tgtEl>
                                        <p:attrNameLst>
                                          <p:attrName>ppt_x</p:attrName>
                                          <p:attrName>ppt_y</p:attrName>
                                        </p:attrNameLst>
                                      </p:cBhvr>
                                      <p:rCtr x="51" y="-14"/>
                                    </p:animMotion>
                                  </p:childTnLst>
                                </p:cTn>
                              </p:par>
                              <p:par>
                                <p:cTn id="109" presetID="0" presetClass="path" presetSubtype="0" repeatCount="indefinite" decel="50000" fill="hold" nodeType="withEffect">
                                  <p:stCondLst>
                                    <p:cond delay="500"/>
                                  </p:stCondLst>
                                  <p:childTnLst>
                                    <p:animMotion origin="layout" path="M -2.5E-6 1.11111E-6 C 0.01615 -0.00255 0.03368 -0.0044 0.05122 -0.01505 C 0.0691 -0.0257 0.09497 -0.05533 0.10538 -0.0625 " pathEditMode="relative" rAng="-1835234" ptsTypes="aaA">
                                      <p:cBhvr>
                                        <p:cTn id="110" dur="2000" fill="hold"/>
                                        <p:tgtEl>
                                          <p:spTgt spid="161"/>
                                        </p:tgtEl>
                                        <p:attrNameLst>
                                          <p:attrName>ppt_x</p:attrName>
                                          <p:attrName>ppt_y</p:attrName>
                                        </p:attrNameLst>
                                      </p:cBhvr>
                                      <p:rCtr x="54" y="-28"/>
                                    </p:animMotion>
                                  </p:childTnLst>
                                </p:cTn>
                              </p:par>
                              <p:par>
                                <p:cTn id="111" presetID="0" presetClass="path" presetSubtype="0" repeatCount="indefinite" decel="50000" fill="hold" nodeType="withEffect">
                                  <p:stCondLst>
                                    <p:cond delay="700"/>
                                  </p:stCondLst>
                                  <p:childTnLst>
                                    <p:animMotion origin="layout" path="M -1.94444E-6 4.07407E-6 C 0.02761 -0.00602 0.05538 -0.01227 0.07292 -0.02408 C 0.09063 -0.03588 0.09844 -0.06227 0.10486 -0.07084 " pathEditMode="relative" rAng="0" ptsTypes="aaA">
                                      <p:cBhvr>
                                        <p:cTn id="112" dur="2000" fill="hold"/>
                                        <p:tgtEl>
                                          <p:spTgt spid="162"/>
                                        </p:tgtEl>
                                        <p:attrNameLst>
                                          <p:attrName>ppt_x</p:attrName>
                                          <p:attrName>ppt_y</p:attrName>
                                        </p:attrNameLst>
                                      </p:cBhvr>
                                      <p:rCtr x="52" y="-35"/>
                                    </p:animMotion>
                                  </p:childTnLst>
                                </p:cTn>
                              </p:par>
                              <p:par>
                                <p:cTn id="113" presetID="0" presetClass="path" presetSubtype="0" repeatCount="indefinite" decel="50000" fill="hold" nodeType="withEffect">
                                  <p:stCondLst>
                                    <p:cond delay="1000"/>
                                  </p:stCondLst>
                                  <p:childTnLst>
                                    <p:animMotion origin="layout" path="M -1.94444E-6 4.07407E-6 C 0.02101 -0.00255 0.04254 -0.00417 0.05955 -0.01713 C 0.07622 -0.0301 0.09479 -0.06783 0.10191 -0.07662 " pathEditMode="relative" rAng="0" ptsTypes="aaA">
                                      <p:cBhvr>
                                        <p:cTn id="114" dur="2000" fill="hold"/>
                                        <p:tgtEl>
                                          <p:spTgt spid="163"/>
                                        </p:tgtEl>
                                        <p:attrNameLst>
                                          <p:attrName>ppt_x</p:attrName>
                                          <p:attrName>ppt_y</p:attrName>
                                        </p:attrNameLst>
                                      </p:cBhvr>
                                      <p:rCtr x="51" y="-38"/>
                                    </p:animMotion>
                                  </p:childTnLst>
                                </p:cTn>
                              </p:par>
                              <p:par>
                                <p:cTn id="115" presetID="0" presetClass="path" presetSubtype="0" repeatCount="indefinite" decel="50000" fill="hold" grpId="0" nodeType="withEffect">
                                  <p:stCondLst>
                                    <p:cond delay="1200"/>
                                  </p:stCondLst>
                                  <p:childTnLst>
                                    <p:animMotion origin="layout" path="M 0.00034 0.00046 C 0.01389 0.00046 0.02777 0.00115 0.04375 -0.00348 C 0.06111 -0.00787 0.08836 -0.02408 0.09774 -0.02732 " pathEditMode="relative" rAng="-987703" ptsTypes="aaA">
                                      <p:cBhvr>
                                        <p:cTn id="116" dur="2000" fill="hold"/>
                                        <p:tgtEl>
                                          <p:spTgt spid="164"/>
                                        </p:tgtEl>
                                        <p:attrNameLst>
                                          <p:attrName>ppt_x</p:attrName>
                                          <p:attrName>ppt_y</p:attrName>
                                        </p:attrNameLst>
                                      </p:cBhvr>
                                      <p:rCtr x="49" y="-12"/>
                                    </p:animMotion>
                                  </p:childTnLst>
                                </p:cTn>
                              </p:par>
                              <p:par>
                                <p:cTn id="117" presetID="0" presetClass="path" presetSubtype="0" repeatCount="indefinite" decel="50000" fill="hold" grpId="0" nodeType="withEffect">
                                  <p:stCondLst>
                                    <p:cond delay="1500"/>
                                  </p:stCondLst>
                                  <p:childTnLst>
                                    <p:animMotion origin="layout" path="M -1.94444E-6 4.07407E-6 C 0.02743 -0.00417 0.05486 -0.00857 0.07222 -0.01667 C 0.08959 -0.025 0.0974 -0.04352 0.10382 -0.04931 " pathEditMode="relative" rAng="0" ptsTypes="aaA">
                                      <p:cBhvr>
                                        <p:cTn id="118" dur="2000" fill="hold"/>
                                        <p:tgtEl>
                                          <p:spTgt spid="165"/>
                                        </p:tgtEl>
                                        <p:attrNameLst>
                                          <p:attrName>ppt_x</p:attrName>
                                          <p:attrName>ppt_y</p:attrName>
                                        </p:attrNameLst>
                                      </p:cBhvr>
                                      <p:rCtr x="52" y="-25"/>
                                    </p:animMotion>
                                  </p:childTnLst>
                                </p:cTn>
                              </p:par>
                              <p:par>
                                <p:cTn id="119" presetID="0" presetClass="path" presetSubtype="0" repeatCount="indefinite" fill="hold" grpId="0" nodeType="withEffect">
                                  <p:stCondLst>
                                    <p:cond delay="0"/>
                                  </p:stCondLst>
                                  <p:childTnLst>
                                    <p:animMotion origin="layout" path="M -0.00017 -0.00023 L -0.00121 -0.38171 " pathEditMode="relative" rAng="0" ptsTypes="AA">
                                      <p:cBhvr>
                                        <p:cTn id="120" dur="2000" fill="hold"/>
                                        <p:tgtEl>
                                          <p:spTgt spid="125"/>
                                        </p:tgtEl>
                                        <p:attrNameLst>
                                          <p:attrName>ppt_x</p:attrName>
                                          <p:attrName>ppt_y</p:attrName>
                                        </p:attrNameLst>
                                      </p:cBhvr>
                                      <p:rCtr x="-1" y="-191"/>
                                    </p:animMotion>
                                  </p:childTnLst>
                                </p:cTn>
                              </p:par>
                              <p:par>
                                <p:cTn id="121" presetID="10" presetClass="entr" presetSubtype="0" fill="hold" grpId="1" nodeType="withEffect">
                                  <p:stCondLst>
                                    <p:cond delay="0"/>
                                  </p:stCondLst>
                                  <p:childTnLst>
                                    <p:set>
                                      <p:cBhvr>
                                        <p:cTn id="122" dur="1" fill="hold">
                                          <p:stCondLst>
                                            <p:cond delay="0"/>
                                          </p:stCondLst>
                                        </p:cTn>
                                        <p:tgtEl>
                                          <p:spTgt spid="125"/>
                                        </p:tgtEl>
                                        <p:attrNameLst>
                                          <p:attrName>style.visibility</p:attrName>
                                        </p:attrNameLst>
                                      </p:cBhvr>
                                      <p:to>
                                        <p:strVal val="visible"/>
                                      </p:to>
                                    </p:set>
                                    <p:animEffect transition="in" filter="fade">
                                      <p:cBhvr>
                                        <p:cTn id="123" dur="100"/>
                                        <p:tgtEl>
                                          <p:spTgt spid="125"/>
                                        </p:tgtEl>
                                      </p:cBhvr>
                                    </p:animEffect>
                                  </p:childTnLst>
                                </p:cTn>
                              </p:par>
                              <p:par>
                                <p:cTn id="124" presetID="0" presetClass="path" presetSubtype="0" repeatCount="indefinite" fill="hold" grpId="0" nodeType="withEffect">
                                  <p:stCondLst>
                                    <p:cond delay="0"/>
                                  </p:stCondLst>
                                  <p:childTnLst>
                                    <p:animMotion origin="layout" path="M -0.00017 -0.00023 L -0.00121 -0.38102 " pathEditMode="relative" rAng="0" ptsTypes="AA">
                                      <p:cBhvr>
                                        <p:cTn id="125" dur="2000" fill="hold"/>
                                        <p:tgtEl>
                                          <p:spTgt spid="126"/>
                                        </p:tgtEl>
                                        <p:attrNameLst>
                                          <p:attrName>ppt_x</p:attrName>
                                          <p:attrName>ppt_y</p:attrName>
                                        </p:attrNameLst>
                                      </p:cBhvr>
                                      <p:rCtr x="-1" y="-191"/>
                                    </p:animMotion>
                                  </p:childTnLst>
                                </p:cTn>
                              </p:par>
                              <p:par>
                                <p:cTn id="126" presetID="10" presetClass="entr" presetSubtype="0" fill="hold" grpId="1" nodeType="withEffect">
                                  <p:stCondLst>
                                    <p:cond delay="0"/>
                                  </p:stCondLst>
                                  <p:childTnLst>
                                    <p:set>
                                      <p:cBhvr>
                                        <p:cTn id="127" dur="1" fill="hold">
                                          <p:stCondLst>
                                            <p:cond delay="0"/>
                                          </p:stCondLst>
                                        </p:cTn>
                                        <p:tgtEl>
                                          <p:spTgt spid="126"/>
                                        </p:tgtEl>
                                        <p:attrNameLst>
                                          <p:attrName>style.visibility</p:attrName>
                                        </p:attrNameLst>
                                      </p:cBhvr>
                                      <p:to>
                                        <p:strVal val="visible"/>
                                      </p:to>
                                    </p:set>
                                    <p:animEffect transition="in" filter="fade">
                                      <p:cBhvr>
                                        <p:cTn id="128" dur="100"/>
                                        <p:tgtEl>
                                          <p:spTgt spid="126"/>
                                        </p:tgtEl>
                                      </p:cBhvr>
                                    </p:animEffect>
                                  </p:childTnLst>
                                </p:cTn>
                              </p:par>
                              <p:par>
                                <p:cTn id="129" presetID="0" presetClass="path" presetSubtype="0" repeatCount="indefinite" fill="hold" grpId="0" nodeType="withEffect">
                                  <p:stCondLst>
                                    <p:cond delay="1000"/>
                                  </p:stCondLst>
                                  <p:childTnLst>
                                    <p:animMotion origin="layout" path="M -0.00018 -0.00023 L -0.0007 -0.38102 " pathEditMode="relative" rAng="0" ptsTypes="AA">
                                      <p:cBhvr>
                                        <p:cTn id="130" dur="2000" fill="hold"/>
                                        <p:tgtEl>
                                          <p:spTgt spid="127"/>
                                        </p:tgtEl>
                                        <p:attrNameLst>
                                          <p:attrName>ppt_x</p:attrName>
                                          <p:attrName>ppt_y</p:attrName>
                                        </p:attrNameLst>
                                      </p:cBhvr>
                                      <p:rCtr x="0" y="-191"/>
                                    </p:animMotion>
                                  </p:childTnLst>
                                </p:cTn>
                              </p:par>
                              <p:par>
                                <p:cTn id="131" presetID="10" presetClass="entr" presetSubtype="0" fill="hold" grpId="1" nodeType="withEffect">
                                  <p:stCondLst>
                                    <p:cond delay="1000"/>
                                  </p:stCondLst>
                                  <p:childTnLst>
                                    <p:set>
                                      <p:cBhvr>
                                        <p:cTn id="132" dur="1" fill="hold">
                                          <p:stCondLst>
                                            <p:cond delay="0"/>
                                          </p:stCondLst>
                                        </p:cTn>
                                        <p:tgtEl>
                                          <p:spTgt spid="127"/>
                                        </p:tgtEl>
                                        <p:attrNameLst>
                                          <p:attrName>style.visibility</p:attrName>
                                        </p:attrNameLst>
                                      </p:cBhvr>
                                      <p:to>
                                        <p:strVal val="visible"/>
                                      </p:to>
                                    </p:set>
                                    <p:animEffect transition="in" filter="fade">
                                      <p:cBhvr>
                                        <p:cTn id="133" dur="100"/>
                                        <p:tgtEl>
                                          <p:spTgt spid="127"/>
                                        </p:tgtEl>
                                      </p:cBhvr>
                                    </p:animEffect>
                                  </p:childTnLst>
                                </p:cTn>
                              </p:par>
                              <p:par>
                                <p:cTn id="134" presetID="0" presetClass="path" presetSubtype="0" repeatCount="indefinite" fill="hold" grpId="0" nodeType="withEffect">
                                  <p:stCondLst>
                                    <p:cond delay="100"/>
                                  </p:stCondLst>
                                  <p:childTnLst>
                                    <p:animMotion origin="layout" path="M -0.00017 -0.00023 L -0.00104 -0.38102 " pathEditMode="relative" rAng="0" ptsTypes="AA">
                                      <p:cBhvr>
                                        <p:cTn id="135" dur="2000" fill="hold"/>
                                        <p:tgtEl>
                                          <p:spTgt spid="128"/>
                                        </p:tgtEl>
                                        <p:attrNameLst>
                                          <p:attrName>ppt_x</p:attrName>
                                          <p:attrName>ppt_y</p:attrName>
                                        </p:attrNameLst>
                                      </p:cBhvr>
                                      <p:rCtr x="-1" y="-191"/>
                                    </p:animMotion>
                                  </p:childTnLst>
                                </p:cTn>
                              </p:par>
                              <p:par>
                                <p:cTn id="136" presetID="10" presetClass="entr" presetSubtype="0" fill="hold" grpId="1" nodeType="withEffect">
                                  <p:stCondLst>
                                    <p:cond delay="100"/>
                                  </p:stCondLst>
                                  <p:childTnLst>
                                    <p:set>
                                      <p:cBhvr>
                                        <p:cTn id="137" dur="1" fill="hold">
                                          <p:stCondLst>
                                            <p:cond delay="0"/>
                                          </p:stCondLst>
                                        </p:cTn>
                                        <p:tgtEl>
                                          <p:spTgt spid="128"/>
                                        </p:tgtEl>
                                        <p:attrNameLst>
                                          <p:attrName>style.visibility</p:attrName>
                                        </p:attrNameLst>
                                      </p:cBhvr>
                                      <p:to>
                                        <p:strVal val="visible"/>
                                      </p:to>
                                    </p:set>
                                    <p:animEffect transition="in" filter="fade">
                                      <p:cBhvr>
                                        <p:cTn id="138" dur="100"/>
                                        <p:tgtEl>
                                          <p:spTgt spid="128"/>
                                        </p:tgtEl>
                                      </p:cBhvr>
                                    </p:animEffect>
                                  </p:childTnLst>
                                </p:cTn>
                              </p:par>
                              <p:par>
                                <p:cTn id="139" presetID="0" presetClass="path" presetSubtype="0" repeatCount="indefinite" fill="hold" grpId="0" nodeType="withEffect">
                                  <p:stCondLst>
                                    <p:cond delay="0"/>
                                  </p:stCondLst>
                                  <p:childTnLst>
                                    <p:animMotion origin="layout" path="M -0.00018 -0.00023 L -0.00087 -0.38102 " pathEditMode="relative" rAng="0" ptsTypes="AA">
                                      <p:cBhvr>
                                        <p:cTn id="140" dur="2000" fill="hold"/>
                                        <p:tgtEl>
                                          <p:spTgt spid="129"/>
                                        </p:tgtEl>
                                        <p:attrNameLst>
                                          <p:attrName>ppt_x</p:attrName>
                                          <p:attrName>ppt_y</p:attrName>
                                        </p:attrNameLst>
                                      </p:cBhvr>
                                      <p:rCtr x="0" y="-191"/>
                                    </p:animMotion>
                                  </p:childTnLst>
                                </p:cTn>
                              </p:par>
                              <p:par>
                                <p:cTn id="141" presetID="10" presetClass="entr" presetSubtype="0" fill="hold" grpId="1" nodeType="withEffect">
                                  <p:stCondLst>
                                    <p:cond delay="0"/>
                                  </p:stCondLst>
                                  <p:childTnLst>
                                    <p:set>
                                      <p:cBhvr>
                                        <p:cTn id="142" dur="1" fill="hold">
                                          <p:stCondLst>
                                            <p:cond delay="0"/>
                                          </p:stCondLst>
                                        </p:cTn>
                                        <p:tgtEl>
                                          <p:spTgt spid="129"/>
                                        </p:tgtEl>
                                        <p:attrNameLst>
                                          <p:attrName>style.visibility</p:attrName>
                                        </p:attrNameLst>
                                      </p:cBhvr>
                                      <p:to>
                                        <p:strVal val="visible"/>
                                      </p:to>
                                    </p:set>
                                    <p:animEffect transition="in" filter="fade">
                                      <p:cBhvr>
                                        <p:cTn id="143" dur="100"/>
                                        <p:tgtEl>
                                          <p:spTgt spid="129"/>
                                        </p:tgtEl>
                                      </p:cBhvr>
                                    </p:animEffect>
                                  </p:childTnLst>
                                </p:cTn>
                              </p:par>
                              <p:par>
                                <p:cTn id="144" presetID="0" presetClass="path" presetSubtype="0" repeatCount="indefinite" fill="hold" grpId="0" nodeType="withEffect">
                                  <p:stCondLst>
                                    <p:cond delay="700"/>
                                  </p:stCondLst>
                                  <p:childTnLst>
                                    <p:animMotion origin="layout" path="M -3.05556E-6 -0.00046 L -0.00052 -0.38333 " pathEditMode="relative" rAng="0" ptsTypes="AA">
                                      <p:cBhvr>
                                        <p:cTn id="145" dur="2000" fill="hold"/>
                                        <p:tgtEl>
                                          <p:spTgt spid="131"/>
                                        </p:tgtEl>
                                        <p:attrNameLst>
                                          <p:attrName>ppt_x</p:attrName>
                                          <p:attrName>ppt_y</p:attrName>
                                        </p:attrNameLst>
                                      </p:cBhvr>
                                      <p:rCtr x="0" y="-191"/>
                                    </p:animMotion>
                                  </p:childTnLst>
                                </p:cTn>
                              </p:par>
                              <p:par>
                                <p:cTn id="146" presetID="10" presetClass="entr" presetSubtype="0" fill="hold" grpId="1" nodeType="withEffect">
                                  <p:stCondLst>
                                    <p:cond delay="700"/>
                                  </p:stCondLst>
                                  <p:childTnLst>
                                    <p:set>
                                      <p:cBhvr>
                                        <p:cTn id="147" dur="1" fill="hold">
                                          <p:stCondLst>
                                            <p:cond delay="0"/>
                                          </p:stCondLst>
                                        </p:cTn>
                                        <p:tgtEl>
                                          <p:spTgt spid="131"/>
                                        </p:tgtEl>
                                        <p:attrNameLst>
                                          <p:attrName>style.visibility</p:attrName>
                                        </p:attrNameLst>
                                      </p:cBhvr>
                                      <p:to>
                                        <p:strVal val="visible"/>
                                      </p:to>
                                    </p:set>
                                    <p:animEffect transition="in" filter="fade">
                                      <p:cBhvr>
                                        <p:cTn id="148" dur="100"/>
                                        <p:tgtEl>
                                          <p:spTgt spid="131"/>
                                        </p:tgtEl>
                                      </p:cBhvr>
                                    </p:animEffect>
                                  </p:childTnLst>
                                </p:cTn>
                              </p:par>
                              <p:par>
                                <p:cTn id="149" presetID="10" presetClass="entr" presetSubtype="0" fill="hold" grpId="1" nodeType="withEffect">
                                  <p:stCondLst>
                                    <p:cond delay="6500"/>
                                  </p:stCondLst>
                                  <p:childTnLst>
                                    <p:set>
                                      <p:cBhvr>
                                        <p:cTn id="150" dur="1" fill="hold">
                                          <p:stCondLst>
                                            <p:cond delay="0"/>
                                          </p:stCondLst>
                                        </p:cTn>
                                        <p:tgtEl>
                                          <p:spTgt spid="177"/>
                                        </p:tgtEl>
                                        <p:attrNameLst>
                                          <p:attrName>style.visibility</p:attrName>
                                        </p:attrNameLst>
                                      </p:cBhvr>
                                      <p:to>
                                        <p:strVal val="visible"/>
                                      </p:to>
                                    </p:set>
                                    <p:animEffect transition="in" filter="fade">
                                      <p:cBhvr>
                                        <p:cTn id="151" dur="1000"/>
                                        <p:tgtEl>
                                          <p:spTgt spid="177"/>
                                        </p:tgtEl>
                                      </p:cBhvr>
                                    </p:animEffect>
                                  </p:childTnLst>
                                </p:cTn>
                              </p:par>
                              <p:par>
                                <p:cTn id="152" presetID="10" presetClass="entr" presetSubtype="0" fill="hold" grpId="0" nodeType="withEffect">
                                  <p:stCondLst>
                                    <p:cond delay="6500"/>
                                  </p:stCondLst>
                                  <p:childTnLst>
                                    <p:set>
                                      <p:cBhvr>
                                        <p:cTn id="153" dur="1" fill="hold">
                                          <p:stCondLst>
                                            <p:cond delay="0"/>
                                          </p:stCondLst>
                                        </p:cTn>
                                        <p:tgtEl>
                                          <p:spTgt spid="178"/>
                                        </p:tgtEl>
                                        <p:attrNameLst>
                                          <p:attrName>style.visibility</p:attrName>
                                        </p:attrNameLst>
                                      </p:cBhvr>
                                      <p:to>
                                        <p:strVal val="visible"/>
                                      </p:to>
                                    </p:set>
                                    <p:animEffect transition="in" filter="fade">
                                      <p:cBhvr>
                                        <p:cTn id="154" dur="1000"/>
                                        <p:tgtEl>
                                          <p:spTgt spid="178"/>
                                        </p:tgtEl>
                                      </p:cBhvr>
                                    </p:animEffect>
                                  </p:childTnLst>
                                </p:cTn>
                              </p:par>
                              <p:par>
                                <p:cTn id="155" presetID="10" presetClass="entr" presetSubtype="0" fill="hold" grpId="0" nodeType="withEffect">
                                  <p:stCondLst>
                                    <p:cond delay="6500"/>
                                  </p:stCondLst>
                                  <p:childTnLst>
                                    <p:set>
                                      <p:cBhvr>
                                        <p:cTn id="156" dur="1" fill="hold">
                                          <p:stCondLst>
                                            <p:cond delay="0"/>
                                          </p:stCondLst>
                                        </p:cTn>
                                        <p:tgtEl>
                                          <p:spTgt spid="179"/>
                                        </p:tgtEl>
                                        <p:attrNameLst>
                                          <p:attrName>style.visibility</p:attrName>
                                        </p:attrNameLst>
                                      </p:cBhvr>
                                      <p:to>
                                        <p:strVal val="visible"/>
                                      </p:to>
                                    </p:set>
                                    <p:animEffect transition="in" filter="fade">
                                      <p:cBhvr>
                                        <p:cTn id="157" dur="1000"/>
                                        <p:tgtEl>
                                          <p:spTgt spid="179"/>
                                        </p:tgtEl>
                                      </p:cBhvr>
                                    </p:animEffect>
                                  </p:childTnLst>
                                </p:cTn>
                              </p:par>
                              <p:par>
                                <p:cTn id="158" presetID="10" presetClass="entr" presetSubtype="0" fill="hold" grpId="0" nodeType="withEffect">
                                  <p:stCondLst>
                                    <p:cond delay="6500"/>
                                  </p:stCondLst>
                                  <p:childTnLst>
                                    <p:set>
                                      <p:cBhvr>
                                        <p:cTn id="159" dur="1" fill="hold">
                                          <p:stCondLst>
                                            <p:cond delay="0"/>
                                          </p:stCondLst>
                                        </p:cTn>
                                        <p:tgtEl>
                                          <p:spTgt spid="180"/>
                                        </p:tgtEl>
                                        <p:attrNameLst>
                                          <p:attrName>style.visibility</p:attrName>
                                        </p:attrNameLst>
                                      </p:cBhvr>
                                      <p:to>
                                        <p:strVal val="visible"/>
                                      </p:to>
                                    </p:set>
                                    <p:animEffect transition="in" filter="fade">
                                      <p:cBhvr>
                                        <p:cTn id="160" dur="1000"/>
                                        <p:tgtEl>
                                          <p:spTgt spid="180"/>
                                        </p:tgtEl>
                                      </p:cBhvr>
                                    </p:animEffect>
                                  </p:childTnLst>
                                </p:cTn>
                              </p:par>
                              <p:par>
                                <p:cTn id="161" presetID="10" presetClass="entr" presetSubtype="0" fill="hold" grpId="1" nodeType="withEffect">
                                  <p:stCondLst>
                                    <p:cond delay="6500"/>
                                  </p:stCondLst>
                                  <p:childTnLst>
                                    <p:set>
                                      <p:cBhvr>
                                        <p:cTn id="162" dur="1" fill="hold">
                                          <p:stCondLst>
                                            <p:cond delay="0"/>
                                          </p:stCondLst>
                                        </p:cTn>
                                        <p:tgtEl>
                                          <p:spTgt spid="181"/>
                                        </p:tgtEl>
                                        <p:attrNameLst>
                                          <p:attrName>style.visibility</p:attrName>
                                        </p:attrNameLst>
                                      </p:cBhvr>
                                      <p:to>
                                        <p:strVal val="visible"/>
                                      </p:to>
                                    </p:set>
                                    <p:animEffect transition="in" filter="fade">
                                      <p:cBhvr>
                                        <p:cTn id="163" dur="1000"/>
                                        <p:tgtEl>
                                          <p:spTgt spid="181"/>
                                        </p:tgtEl>
                                      </p:cBhvr>
                                    </p:animEffect>
                                  </p:childTnLst>
                                </p:cTn>
                              </p:par>
                              <p:par>
                                <p:cTn id="164" presetID="10" presetClass="entr" presetSubtype="0" fill="hold" grpId="1" nodeType="withEffect">
                                  <p:stCondLst>
                                    <p:cond delay="6500"/>
                                  </p:stCondLst>
                                  <p:childTnLst>
                                    <p:set>
                                      <p:cBhvr>
                                        <p:cTn id="165" dur="1" fill="hold">
                                          <p:stCondLst>
                                            <p:cond delay="0"/>
                                          </p:stCondLst>
                                        </p:cTn>
                                        <p:tgtEl>
                                          <p:spTgt spid="182"/>
                                        </p:tgtEl>
                                        <p:attrNameLst>
                                          <p:attrName>style.visibility</p:attrName>
                                        </p:attrNameLst>
                                      </p:cBhvr>
                                      <p:to>
                                        <p:strVal val="visible"/>
                                      </p:to>
                                    </p:set>
                                    <p:animEffect transition="in" filter="fade">
                                      <p:cBhvr>
                                        <p:cTn id="166" dur="1000"/>
                                        <p:tgtEl>
                                          <p:spTgt spid="182"/>
                                        </p:tgtEl>
                                      </p:cBhvr>
                                    </p:animEffect>
                                  </p:childTnLst>
                                </p:cTn>
                              </p:par>
                              <p:par>
                                <p:cTn id="167" presetID="0" presetClass="path" presetSubtype="0" repeatCount="indefinite" decel="50000" fill="hold" grpId="0" nodeType="withEffect">
                                  <p:stCondLst>
                                    <p:cond delay="200"/>
                                  </p:stCondLst>
                                  <p:childTnLst>
                                    <p:animMotion origin="layout" path="M 4.72222E-6 1.48148E-6 C -0.01997 -0.00139 -0.04028 -0.00208 -0.05625 -0.0081 C -0.0724 -0.01389 -0.08976 -0.03102 -0.09653 -0.03472 " pathEditMode="relative" rAng="0" ptsTypes="aaA">
                                      <p:cBhvr>
                                        <p:cTn id="168" dur="2000" fill="hold"/>
                                        <p:tgtEl>
                                          <p:spTgt spid="177"/>
                                        </p:tgtEl>
                                        <p:attrNameLst>
                                          <p:attrName>ppt_x</p:attrName>
                                          <p:attrName>ppt_y</p:attrName>
                                        </p:attrNameLst>
                                      </p:cBhvr>
                                      <p:rCtr x="-48" y="-17"/>
                                    </p:animMotion>
                                  </p:childTnLst>
                                </p:cTn>
                              </p:par>
                              <p:par>
                                <p:cTn id="169" presetID="0" presetClass="path" presetSubtype="0" repeatCount="indefinite" decel="50000" fill="hold" nodeType="withEffect">
                                  <p:stCondLst>
                                    <p:cond delay="500"/>
                                  </p:stCondLst>
                                  <p:childTnLst>
                                    <p:animMotion origin="layout" path="M 2.77778E-6 2.96296E-6 C -0.02327 -0.00139 -0.05018 -0.00255 -0.06181 -0.01736 C -0.07518 -0.03195 -0.07153 -0.07454 -0.079 -0.08542 " pathEditMode="relative" rAng="-7031516" ptsTypes="aaA">
                                      <p:cBhvr>
                                        <p:cTn id="170" dur="2000" fill="hold"/>
                                        <p:tgtEl>
                                          <p:spTgt spid="178"/>
                                        </p:tgtEl>
                                        <p:attrNameLst>
                                          <p:attrName>ppt_x</p:attrName>
                                          <p:attrName>ppt_y</p:attrName>
                                        </p:attrNameLst>
                                      </p:cBhvr>
                                      <p:rCtr x="-46" y="-38"/>
                                    </p:animMotion>
                                  </p:childTnLst>
                                </p:cTn>
                              </p:par>
                              <p:par>
                                <p:cTn id="171" presetID="0" presetClass="path" presetSubtype="0" repeatCount="indefinite" decel="50000" fill="hold" nodeType="withEffect">
                                  <p:stCondLst>
                                    <p:cond delay="700"/>
                                  </p:stCondLst>
                                  <p:childTnLst>
                                    <p:animMotion origin="layout" path="M 4.72222E-6 1.48148E-6 C -0.02223 -0.00625 -0.04462 -0.0125 -0.05869 -0.02454 C -0.07292 -0.03634 -0.07917 -0.06296 -0.08421 -0.07153 " pathEditMode="relative" rAng="0" ptsTypes="aaA">
                                      <p:cBhvr>
                                        <p:cTn id="172" dur="2000" fill="hold"/>
                                        <p:tgtEl>
                                          <p:spTgt spid="179"/>
                                        </p:tgtEl>
                                        <p:attrNameLst>
                                          <p:attrName>ppt_x</p:attrName>
                                          <p:attrName>ppt_y</p:attrName>
                                        </p:attrNameLst>
                                      </p:cBhvr>
                                      <p:rCtr x="-42" y="-36"/>
                                    </p:animMotion>
                                  </p:childTnLst>
                                </p:cTn>
                              </p:par>
                              <p:par>
                                <p:cTn id="173" presetID="0" presetClass="path" presetSubtype="0" repeatCount="indefinite" decel="50000" fill="hold" nodeType="withEffect">
                                  <p:stCondLst>
                                    <p:cond delay="1000"/>
                                  </p:stCondLst>
                                  <p:childTnLst>
                                    <p:animMotion origin="layout" path="M 4.72222E-6 1.48148E-6 C -0.01511 -0.00255 -0.03039 -0.00417 -0.04254 -0.01713 C -0.05452 -0.03009 -0.06771 -0.06783 -0.07275 -0.07662 " pathEditMode="relative" rAng="0" ptsTypes="aaA">
                                      <p:cBhvr>
                                        <p:cTn id="174" dur="2000" fill="hold"/>
                                        <p:tgtEl>
                                          <p:spTgt spid="180"/>
                                        </p:tgtEl>
                                        <p:attrNameLst>
                                          <p:attrName>ppt_x</p:attrName>
                                          <p:attrName>ppt_y</p:attrName>
                                        </p:attrNameLst>
                                      </p:cBhvr>
                                      <p:rCtr x="-36" y="-38"/>
                                    </p:animMotion>
                                  </p:childTnLst>
                                </p:cTn>
                              </p:par>
                              <p:par>
                                <p:cTn id="175" presetID="0" presetClass="path" presetSubtype="0" repeatCount="indefinite" decel="50000" fill="hold" grpId="0" nodeType="withEffect">
                                  <p:stCondLst>
                                    <p:cond delay="1200"/>
                                  </p:stCondLst>
                                  <p:childTnLst>
                                    <p:animMotion origin="layout" path="M 4.72222E-6 4.44444E-6 C -0.01528 -0.00047 -0.03073 0.00046 -0.04445 -0.0088 C -0.05973 -0.01737 -0.07657 -0.04862 -0.08421 -0.05487 " pathEditMode="relative" rAng="2214663" ptsTypes="aaA">
                                      <p:cBhvr>
                                        <p:cTn id="176" dur="2000" fill="hold"/>
                                        <p:tgtEl>
                                          <p:spTgt spid="181"/>
                                        </p:tgtEl>
                                        <p:attrNameLst>
                                          <p:attrName>ppt_x</p:attrName>
                                          <p:attrName>ppt_y</p:attrName>
                                        </p:attrNameLst>
                                      </p:cBhvr>
                                      <p:rCtr x="-44" y="-23"/>
                                    </p:animMotion>
                                  </p:childTnLst>
                                </p:cTn>
                              </p:par>
                              <p:par>
                                <p:cTn id="177" presetID="0" presetClass="path" presetSubtype="0" repeatCount="indefinite" decel="50000" fill="hold" grpId="0" nodeType="withEffect">
                                  <p:stCondLst>
                                    <p:cond delay="1500"/>
                                  </p:stCondLst>
                                  <p:childTnLst>
                                    <p:animMotion origin="layout" path="M 4.72222E-6 1.48148E-6 C -0.02483 -0.00463 -0.04948 -0.00926 -0.06511 -0.01806 C -0.08091 -0.02708 -0.08785 -0.04699 -0.09358 -0.05301 " pathEditMode="relative" rAng="0" ptsTypes="aaA">
                                      <p:cBhvr>
                                        <p:cTn id="178" dur="2000" fill="hold"/>
                                        <p:tgtEl>
                                          <p:spTgt spid="182"/>
                                        </p:tgtEl>
                                        <p:attrNameLst>
                                          <p:attrName>ppt_x</p:attrName>
                                          <p:attrName>ppt_y</p:attrName>
                                        </p:attrNameLst>
                                      </p:cBhvr>
                                      <p:rCtr x="-47" y="-27"/>
                                    </p:animMotion>
                                  </p:childTnLst>
                                </p:cTn>
                              </p:par>
                              <p:par>
                                <p:cTn id="179" presetID="10" presetClass="entr" presetSubtype="0" fill="hold" grpId="0" nodeType="withEffect">
                                  <p:stCondLst>
                                    <p:cond delay="3500"/>
                                  </p:stCondLst>
                                  <p:childTnLst>
                                    <p:set>
                                      <p:cBhvr>
                                        <p:cTn id="180" dur="1" fill="hold">
                                          <p:stCondLst>
                                            <p:cond delay="0"/>
                                          </p:stCondLst>
                                        </p:cTn>
                                        <p:tgtEl>
                                          <p:spTgt spid="183"/>
                                        </p:tgtEl>
                                        <p:attrNameLst>
                                          <p:attrName>style.visibility</p:attrName>
                                        </p:attrNameLst>
                                      </p:cBhvr>
                                      <p:to>
                                        <p:strVal val="visible"/>
                                      </p:to>
                                    </p:set>
                                    <p:animEffect transition="in" filter="fade">
                                      <p:cBhvr>
                                        <p:cTn id="181"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5" grpId="1" animBg="1"/>
      <p:bldP spid="125" grpId="2" animBg="1"/>
      <p:bldP spid="126" grpId="0" animBg="1"/>
      <p:bldP spid="126" grpId="1" animBg="1"/>
      <p:bldP spid="126" grpId="2" animBg="1"/>
      <p:bldP spid="127" grpId="0" animBg="1"/>
      <p:bldP spid="127" grpId="1" animBg="1"/>
      <p:bldP spid="127" grpId="2" animBg="1"/>
      <p:bldP spid="128" grpId="0" animBg="1"/>
      <p:bldP spid="128" grpId="1" animBg="1"/>
      <p:bldP spid="128" grpId="2" animBg="1"/>
      <p:bldP spid="129" grpId="0" animBg="1"/>
      <p:bldP spid="129" grpId="1" animBg="1"/>
      <p:bldP spid="129" grpId="2" animBg="1"/>
      <p:bldP spid="131" grpId="0" animBg="1"/>
      <p:bldP spid="131" grpId="1" animBg="1"/>
      <p:bldP spid="131" grpId="2"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0" grpId="1" animBg="1"/>
      <p:bldP spid="161" grpId="0" animBg="1"/>
      <p:bldP spid="162" grpId="0" animBg="1"/>
      <p:bldP spid="163" grpId="0" animBg="1"/>
      <p:bldP spid="164" grpId="0" animBg="1"/>
      <p:bldP spid="164" grpId="1" animBg="1"/>
      <p:bldP spid="165" grpId="0" animBg="1"/>
      <p:bldP spid="165" grpId="1" animBg="1"/>
      <p:bldP spid="166" grpId="0" animBg="1"/>
      <p:bldP spid="166" grpId="1" animBg="1"/>
      <p:bldP spid="166" grpId="2" animBg="1"/>
      <p:bldP spid="167" grpId="0" animBg="1"/>
      <p:bldP spid="167" grpId="1" animBg="1"/>
      <p:bldP spid="167" grpId="2" animBg="1"/>
      <p:bldP spid="168" grpId="0" animBg="1"/>
      <p:bldP spid="168" grpId="1" animBg="1"/>
      <p:bldP spid="168" grpId="2" animBg="1"/>
      <p:bldP spid="169" grpId="0" animBg="1"/>
      <p:bldP spid="169" grpId="1" animBg="1"/>
      <p:bldP spid="169" grpId="2" animBg="1"/>
      <p:bldP spid="170" grpId="0" animBg="1"/>
      <p:bldP spid="170" grpId="1" animBg="1"/>
      <p:bldP spid="170" grpId="2" animBg="1"/>
      <p:bldP spid="171" grpId="0" animBg="1"/>
      <p:bldP spid="171" grpId="1" animBg="1"/>
      <p:bldP spid="171" grpId="2" animBg="1"/>
      <p:bldP spid="173" grpId="0" animBg="1"/>
      <p:bldP spid="173" grpId="1" animBg="1"/>
      <p:bldP spid="174" grpId="0" animBg="1"/>
      <p:bldP spid="175" grpId="0" animBg="1"/>
      <p:bldP spid="175" grpId="1" animBg="1"/>
      <p:bldP spid="176" grpId="0" animBg="1"/>
      <p:bldP spid="177" grpId="0" animBg="1"/>
      <p:bldP spid="177" grpId="1" animBg="1"/>
      <p:bldP spid="178" grpId="0" animBg="1"/>
      <p:bldP spid="179" grpId="0" animBg="1"/>
      <p:bldP spid="180" grpId="0" animBg="1"/>
      <p:bldP spid="181" grpId="0" animBg="1"/>
      <p:bldP spid="181" grpId="1" animBg="1"/>
      <p:bldP spid="182" grpId="0" animBg="1"/>
      <p:bldP spid="182" grpId="1" animBg="1"/>
      <p:bldP spid="18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idx="1"/>
          </p:nvPr>
        </p:nvSpPr>
        <p:spPr>
          <a:xfrm>
            <a:off x="457200" y="1371600"/>
            <a:ext cx="8229600" cy="4635500"/>
          </a:xfrm>
        </p:spPr>
        <p:txBody>
          <a:bodyPr/>
          <a:lstStyle/>
          <a:p>
            <a:pPr marL="623887" indent="-514350">
              <a:buFont typeface="+mj-lt"/>
              <a:buAutoNum type="arabicPeriod"/>
            </a:pPr>
            <a:r>
              <a:rPr lang="en-US" altLang="en-US" dirty="0"/>
              <a:t>Oil and gas development impacts</a:t>
            </a:r>
          </a:p>
          <a:p>
            <a:pPr marL="623887" indent="-514350">
              <a:buFont typeface="+mj-lt"/>
              <a:buAutoNum type="arabicPeriod"/>
            </a:pPr>
            <a:r>
              <a:rPr lang="en-US" altLang="en-US" dirty="0"/>
              <a:t>State permitting</a:t>
            </a:r>
          </a:p>
          <a:p>
            <a:pPr marL="623887" indent="-514350">
              <a:buFont typeface="+mj-lt"/>
              <a:buAutoNum type="arabicPeriod"/>
            </a:pPr>
            <a:r>
              <a:rPr lang="en-US" altLang="en-US" dirty="0"/>
              <a:t>What we know about proposed development in Superior</a:t>
            </a:r>
          </a:p>
          <a:p>
            <a:pPr marL="623887" indent="-514350">
              <a:buFont typeface="+mj-lt"/>
              <a:buAutoNum type="arabicPeriod"/>
            </a:pPr>
            <a:r>
              <a:rPr lang="en-US" altLang="en-US" dirty="0"/>
              <a:t>Your questions</a:t>
            </a:r>
          </a:p>
          <a:p>
            <a:pPr marL="623887" indent="-514350">
              <a:buFont typeface="+mj-lt"/>
              <a:buAutoNum type="arabicPeriod"/>
            </a:pPr>
            <a:r>
              <a:rPr lang="en-US" altLang="en-US" dirty="0"/>
              <a:t>Potential next steps</a:t>
            </a:r>
          </a:p>
        </p:txBody>
      </p:sp>
      <p:sp>
        <p:nvSpPr>
          <p:cNvPr id="5" name="Rectangle 2"/>
          <p:cNvSpPr>
            <a:spLocks noGrp="1" noChangeArrowheads="1"/>
          </p:cNvSpPr>
          <p:nvPr>
            <p:ph type="title"/>
          </p:nvPr>
        </p:nvSpPr>
        <p:spPr/>
        <p:txBody>
          <a:bodyPr/>
          <a:lstStyle/>
          <a:p>
            <a:pPr eaLnBrk="1" fontAlgn="auto" hangingPunct="1">
              <a:spcAft>
                <a:spcPts val="0"/>
              </a:spcAft>
              <a:defRPr/>
            </a:pPr>
            <a:r>
              <a:rPr lang="en-US" dirty="0"/>
              <a:t>Outline of presentation</a:t>
            </a:r>
          </a:p>
        </p:txBody>
      </p:sp>
    </p:spTree>
    <p:extLst>
      <p:ext uri="{BB962C8B-B14F-4D97-AF65-F5344CB8AC3E}">
        <p14:creationId xmlns:p14="http://schemas.microsoft.com/office/powerpoint/2010/main" val="2617878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till_D.jpg"/>
          <p:cNvPicPr>
            <a:picLocks noChangeAspect="1"/>
          </p:cNvPicPr>
          <p:nvPr/>
        </p:nvPicPr>
        <p:blipFill>
          <a:blip r:embed="rId2" cstate="screen"/>
          <a:stretch>
            <a:fillRect/>
          </a:stretch>
        </p:blipFill>
        <p:spPr>
          <a:xfrm>
            <a:off x="93510" y="1014507"/>
            <a:ext cx="8954782" cy="5760719"/>
          </a:xfrm>
          <a:prstGeom prst="rect">
            <a:avLst/>
          </a:prstGeom>
        </p:spPr>
      </p:pic>
      <p:sp>
        <p:nvSpPr>
          <p:cNvPr id="2" name="Title 1"/>
          <p:cNvSpPr>
            <a:spLocks noGrp="1"/>
          </p:cNvSpPr>
          <p:nvPr>
            <p:ph type="title"/>
          </p:nvPr>
        </p:nvSpPr>
        <p:spPr/>
        <p:txBody>
          <a:bodyPr>
            <a:normAutofit/>
          </a:bodyPr>
          <a:lstStyle/>
          <a:p>
            <a:r>
              <a:rPr lang="en-US" sz="3200" dirty="0"/>
              <a:t>IMPACTS TO AIR QUALITY AND HEALTH</a:t>
            </a:r>
          </a:p>
        </p:txBody>
      </p:sp>
      <p:sp>
        <p:nvSpPr>
          <p:cNvPr id="12" name="Rounded Rectangle 11"/>
          <p:cNvSpPr/>
          <p:nvPr/>
        </p:nvSpPr>
        <p:spPr>
          <a:xfrm>
            <a:off x="2842113" y="4010025"/>
            <a:ext cx="3457575" cy="1295402"/>
          </a:xfrm>
          <a:prstGeom prst="roundRect">
            <a:avLst>
              <a:gd name="adj" fmla="val 6266"/>
            </a:avLst>
          </a:prstGeom>
          <a:gradFill>
            <a:gsLst>
              <a:gs pos="0">
                <a:srgbClr val="00305C"/>
              </a:gs>
              <a:gs pos="100000">
                <a:srgbClr val="004E7D"/>
              </a:gs>
            </a:gsLst>
            <a:lin ang="13500000" scaled="1"/>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t>Regional </a:t>
            </a:r>
          </a:p>
          <a:p>
            <a:pPr marL="285750" indent="-171450">
              <a:buFont typeface="Arial" pitchFamily="34" charset="0"/>
              <a:buChar char="•"/>
            </a:pPr>
            <a:r>
              <a:rPr lang="en-US" sz="1400" dirty="0"/>
              <a:t>Front Range in Non-Attainment for Ozone</a:t>
            </a:r>
          </a:p>
          <a:p>
            <a:pPr marL="285750" indent="-171450">
              <a:buFont typeface="Arial" pitchFamily="34" charset="0"/>
              <a:buChar char="•"/>
            </a:pPr>
            <a:r>
              <a:rPr lang="en-US" sz="1400" dirty="0"/>
              <a:t>NW Colorado in Non-Attainment for Ozone.  </a:t>
            </a:r>
          </a:p>
        </p:txBody>
      </p:sp>
      <p:sp>
        <p:nvSpPr>
          <p:cNvPr id="32" name="Right Arrow 31"/>
          <p:cNvSpPr/>
          <p:nvPr/>
        </p:nvSpPr>
        <p:spPr>
          <a:xfrm>
            <a:off x="2533650" y="4410076"/>
            <a:ext cx="390525" cy="4953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04800" y="4010025"/>
            <a:ext cx="2228850" cy="1295402"/>
          </a:xfrm>
          <a:prstGeom prst="roundRect">
            <a:avLst>
              <a:gd name="adj" fmla="val 4662"/>
            </a:avLst>
          </a:prstGeom>
          <a:gradFill>
            <a:gsLst>
              <a:gs pos="0">
                <a:srgbClr val="00305C"/>
              </a:gs>
              <a:gs pos="100000">
                <a:srgbClr val="004E7D"/>
              </a:gs>
            </a:gsLst>
            <a:lin ang="13500000" scaled="1"/>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t>Local</a:t>
            </a:r>
          </a:p>
          <a:p>
            <a:pPr marL="285750" indent="-171450">
              <a:buFont typeface="Arial" pitchFamily="34" charset="0"/>
              <a:buChar char="•"/>
            </a:pPr>
            <a:r>
              <a:rPr lang="en-US" sz="1600" dirty="0"/>
              <a:t>Dust </a:t>
            </a:r>
          </a:p>
          <a:p>
            <a:pPr marL="285750" indent="-171450">
              <a:buFont typeface="Arial" pitchFamily="34" charset="0"/>
              <a:buChar char="•"/>
            </a:pPr>
            <a:r>
              <a:rPr lang="en-US" sz="1600" dirty="0"/>
              <a:t>Toxic emissions</a:t>
            </a:r>
          </a:p>
          <a:p>
            <a:pPr marL="285750" indent="-171450">
              <a:buFont typeface="Arial" pitchFamily="34" charset="0"/>
              <a:buChar char="•"/>
            </a:pPr>
            <a:r>
              <a:rPr lang="en-US" sz="1600" dirty="0"/>
              <a:t>Carcinogenic</a:t>
            </a:r>
          </a:p>
          <a:p>
            <a:pPr marL="114300"/>
            <a:r>
              <a:rPr lang="en-US" sz="1600" dirty="0"/>
              <a:t>    (Benzene)</a:t>
            </a:r>
            <a:endParaRPr lang="en-US" sz="1600" baseline="-25000" dirty="0"/>
          </a:p>
        </p:txBody>
      </p:sp>
      <p:sp>
        <p:nvSpPr>
          <p:cNvPr id="9" name="Rounded Rectangle 8"/>
          <p:cNvSpPr/>
          <p:nvPr/>
        </p:nvSpPr>
        <p:spPr>
          <a:xfrm>
            <a:off x="6553200" y="4010025"/>
            <a:ext cx="2276476" cy="1295402"/>
          </a:xfrm>
          <a:prstGeom prst="roundRect">
            <a:avLst>
              <a:gd name="adj" fmla="val 4662"/>
            </a:avLst>
          </a:prstGeom>
          <a:gradFill>
            <a:gsLst>
              <a:gs pos="0">
                <a:srgbClr val="00305C"/>
              </a:gs>
              <a:gs pos="100000">
                <a:srgbClr val="004E7D"/>
              </a:gs>
            </a:gsLst>
            <a:lin ang="13500000" scaled="1"/>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t>Global</a:t>
            </a:r>
          </a:p>
          <a:p>
            <a:pPr marL="285750" indent="-171450">
              <a:buFont typeface="Arial" pitchFamily="34" charset="0"/>
              <a:buChar char="•"/>
            </a:pPr>
            <a:r>
              <a:rPr lang="en-US" sz="1600" dirty="0"/>
              <a:t>Methane is 20 X more potent greenhouse gas than CO2</a:t>
            </a:r>
          </a:p>
        </p:txBody>
      </p:sp>
      <p:sp>
        <p:nvSpPr>
          <p:cNvPr id="10" name="Right Arrow 9"/>
          <p:cNvSpPr/>
          <p:nvPr/>
        </p:nvSpPr>
        <p:spPr>
          <a:xfrm>
            <a:off x="6267450" y="4410076"/>
            <a:ext cx="390525" cy="4953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193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500"/>
                                        <p:tgtEl>
                                          <p:spTgt spid="3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2" grpId="0" animBg="1"/>
      <p:bldP spid="11"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sz="half" idx="4294967295"/>
          </p:nvPr>
        </p:nvSpPr>
        <p:spPr>
          <a:xfrm>
            <a:off x="2209800" y="5715000"/>
            <a:ext cx="5943600" cy="914400"/>
          </a:xfrm>
        </p:spPr>
        <p:txBody>
          <a:bodyPr/>
          <a:lstStyle/>
          <a:p>
            <a:pPr algn="ctr" eaLnBrk="1" hangingPunct="1">
              <a:buFontTx/>
              <a:buNone/>
            </a:pPr>
            <a:r>
              <a:rPr lang="en-US" sz="2800" dirty="0"/>
              <a:t>Dust and emissions from </a:t>
            </a:r>
          </a:p>
          <a:p>
            <a:pPr algn="ctr" eaLnBrk="1" hangingPunct="1">
              <a:buFontTx/>
              <a:buNone/>
            </a:pPr>
            <a:r>
              <a:rPr lang="en-US" sz="2800" dirty="0"/>
              <a:t>heavy truck traffic</a:t>
            </a:r>
            <a:endParaRPr lang="en-US" sz="2400" dirty="0"/>
          </a:p>
        </p:txBody>
      </p:sp>
      <p:pic>
        <p:nvPicPr>
          <p:cNvPr id="35843"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78138" y="-1"/>
            <a:ext cx="8813462" cy="5721115"/>
          </a:xfrm>
          <a:effectLst>
            <a:outerShdw dist="35921" dir="2700000" algn="ctr" rotWithShape="0">
              <a:schemeClr val="bg2"/>
            </a:outerShdw>
          </a:effectLst>
        </p:spPr>
      </p:pic>
      <p:sp>
        <p:nvSpPr>
          <p:cNvPr id="35844" name="Text Box 4"/>
          <p:cNvSpPr txBox="1">
            <a:spLocks noChangeArrowheads="1"/>
          </p:cNvSpPr>
          <p:nvPr/>
        </p:nvSpPr>
        <p:spPr bwMode="auto">
          <a:xfrm>
            <a:off x="685800" y="381000"/>
            <a:ext cx="449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Unicode" pitchFamily="34" charset="0"/>
                <a:cs typeface="Arial" pitchFamily="34" charset="0"/>
              </a:defRPr>
            </a:lvl1pPr>
            <a:lvl2pPr marL="742950" indent="-285750" eaLnBrk="0" hangingPunct="0">
              <a:defRPr>
                <a:solidFill>
                  <a:schemeClr val="tx1"/>
                </a:solidFill>
                <a:latin typeface="Lucida Sans Unicode" pitchFamily="34" charset="0"/>
                <a:cs typeface="Arial" pitchFamily="34" charset="0"/>
              </a:defRPr>
            </a:lvl2pPr>
            <a:lvl3pPr marL="1143000" indent="-228600" eaLnBrk="0" hangingPunct="0">
              <a:defRPr>
                <a:solidFill>
                  <a:schemeClr val="tx1"/>
                </a:solidFill>
                <a:latin typeface="Lucida Sans Unicode" pitchFamily="34" charset="0"/>
                <a:cs typeface="Arial" pitchFamily="34" charset="0"/>
              </a:defRPr>
            </a:lvl3pPr>
            <a:lvl4pPr marL="1600200" indent="-228600" eaLnBrk="0" hangingPunct="0">
              <a:defRPr>
                <a:solidFill>
                  <a:schemeClr val="tx1"/>
                </a:solidFill>
                <a:latin typeface="Lucida Sans Unicode" pitchFamily="34" charset="0"/>
                <a:cs typeface="Arial" pitchFamily="34" charset="0"/>
              </a:defRPr>
            </a:lvl4pPr>
            <a:lvl5pPr marL="2057400" indent="-228600" eaLnBrk="0" hangingPunct="0">
              <a:defRPr>
                <a:solidFill>
                  <a:schemeClr val="tx1"/>
                </a:solidFill>
                <a:latin typeface="Lucida Sans Unicode" pitchFamily="34" charset="0"/>
                <a:cs typeface="Arial" pitchFamily="34" charset="0"/>
              </a:defRPr>
            </a:lvl5pPr>
            <a:lvl6pPr marL="2514600" indent="-228600" eaLnBrk="0" fontAlgn="base" hangingPunct="0">
              <a:spcBef>
                <a:spcPct val="0"/>
              </a:spcBef>
              <a:spcAft>
                <a:spcPct val="0"/>
              </a:spcAft>
              <a:defRPr>
                <a:solidFill>
                  <a:schemeClr val="tx1"/>
                </a:solidFill>
                <a:latin typeface="Lucida Sans Unicode" pitchFamily="34" charset="0"/>
                <a:cs typeface="Arial" pitchFamily="34" charset="0"/>
              </a:defRPr>
            </a:lvl6pPr>
            <a:lvl7pPr marL="2971800" indent="-228600" eaLnBrk="0" fontAlgn="base" hangingPunct="0">
              <a:spcBef>
                <a:spcPct val="0"/>
              </a:spcBef>
              <a:spcAft>
                <a:spcPct val="0"/>
              </a:spcAft>
              <a:defRPr>
                <a:solidFill>
                  <a:schemeClr val="tx1"/>
                </a:solidFill>
                <a:latin typeface="Lucida Sans Unicode" pitchFamily="34" charset="0"/>
                <a:cs typeface="Arial" pitchFamily="34" charset="0"/>
              </a:defRPr>
            </a:lvl7pPr>
            <a:lvl8pPr marL="3429000" indent="-228600" eaLnBrk="0" fontAlgn="base" hangingPunct="0">
              <a:spcBef>
                <a:spcPct val="0"/>
              </a:spcBef>
              <a:spcAft>
                <a:spcPct val="0"/>
              </a:spcAft>
              <a:defRPr>
                <a:solidFill>
                  <a:schemeClr val="tx1"/>
                </a:solidFill>
                <a:latin typeface="Lucida Sans Unicode" pitchFamily="34" charset="0"/>
                <a:cs typeface="Arial" pitchFamily="34" charset="0"/>
              </a:defRPr>
            </a:lvl8pPr>
            <a:lvl9pPr marL="3886200" indent="-228600" eaLnBrk="0" fontAlgn="base" hangingPunct="0">
              <a:spcBef>
                <a:spcPct val="0"/>
              </a:spcBef>
              <a:spcAft>
                <a:spcPct val="0"/>
              </a:spcAft>
              <a:defRPr>
                <a:solidFill>
                  <a:schemeClr val="tx1"/>
                </a:solidFill>
                <a:latin typeface="Lucida Sans Unicode" pitchFamily="34" charset="0"/>
                <a:cs typeface="Arial" pitchFamily="34" charset="0"/>
              </a:defRPr>
            </a:lvl9pPr>
          </a:lstStyle>
          <a:p>
            <a:pPr eaLnBrk="1" hangingPunct="1">
              <a:spcBef>
                <a:spcPct val="50000"/>
              </a:spcBef>
            </a:pPr>
            <a:endParaRPr lang="en-US">
              <a:latin typeface="Tahoma" pitchFamily="34" charset="0"/>
            </a:endParaRPr>
          </a:p>
        </p:txBody>
      </p:sp>
    </p:spTree>
    <p:extLst>
      <p:ext uri="{BB962C8B-B14F-4D97-AF65-F5344CB8AC3E}">
        <p14:creationId xmlns:p14="http://schemas.microsoft.com/office/powerpoint/2010/main" val="125796696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44516"/>
          <a:stretch/>
        </p:blipFill>
        <p:spPr>
          <a:xfrm>
            <a:off x="152399" y="-32658"/>
            <a:ext cx="5750085" cy="6890657"/>
          </a:xfrm>
          <a:prstGeom prst="rect">
            <a:avLst/>
          </a:prstGeom>
        </p:spPr>
      </p:pic>
    </p:spTree>
    <p:extLst>
      <p:ext uri="{BB962C8B-B14F-4D97-AF65-F5344CB8AC3E}">
        <p14:creationId xmlns:p14="http://schemas.microsoft.com/office/powerpoint/2010/main" val="2168927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idx="4294967295"/>
          </p:nvPr>
        </p:nvSpPr>
        <p:spPr>
          <a:xfrm>
            <a:off x="533400" y="0"/>
            <a:ext cx="8229600" cy="1371600"/>
          </a:xfrm>
        </p:spPr>
        <p:txBody>
          <a:bodyPr/>
          <a:lstStyle/>
          <a:p>
            <a:r>
              <a:rPr lang="en-US" altLang="en-US" sz="4600" b="1">
                <a:solidFill>
                  <a:schemeClr val="tx1"/>
                </a:solidFill>
              </a:rPr>
              <a:t>Compressor Engines</a:t>
            </a:r>
          </a:p>
        </p:txBody>
      </p:sp>
      <p:pic>
        <p:nvPicPr>
          <p:cNvPr id="541700" name="Picture 4" descr="biz030223_2d"/>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838200" y="1143000"/>
            <a:ext cx="7543800" cy="5868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6447963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ChangeArrowheads="1"/>
          </p:cNvSpPr>
          <p:nvPr>
            <p:ph type="title" idx="4294967295"/>
          </p:nvPr>
        </p:nvSpPr>
        <p:spPr>
          <a:xfrm>
            <a:off x="914400" y="381000"/>
            <a:ext cx="8229600" cy="1371600"/>
          </a:xfrm>
          <a:noFill/>
        </p:spPr>
        <p:txBody>
          <a:bodyPr anchor="t"/>
          <a:lstStyle/>
          <a:p>
            <a:r>
              <a:rPr lang="en-US" altLang="en-US" sz="4800" b="1" dirty="0">
                <a:solidFill>
                  <a:schemeClr val="tx1"/>
                </a:solidFill>
              </a:rPr>
              <a:t>Storage Tanks</a:t>
            </a:r>
          </a:p>
        </p:txBody>
      </p:sp>
      <p:pic>
        <p:nvPicPr>
          <p:cNvPr id="545796" name="Picture 4" descr="Kerr McGee gas well-5"/>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762000" y="1307335"/>
            <a:ext cx="7677831" cy="555158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633606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49213D1-1013-4408-B22F-3F2719897AD8}" type="slidenum">
              <a:rPr lang="en-US" smtClean="0"/>
              <a:t>25</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onut 3"/>
          <p:cNvSpPr/>
          <p:nvPr/>
        </p:nvSpPr>
        <p:spPr>
          <a:xfrm>
            <a:off x="4343400" y="1828800"/>
            <a:ext cx="1371600" cy="1447800"/>
          </a:xfrm>
          <a:prstGeom prst="donut">
            <a:avLst>
              <a:gd name="adj" fmla="val 66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Donut 5"/>
          <p:cNvSpPr/>
          <p:nvPr/>
        </p:nvSpPr>
        <p:spPr>
          <a:xfrm>
            <a:off x="1524000" y="3403600"/>
            <a:ext cx="2057400" cy="2057400"/>
          </a:xfrm>
          <a:prstGeom prst="donut">
            <a:avLst>
              <a:gd name="adj" fmla="val 536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Donut 6"/>
          <p:cNvSpPr/>
          <p:nvPr/>
        </p:nvSpPr>
        <p:spPr>
          <a:xfrm>
            <a:off x="5486400" y="2552700"/>
            <a:ext cx="1371600" cy="1447800"/>
          </a:xfrm>
          <a:prstGeom prst="donut">
            <a:avLst>
              <a:gd name="adj" fmla="val 66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49584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a:t>Ground-Level Ozone</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484" y="2362200"/>
            <a:ext cx="8724900" cy="2495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78810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84389" cy="6858000"/>
          </a:xfrm>
          <a:prstGeom prst="rect">
            <a:avLst/>
          </a:prstGeom>
        </p:spPr>
      </p:pic>
    </p:spTree>
    <p:extLst>
      <p:ext uri="{BB962C8B-B14F-4D97-AF65-F5344CB8AC3E}">
        <p14:creationId xmlns:p14="http://schemas.microsoft.com/office/powerpoint/2010/main" val="3386930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val="2978759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cdphe.state.co.us/ap/images/ozonearea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070" y="-228602"/>
            <a:ext cx="6066551" cy="78486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359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775"/>
            <a:ext cx="9161594" cy="628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4"/>
          <p:cNvSpPr txBox="1">
            <a:spLocks noChangeArrowheads="1"/>
          </p:cNvSpPr>
          <p:nvPr/>
        </p:nvSpPr>
        <p:spPr bwMode="auto">
          <a:xfrm>
            <a:off x="2057400" y="0"/>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3200" b="1" dirty="0">
                <a:latin typeface="Narkisim" pitchFamily="34" charset="-79"/>
                <a:cs typeface="Narkisim" pitchFamily="34" charset="-79"/>
              </a:rPr>
              <a:t>Colorado’s Oil and Gas Basins</a:t>
            </a:r>
          </a:p>
        </p:txBody>
      </p:sp>
    </p:spTree>
    <p:extLst>
      <p:ext uri="{BB962C8B-B14F-4D97-AF65-F5344CB8AC3E}">
        <p14:creationId xmlns:p14="http://schemas.microsoft.com/office/powerpoint/2010/main" val="848241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09700" y="609600"/>
            <a:ext cx="6400800" cy="5105400"/>
          </a:xfrm>
        </p:spPr>
        <p:txBody>
          <a:bodyPr>
            <a:normAutofit/>
          </a:bodyPr>
          <a:lstStyle/>
          <a:p>
            <a:pPr algn="ctr"/>
            <a:br>
              <a:rPr lang="en-US" dirty="0"/>
            </a:br>
            <a:r>
              <a:rPr lang="en-US" sz="4900" dirty="0"/>
              <a:t>Increased risk to public safety? </a:t>
            </a:r>
            <a:br>
              <a:rPr lang="en-US" dirty="0"/>
            </a:br>
            <a:endParaRPr lang="en-US" dirty="0"/>
          </a:p>
        </p:txBody>
      </p:sp>
    </p:spTree>
    <p:extLst>
      <p:ext uri="{BB962C8B-B14F-4D97-AF65-F5344CB8AC3E}">
        <p14:creationId xmlns:p14="http://schemas.microsoft.com/office/powerpoint/2010/main" val="1880208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49213D1-1013-4408-B22F-3F2719897AD8}" type="slidenum">
              <a:rPr lang="en-US" smtClean="0"/>
              <a:t>31</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4933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Matt\Downloads\bil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 y="348343"/>
            <a:ext cx="9036423" cy="4800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5257800"/>
            <a:ext cx="7391400" cy="1200329"/>
          </a:xfrm>
          <a:prstGeom prst="rect">
            <a:avLst/>
          </a:prstGeom>
          <a:noFill/>
        </p:spPr>
        <p:txBody>
          <a:bodyPr wrap="square" rtlCol="0">
            <a:spAutoFit/>
          </a:bodyPr>
          <a:lstStyle/>
          <a:p>
            <a:r>
              <a:rPr lang="en-US" sz="2400" dirty="0"/>
              <a:t>Well blow-out near Windsor, CO in February, 2013.  Similar blow-out happened in Hudson, CO in February, 2017</a:t>
            </a:r>
          </a:p>
        </p:txBody>
      </p:sp>
    </p:spTree>
    <p:extLst>
      <p:ext uri="{BB962C8B-B14F-4D97-AF65-F5344CB8AC3E}">
        <p14:creationId xmlns:p14="http://schemas.microsoft.com/office/powerpoint/2010/main" val="4039769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fire that started with an 11:20 p.m. explosion Monday night was finally doused by 3:30 a.m. Tuesday morning. Firefighters think static electricity may have sparked vapors while workers pulled product from storage tan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54" y="36394"/>
            <a:ext cx="8989146" cy="56689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67000" y="5705357"/>
            <a:ext cx="6477000" cy="1200329"/>
          </a:xfrm>
          <a:prstGeom prst="rect">
            <a:avLst/>
          </a:prstGeom>
          <a:noFill/>
        </p:spPr>
        <p:txBody>
          <a:bodyPr wrap="square" rtlCol="0">
            <a:spAutoFit/>
          </a:bodyPr>
          <a:lstStyle/>
          <a:p>
            <a:r>
              <a:rPr lang="en-US" b="1" dirty="0"/>
              <a:t>Tank explosion north of Greeley in 2014  </a:t>
            </a:r>
            <a:r>
              <a:rPr lang="en-US" dirty="0"/>
              <a:t>There were six tank explosions and fires in two months in 2014.  Another tank explosion occurred in Mead just this year.</a:t>
            </a:r>
          </a:p>
          <a:p>
            <a:endParaRPr lang="en-US" b="1" dirty="0"/>
          </a:p>
        </p:txBody>
      </p:sp>
    </p:spTree>
    <p:extLst>
      <p:ext uri="{BB962C8B-B14F-4D97-AF65-F5344CB8AC3E}">
        <p14:creationId xmlns:p14="http://schemas.microsoft.com/office/powerpoint/2010/main" val="2934553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greeleytribune.com/csp/mediapool/sites/dt.common.streams.StreamServer.cls?STREAMOID=53sjz5x$0dGPR9NxugunL8$daE2N3K4ZzOUsqbU5sYtki5010$vuYrx34v5eV5heWCsjLu883Ygn4B49Lvm9bPe2QeMKQdVeZmXF$9l$4uCZ8QDXhaHEp3rvzXRJFdy0KqPHLoMevcTLo3h8xh70Y6N_U_CryOsw6FTOdKL_jpQ-&amp;CONTENTTYPE=imag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9126679"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28800" y="5486400"/>
            <a:ext cx="7011052" cy="707886"/>
          </a:xfrm>
          <a:prstGeom prst="rect">
            <a:avLst/>
          </a:prstGeom>
          <a:noFill/>
        </p:spPr>
        <p:txBody>
          <a:bodyPr wrap="square" rtlCol="0">
            <a:spAutoFit/>
          </a:bodyPr>
          <a:lstStyle/>
          <a:p>
            <a:r>
              <a:rPr lang="en-US" sz="2000" b="1" dirty="0"/>
              <a:t>Result of a lightning strike of waste water facility near Greeley on April 17, 2015 </a:t>
            </a:r>
          </a:p>
        </p:txBody>
      </p:sp>
    </p:spTree>
    <p:extLst>
      <p:ext uri="{BB962C8B-B14F-4D97-AF65-F5344CB8AC3E}">
        <p14:creationId xmlns:p14="http://schemas.microsoft.com/office/powerpoint/2010/main" val="2008588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9news.com/img/resize/content.9news.com/photo/2017/04/19/Firestone0035_1492662055117_9259645_ver1.0.jpg?preset=534-4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28"/>
            <a:ext cx="9110853" cy="68416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304800"/>
            <a:ext cx="2819400" cy="1384995"/>
          </a:xfrm>
          <a:prstGeom prst="rect">
            <a:avLst/>
          </a:prstGeom>
          <a:noFill/>
        </p:spPr>
        <p:txBody>
          <a:bodyPr wrap="square" rtlCol="0">
            <a:spAutoFit/>
          </a:bodyPr>
          <a:lstStyle/>
          <a:p>
            <a:r>
              <a:rPr lang="en-US" sz="2800" b="1" dirty="0"/>
              <a:t>Firestone tragedy</a:t>
            </a:r>
          </a:p>
          <a:p>
            <a:r>
              <a:rPr lang="en-US" sz="2800" b="1" dirty="0"/>
              <a:t>April 17, 2017</a:t>
            </a:r>
          </a:p>
        </p:txBody>
      </p:sp>
    </p:spTree>
    <p:extLst>
      <p:ext uri="{BB962C8B-B14F-4D97-AF65-F5344CB8AC3E}">
        <p14:creationId xmlns:p14="http://schemas.microsoft.com/office/powerpoint/2010/main" val="3015977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pter 4 weld co fire frame 60736 Fire At Noble Energy Facility Sends Dark Smoke Plume Above Weld County">
            <a:extLst>
              <a:ext uri="{FF2B5EF4-FFF2-40B4-BE49-F238E27FC236}">
                <a16:creationId xmlns:a16="http://schemas.microsoft.com/office/drawing/2014/main" id="{127D3DED-595C-41F0-9A0E-6FD34B147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5" y="0"/>
            <a:ext cx="9085881" cy="5105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3558837-50EC-4929-9608-B8236F1F7760}"/>
              </a:ext>
            </a:extLst>
          </p:cNvPr>
          <p:cNvSpPr txBox="1"/>
          <p:nvPr/>
        </p:nvSpPr>
        <p:spPr>
          <a:xfrm>
            <a:off x="1066800" y="5257800"/>
            <a:ext cx="7772400" cy="923330"/>
          </a:xfrm>
          <a:prstGeom prst="rect">
            <a:avLst/>
          </a:prstGeom>
          <a:noFill/>
        </p:spPr>
        <p:txBody>
          <a:bodyPr wrap="square" rtlCol="0">
            <a:spAutoFit/>
          </a:bodyPr>
          <a:lstStyle/>
          <a:p>
            <a:r>
              <a:rPr lang="en-US" b="1" dirty="0"/>
              <a:t>On November 6, 2018 at a Noble Energy well site near Platteville:  Liberty Oilfield Services equipment caught fire while performing completion operations on a well </a:t>
            </a:r>
          </a:p>
        </p:txBody>
      </p:sp>
    </p:spTree>
    <p:extLst>
      <p:ext uri="{BB962C8B-B14F-4D97-AF65-F5344CB8AC3E}">
        <p14:creationId xmlns:p14="http://schemas.microsoft.com/office/powerpoint/2010/main" val="1156247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dirty="0"/>
              <a:t>Setbacks- </a:t>
            </a:r>
            <a:r>
              <a:rPr lang="en-US" sz="4000" i="1" dirty="0">
                <a:effectLst/>
              </a:rPr>
              <a:t>600 series Rules</a:t>
            </a:r>
            <a:br>
              <a:rPr lang="en-US" sz="4400" dirty="0"/>
            </a:br>
            <a:endParaRPr lang="en-US" dirty="0"/>
          </a:p>
        </p:txBody>
      </p:sp>
      <p:sp>
        <p:nvSpPr>
          <p:cNvPr id="4" name="Content Placeholder 1"/>
          <p:cNvSpPr txBox="1">
            <a:spLocks/>
          </p:cNvSpPr>
          <p:nvPr/>
        </p:nvSpPr>
        <p:spPr bwMode="auto">
          <a:xfrm>
            <a:off x="457200" y="16335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u="sng" dirty="0"/>
              <a:t>Schools and hospitals</a:t>
            </a:r>
            <a:r>
              <a:rPr lang="en-US" dirty="0"/>
              <a:t>:  1,000-foot setback</a:t>
            </a:r>
          </a:p>
          <a:p>
            <a:endParaRPr lang="en-US" u="sng" dirty="0"/>
          </a:p>
          <a:p>
            <a:r>
              <a:rPr lang="en-US" u="sng" dirty="0"/>
              <a:t>Urban Setbacks</a:t>
            </a:r>
            <a:r>
              <a:rPr lang="en-US" dirty="0"/>
              <a:t>:  500-foot setback </a:t>
            </a:r>
          </a:p>
          <a:p>
            <a:pPr marL="109537" indent="0" algn="ctr">
              <a:buFont typeface="Wingdings 3" pitchFamily="18" charset="2"/>
              <a:buNone/>
            </a:pPr>
            <a:r>
              <a:rPr lang="en-US" sz="2400" i="1" dirty="0"/>
              <a:t>Affects less than 4% of wells</a:t>
            </a:r>
          </a:p>
          <a:p>
            <a:endParaRPr lang="en-US" dirty="0"/>
          </a:p>
          <a:p>
            <a:r>
              <a:rPr lang="en-US" u="sng" dirty="0"/>
              <a:t>Rural Setback</a:t>
            </a:r>
            <a:r>
              <a:rPr lang="en-US" dirty="0"/>
              <a:t>:  500-foot setback</a:t>
            </a:r>
          </a:p>
          <a:p>
            <a:pPr marL="109537" indent="0" algn="ctr">
              <a:buFont typeface="Wingdings 3" pitchFamily="18" charset="2"/>
              <a:buNone/>
            </a:pPr>
            <a:r>
              <a:rPr lang="en-US" sz="2000" i="1" dirty="0"/>
              <a:t>Allows an “exception” if the industry asks for it</a:t>
            </a:r>
          </a:p>
          <a:p>
            <a:pPr marL="109537" indent="0" algn="ctr">
              <a:buFont typeface="Wingdings 3" pitchFamily="18" charset="2"/>
              <a:buNone/>
            </a:pPr>
            <a:r>
              <a:rPr lang="en-US" sz="2000" i="1" dirty="0"/>
              <a:t>The only requirement is that impacts are mitigated to the greatest extent </a:t>
            </a:r>
            <a:r>
              <a:rPr lang="en-US" sz="2000" b="1" i="1" dirty="0"/>
              <a:t>economically practicable</a:t>
            </a:r>
          </a:p>
          <a:p>
            <a:pPr marL="109537" indent="0" algn="ctr">
              <a:buFont typeface="Wingdings 3" pitchFamily="18" charset="2"/>
              <a:buNone/>
            </a:pPr>
            <a:endParaRPr lang="en-US" sz="2000" b="1" i="1" dirty="0"/>
          </a:p>
        </p:txBody>
      </p:sp>
    </p:spTree>
    <p:extLst>
      <p:ext uri="{BB962C8B-B14F-4D97-AF65-F5344CB8AC3E}">
        <p14:creationId xmlns:p14="http://schemas.microsoft.com/office/powerpoint/2010/main" val="1237322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4525962"/>
          </a:xfrm>
        </p:spPr>
        <p:txBody>
          <a:bodyPr/>
          <a:lstStyle/>
          <a:p>
            <a:pPr lvl="1"/>
            <a:endParaRPr lang="en-US" dirty="0"/>
          </a:p>
          <a:p>
            <a:r>
              <a:rPr lang="en-US" b="1" dirty="0"/>
              <a:t>Land Use Authority</a:t>
            </a:r>
          </a:p>
          <a:p>
            <a:pPr lvl="1"/>
            <a:r>
              <a:rPr lang="en-US" dirty="0"/>
              <a:t>Colorado Revised Statutes § 29–20–104 (“Land Use Enabling Act”) </a:t>
            </a:r>
          </a:p>
          <a:p>
            <a:pPr lvl="1"/>
            <a:endParaRPr lang="en-US" dirty="0"/>
          </a:p>
          <a:p>
            <a:r>
              <a:rPr lang="en-US" sz="2800" b="1" dirty="0"/>
              <a:t>General police powers</a:t>
            </a:r>
          </a:p>
          <a:p>
            <a:pPr lvl="1"/>
            <a:r>
              <a:rPr lang="en-US" sz="2400" b="1" dirty="0"/>
              <a:t>C.R.S. § 31-15-401.</a:t>
            </a:r>
            <a:endParaRPr lang="en-US" sz="2400" dirty="0"/>
          </a:p>
          <a:p>
            <a:pPr marL="1235075" lvl="3" indent="-457200">
              <a:buAutoNum type="arabicParenBoth"/>
            </a:pPr>
            <a:r>
              <a:rPr lang="en-US" sz="2000" dirty="0"/>
              <a:t>In relation to the general police power, the governing bodies of municipalities have the following powers:</a:t>
            </a:r>
          </a:p>
          <a:p>
            <a:pPr marL="914400" lvl="3" indent="0">
              <a:buNone/>
            </a:pPr>
            <a:r>
              <a:rPr lang="en-US" sz="2000" dirty="0"/>
              <a:t>(c) To declare what is a nuisance and abate the same and to impose fines upon parties who may create or continue nuisances or suffer nuisances to exist; </a:t>
            </a:r>
            <a:br>
              <a:rPr lang="en-US" sz="2000" dirty="0"/>
            </a:br>
            <a:r>
              <a:rPr lang="en-US" sz="2000" dirty="0"/>
              <a:t>	</a:t>
            </a:r>
            <a:r>
              <a:rPr lang="en-US" sz="1000" dirty="0"/>
              <a:t>** Frederick case cited by industry did not exert its authority under general police powers</a:t>
            </a:r>
            <a:endParaRPr lang="en-US" dirty="0"/>
          </a:p>
          <a:p>
            <a:pPr lvl="1"/>
            <a:endParaRPr lang="en-US" dirty="0"/>
          </a:p>
        </p:txBody>
      </p:sp>
      <p:sp>
        <p:nvSpPr>
          <p:cNvPr id="3" name="Title 2"/>
          <p:cNvSpPr>
            <a:spLocks noGrp="1"/>
          </p:cNvSpPr>
          <p:nvPr>
            <p:ph type="title"/>
          </p:nvPr>
        </p:nvSpPr>
        <p:spPr>
          <a:xfrm>
            <a:off x="609600" y="338138"/>
            <a:ext cx="8229600" cy="1143000"/>
          </a:xfrm>
        </p:spPr>
        <p:txBody>
          <a:bodyPr>
            <a:normAutofit fontScale="90000"/>
          </a:bodyPr>
          <a:lstStyle/>
          <a:p>
            <a:pPr marL="749300" lvl="0" indent="-749300"/>
            <a:r>
              <a:rPr lang="en-US" sz="4000" dirty="0"/>
              <a:t>2.  Superior’s authority to regulate</a:t>
            </a:r>
            <a:endParaRPr lang="en-US" dirty="0"/>
          </a:p>
        </p:txBody>
      </p:sp>
    </p:spTree>
    <p:extLst>
      <p:ext uri="{BB962C8B-B14F-4D97-AF65-F5344CB8AC3E}">
        <p14:creationId xmlns:p14="http://schemas.microsoft.com/office/powerpoint/2010/main" val="4163035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525962"/>
          </a:xfrm>
        </p:spPr>
        <p:txBody>
          <a:bodyPr/>
          <a:lstStyle/>
          <a:p>
            <a:r>
              <a:rPr lang="en-US" dirty="0"/>
              <a:t>Air Quality Regulations</a:t>
            </a:r>
          </a:p>
          <a:p>
            <a:pPr lvl="1"/>
            <a:r>
              <a:rPr lang="en-US" sz="2000" b="1" dirty="0"/>
              <a:t>§ 25-7-128. Local government--authority--penalty</a:t>
            </a:r>
            <a:endParaRPr lang="en-US" sz="2000" dirty="0"/>
          </a:p>
          <a:p>
            <a:pPr marL="109537" indent="0">
              <a:buNone/>
            </a:pPr>
            <a:endParaRPr lang="en-US" sz="2400" dirty="0"/>
          </a:p>
          <a:p>
            <a:pPr marL="392113" lvl="1" indent="0">
              <a:buNone/>
            </a:pPr>
            <a:r>
              <a:rPr lang="en-US" sz="2000" dirty="0"/>
              <a:t>	(1) Home rule cities, cities, towns, counties, and cities 	and counties </a:t>
            </a:r>
            <a:r>
              <a:rPr lang="en-US" sz="2000" b="1" dirty="0"/>
              <a:t>are hereby authorized to enact local air 	pollution resolutions or ordinances</a:t>
            </a:r>
            <a:r>
              <a:rPr lang="en-US" sz="2000" dirty="0"/>
              <a:t>. Every such resolution 	or ordinance shall provide for hearings, judicial review, 	and injunctions consistent with sections 25-7-118 to 	25-7-121 and shall include emission control regulations 	</a:t>
            </a:r>
            <a:r>
              <a:rPr lang="en-US" sz="2000" b="1" dirty="0"/>
              <a:t>which are at least the same as, or may be more restrictive 	than, the emission control regulations adopted pursuant 	to this article; </a:t>
            </a:r>
          </a:p>
          <a:p>
            <a:pPr lvl="1"/>
            <a:endParaRPr lang="en-US" sz="2000" b="1" dirty="0"/>
          </a:p>
        </p:txBody>
      </p:sp>
      <p:sp>
        <p:nvSpPr>
          <p:cNvPr id="3" name="Title 2"/>
          <p:cNvSpPr>
            <a:spLocks noGrp="1"/>
          </p:cNvSpPr>
          <p:nvPr>
            <p:ph type="title"/>
          </p:nvPr>
        </p:nvSpPr>
        <p:spPr>
          <a:xfrm>
            <a:off x="609600" y="338138"/>
            <a:ext cx="8229600" cy="1143000"/>
          </a:xfrm>
        </p:spPr>
        <p:txBody>
          <a:bodyPr>
            <a:normAutofit fontScale="90000"/>
          </a:bodyPr>
          <a:lstStyle/>
          <a:p>
            <a:pPr lvl="0"/>
            <a:br>
              <a:rPr lang="en-US" sz="4000" dirty="0"/>
            </a:br>
            <a:r>
              <a:rPr lang="en-US" sz="4000" dirty="0"/>
              <a:t>2.  Superior’s authority to regulate</a:t>
            </a:r>
            <a:br>
              <a:rPr lang="en-US" sz="4000" dirty="0"/>
            </a:br>
            <a:endParaRPr lang="en-US" dirty="0"/>
          </a:p>
        </p:txBody>
      </p:sp>
    </p:spTree>
    <p:extLst>
      <p:ext uri="{BB962C8B-B14F-4D97-AF65-F5344CB8AC3E}">
        <p14:creationId xmlns:p14="http://schemas.microsoft.com/office/powerpoint/2010/main" val="1885334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925"/>
            <a:ext cx="93440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5919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2248" y="1557278"/>
            <a:ext cx="8001000" cy="4708981"/>
          </a:xfrm>
          <a:prstGeom prst="rect">
            <a:avLst/>
          </a:prstGeom>
        </p:spPr>
        <p:txBody>
          <a:bodyPr wrap="square">
            <a:spAutoFit/>
          </a:bodyPr>
          <a:lstStyle/>
          <a:p>
            <a:pPr marL="109537"/>
            <a:r>
              <a:rPr lang="en-US" sz="3600" dirty="0"/>
              <a:t>Municipal regulations may not be in operational conflict with the COGCC regulations.  </a:t>
            </a:r>
          </a:p>
          <a:p>
            <a:pPr marL="109537"/>
            <a:endParaRPr lang="en-US" sz="2400" dirty="0"/>
          </a:p>
          <a:p>
            <a:pPr marL="109537"/>
            <a:r>
              <a:rPr lang="en-US" sz="2400" dirty="0"/>
              <a:t>Operational conflict means:  “materially impede or destroy the state interest” in oil and gas development.</a:t>
            </a:r>
            <a:r>
              <a:rPr lang="en-US" sz="2400" baseline="30000" dirty="0"/>
              <a:t> </a:t>
            </a:r>
            <a:r>
              <a:rPr lang="en-US" sz="2400" dirty="0"/>
              <a:t>  </a:t>
            </a:r>
            <a:r>
              <a:rPr lang="x-none" sz="2400" dirty="0"/>
              <a:t>  </a:t>
            </a:r>
            <a:endParaRPr lang="en-US" sz="2400" dirty="0"/>
          </a:p>
          <a:p>
            <a:pPr marL="109537"/>
            <a:endParaRPr lang="en-US" sz="2400" i="1" dirty="0"/>
          </a:p>
          <a:p>
            <a:pPr marL="109537"/>
            <a:r>
              <a:rPr lang="x-none" sz="2400" i="1" dirty="0"/>
              <a:t>Voss v. Lundvall Bros., Inc.</a:t>
            </a:r>
            <a:r>
              <a:rPr lang="x-none" sz="2400" dirty="0"/>
              <a:t>, 830 P.2d 1061, 1066 (Colo. 1992).  </a:t>
            </a:r>
            <a:endParaRPr lang="en-US" sz="2400" dirty="0"/>
          </a:p>
          <a:p>
            <a:pPr marL="109537"/>
            <a:endParaRPr lang="en-US" sz="2400" b="1" dirty="0"/>
          </a:p>
        </p:txBody>
      </p:sp>
      <p:sp>
        <p:nvSpPr>
          <p:cNvPr id="3" name="Title 2"/>
          <p:cNvSpPr txBox="1">
            <a:spLocks/>
          </p:cNvSpPr>
          <p:nvPr/>
        </p:nvSpPr>
        <p:spPr>
          <a:xfrm>
            <a:off x="280930" y="274638"/>
            <a:ext cx="8839200" cy="868362"/>
          </a:xfrm>
          <a:prstGeom prst="rect">
            <a:avLst/>
          </a:prstGeom>
        </p:spPr>
        <p:txBody>
          <a:bodyPr>
            <a:normAutofit fontScale="60000" lnSpcReduction="20000"/>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a:lstStyle>
          <a:p>
            <a:pPr>
              <a:lnSpc>
                <a:spcPct val="120000"/>
              </a:lnSpc>
            </a:pPr>
            <a:r>
              <a:rPr lang="en-US" sz="8200" u="sng" dirty="0"/>
              <a:t>PREEMPTION</a:t>
            </a:r>
            <a:endParaRPr lang="en-US" u="sng" dirty="0"/>
          </a:p>
        </p:txBody>
      </p:sp>
    </p:spTree>
    <p:extLst>
      <p:ext uri="{BB962C8B-B14F-4D97-AF65-F5344CB8AC3E}">
        <p14:creationId xmlns:p14="http://schemas.microsoft.com/office/powerpoint/2010/main" val="239893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A8100F-B274-4C22-9050-B94BAC477AA4}"/>
              </a:ext>
            </a:extLst>
          </p:cNvPr>
          <p:cNvPicPr>
            <a:picLocks noChangeAspect="1"/>
          </p:cNvPicPr>
          <p:nvPr/>
        </p:nvPicPr>
        <p:blipFill>
          <a:blip r:embed="rId2"/>
          <a:stretch>
            <a:fillRect/>
          </a:stretch>
        </p:blipFill>
        <p:spPr>
          <a:xfrm>
            <a:off x="0" y="271818"/>
            <a:ext cx="9144000" cy="6314364"/>
          </a:xfrm>
          <a:prstGeom prst="rect">
            <a:avLst/>
          </a:prstGeom>
        </p:spPr>
      </p:pic>
    </p:spTree>
    <p:extLst>
      <p:ext uri="{BB962C8B-B14F-4D97-AF65-F5344CB8AC3E}">
        <p14:creationId xmlns:p14="http://schemas.microsoft.com/office/powerpoint/2010/main" val="2521487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609BA9-188C-4EC0-BA59-3D5E28CE58B8}"/>
              </a:ext>
            </a:extLst>
          </p:cNvPr>
          <p:cNvPicPr>
            <a:picLocks noChangeAspect="1"/>
          </p:cNvPicPr>
          <p:nvPr/>
        </p:nvPicPr>
        <p:blipFill>
          <a:blip r:embed="rId2"/>
          <a:stretch>
            <a:fillRect/>
          </a:stretch>
        </p:blipFill>
        <p:spPr>
          <a:xfrm>
            <a:off x="0" y="0"/>
            <a:ext cx="9144000" cy="6160576"/>
          </a:xfrm>
          <a:prstGeom prst="rect">
            <a:avLst/>
          </a:prstGeom>
        </p:spPr>
      </p:pic>
    </p:spTree>
    <p:extLst>
      <p:ext uri="{BB962C8B-B14F-4D97-AF65-F5344CB8AC3E}">
        <p14:creationId xmlns:p14="http://schemas.microsoft.com/office/powerpoint/2010/main" val="3397283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ED8F1-4A98-4AC5-875C-21553139175B}"/>
              </a:ext>
            </a:extLst>
          </p:cNvPr>
          <p:cNvPicPr>
            <a:picLocks noChangeAspect="1"/>
          </p:cNvPicPr>
          <p:nvPr/>
        </p:nvPicPr>
        <p:blipFill>
          <a:blip r:embed="rId2"/>
          <a:stretch>
            <a:fillRect/>
          </a:stretch>
        </p:blipFill>
        <p:spPr>
          <a:xfrm>
            <a:off x="-11289" y="152400"/>
            <a:ext cx="9144000" cy="5589971"/>
          </a:xfrm>
          <a:prstGeom prst="rect">
            <a:avLst/>
          </a:prstGeom>
        </p:spPr>
      </p:pic>
    </p:spTree>
    <p:extLst>
      <p:ext uri="{BB962C8B-B14F-4D97-AF65-F5344CB8AC3E}">
        <p14:creationId xmlns:p14="http://schemas.microsoft.com/office/powerpoint/2010/main" val="1102884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85BB528-B059-4911-8E79-FF7202F4C557}"/>
              </a:ext>
            </a:extLst>
          </p:cNvPr>
          <p:cNvPicPr>
            <a:picLocks noGrp="1" noChangeAspect="1"/>
          </p:cNvPicPr>
          <p:nvPr>
            <p:ph idx="1"/>
          </p:nvPr>
        </p:nvPicPr>
        <p:blipFill>
          <a:blip r:embed="rId2"/>
          <a:stretch>
            <a:fillRect/>
          </a:stretch>
        </p:blipFill>
        <p:spPr>
          <a:xfrm>
            <a:off x="0" y="0"/>
            <a:ext cx="5585603" cy="6858000"/>
          </a:xfrm>
          <a:prstGeom prst="rect">
            <a:avLst/>
          </a:prstGeom>
        </p:spPr>
      </p:pic>
      <p:sp>
        <p:nvSpPr>
          <p:cNvPr id="7" name="Content Placeholder 1">
            <a:extLst>
              <a:ext uri="{FF2B5EF4-FFF2-40B4-BE49-F238E27FC236}">
                <a16:creationId xmlns:a16="http://schemas.microsoft.com/office/drawing/2014/main" id="{DB55CF50-2B85-4AAB-97BA-78F47D26BE12}"/>
              </a:ext>
            </a:extLst>
          </p:cNvPr>
          <p:cNvSpPr txBox="1">
            <a:spLocks/>
          </p:cNvSpPr>
          <p:nvPr/>
        </p:nvSpPr>
        <p:spPr bwMode="auto">
          <a:xfrm>
            <a:off x="5867400" y="605367"/>
            <a:ext cx="30480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buFont typeface="Arial" panose="020B0604020202020204" pitchFamily="34" charset="0"/>
              <a:buChar char="•"/>
            </a:pPr>
            <a:r>
              <a:rPr lang="en-US" sz="2800" dirty="0"/>
              <a:t>31 wells</a:t>
            </a:r>
          </a:p>
          <a:p>
            <a:pPr>
              <a:buFont typeface="Arial" panose="020B0604020202020204" pitchFamily="34" charset="0"/>
              <a:buChar char="•"/>
            </a:pPr>
            <a:r>
              <a:rPr lang="en-US" sz="2800" dirty="0"/>
              <a:t>62 tanks</a:t>
            </a:r>
          </a:p>
          <a:p>
            <a:pPr>
              <a:buFont typeface="Arial" panose="020B0604020202020204" pitchFamily="34" charset="0"/>
              <a:buChar char="•"/>
            </a:pPr>
            <a:r>
              <a:rPr lang="en-US" sz="2800" dirty="0"/>
              <a:t>31separators</a:t>
            </a:r>
          </a:p>
          <a:p>
            <a:pPr>
              <a:buFont typeface="Arial" panose="020B0604020202020204" pitchFamily="34" charset="0"/>
              <a:buChar char="•"/>
            </a:pPr>
            <a:r>
              <a:rPr lang="en-US" sz="2800" dirty="0"/>
              <a:t>16 emission control units</a:t>
            </a:r>
            <a:endParaRPr lang="en-US" dirty="0"/>
          </a:p>
          <a:p>
            <a:endParaRPr lang="en-US" dirty="0"/>
          </a:p>
        </p:txBody>
      </p:sp>
    </p:spTree>
    <p:extLst>
      <p:ext uri="{BB962C8B-B14F-4D97-AF65-F5344CB8AC3E}">
        <p14:creationId xmlns:p14="http://schemas.microsoft.com/office/powerpoint/2010/main" val="1016093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B7525D-C70D-46A9-B9EF-6AB62DEAED9A}"/>
              </a:ext>
            </a:extLst>
          </p:cNvPr>
          <p:cNvSpPr>
            <a:spLocks noGrp="1"/>
          </p:cNvSpPr>
          <p:nvPr>
            <p:ph idx="1"/>
          </p:nvPr>
        </p:nvSpPr>
        <p:spPr/>
        <p:txBody>
          <a:bodyPr/>
          <a:lstStyle/>
          <a:p>
            <a:r>
              <a:rPr lang="en-US" dirty="0"/>
              <a:t>Drilling and spacing unit approved</a:t>
            </a:r>
          </a:p>
          <a:p>
            <a:endParaRPr lang="en-US" dirty="0"/>
          </a:p>
          <a:p>
            <a:r>
              <a:rPr lang="en-US" dirty="0"/>
              <a:t>Form 2A (Location Assessment) and Form 2 (Application for Permit to Drill)</a:t>
            </a:r>
          </a:p>
          <a:p>
            <a:pPr lvl="1"/>
            <a:r>
              <a:rPr lang="en-US" dirty="0"/>
              <a:t>20 days for public comment</a:t>
            </a:r>
          </a:p>
          <a:p>
            <a:pPr lvl="2"/>
            <a:r>
              <a:rPr lang="en-US" dirty="0"/>
              <a:t>LGD can require 10 additional days public comment</a:t>
            </a:r>
          </a:p>
          <a:p>
            <a:pPr lvl="2"/>
            <a:r>
              <a:rPr lang="en-US" dirty="0"/>
              <a:t>LGD can require CDPHE consultation 20 days public comment</a:t>
            </a:r>
          </a:p>
          <a:p>
            <a:pPr lvl="1"/>
            <a:r>
              <a:rPr lang="en-US" dirty="0"/>
              <a:t>Local government or surface owner can request COGCC hearing on location</a:t>
            </a:r>
          </a:p>
          <a:p>
            <a:pPr lvl="2"/>
            <a:endParaRPr lang="en-US" dirty="0"/>
          </a:p>
          <a:p>
            <a:pPr lvl="2"/>
            <a:endParaRPr lang="en-US" dirty="0"/>
          </a:p>
          <a:p>
            <a:endParaRPr lang="en-US" dirty="0"/>
          </a:p>
          <a:p>
            <a:pPr lvl="1"/>
            <a:endParaRPr lang="en-US" dirty="0"/>
          </a:p>
          <a:p>
            <a:endParaRPr lang="en-US" dirty="0"/>
          </a:p>
        </p:txBody>
      </p:sp>
      <p:sp>
        <p:nvSpPr>
          <p:cNvPr id="3" name="Title 2">
            <a:extLst>
              <a:ext uri="{FF2B5EF4-FFF2-40B4-BE49-F238E27FC236}">
                <a16:creationId xmlns:a16="http://schemas.microsoft.com/office/drawing/2014/main" id="{47FD8B27-0429-4132-AD8B-7FD269A14618}"/>
              </a:ext>
            </a:extLst>
          </p:cNvPr>
          <p:cNvSpPr>
            <a:spLocks noGrp="1"/>
          </p:cNvSpPr>
          <p:nvPr>
            <p:ph type="title"/>
          </p:nvPr>
        </p:nvSpPr>
        <p:spPr/>
        <p:txBody>
          <a:bodyPr>
            <a:normAutofit fontScale="90000"/>
          </a:bodyPr>
          <a:lstStyle/>
          <a:p>
            <a:r>
              <a:rPr lang="en-US" dirty="0"/>
              <a:t>Typical process for state approval</a:t>
            </a:r>
          </a:p>
        </p:txBody>
      </p:sp>
    </p:spTree>
    <p:extLst>
      <p:ext uri="{BB962C8B-B14F-4D97-AF65-F5344CB8AC3E}">
        <p14:creationId xmlns:p14="http://schemas.microsoft.com/office/powerpoint/2010/main" val="40746992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5422" y="990600"/>
            <a:ext cx="8229600" cy="4339988"/>
          </a:xfrm>
        </p:spPr>
        <p:txBody>
          <a:bodyPr/>
          <a:lstStyle/>
          <a:p>
            <a:r>
              <a:rPr lang="en-US" dirty="0"/>
              <a:t>Allows oil and gas drilling accessory equipment and storage tanks in agricultural and open space districts through </a:t>
            </a:r>
            <a:r>
              <a:rPr lang="en-US" b="1" dirty="0"/>
              <a:t>Special Review</a:t>
            </a:r>
          </a:p>
          <a:p>
            <a:pPr lvl="1"/>
            <a:r>
              <a:rPr lang="en-US" sz="2000" dirty="0"/>
              <a:t>(1)  Materially endanger the public health or safety; </a:t>
            </a:r>
          </a:p>
          <a:p>
            <a:pPr lvl="1"/>
            <a:r>
              <a:rPr lang="en-US" sz="2000" dirty="0"/>
              <a:t>(2)  Substantially injure the value of adjoining or abutting property; </a:t>
            </a:r>
          </a:p>
          <a:p>
            <a:pPr lvl="1"/>
            <a:r>
              <a:rPr lang="en-US" sz="2000" dirty="0"/>
              <a:t>(3)  Be in harmony with the area in which it is to be located; </a:t>
            </a:r>
          </a:p>
          <a:p>
            <a:pPr lvl="1"/>
            <a:r>
              <a:rPr lang="en-US" sz="2000" dirty="0"/>
              <a:t>(4)  Impact surrounding properties or the Town in general in ways that are not adequately mitigated as proposed by the applicant; </a:t>
            </a:r>
          </a:p>
          <a:p>
            <a:pPr lvl="1"/>
            <a:r>
              <a:rPr lang="en-US" sz="2000" dirty="0"/>
              <a:t>(5)  Result in an adverse environmental impact; or </a:t>
            </a:r>
          </a:p>
          <a:p>
            <a:pPr lvl="1"/>
            <a:r>
              <a:rPr lang="en-US" sz="2000" dirty="0"/>
              <a:t>(6)  Be in general conformity with this Chapter, other applicable Town ordinances and the Comprehensive Plan. </a:t>
            </a:r>
          </a:p>
        </p:txBody>
      </p:sp>
      <p:sp>
        <p:nvSpPr>
          <p:cNvPr id="3" name="Title 2"/>
          <p:cNvSpPr>
            <a:spLocks noGrp="1"/>
          </p:cNvSpPr>
          <p:nvPr>
            <p:ph type="title"/>
          </p:nvPr>
        </p:nvSpPr>
        <p:spPr>
          <a:xfrm>
            <a:off x="457200" y="274638"/>
            <a:ext cx="8229600" cy="795574"/>
          </a:xfrm>
        </p:spPr>
        <p:txBody>
          <a:bodyPr>
            <a:normAutofit/>
          </a:bodyPr>
          <a:lstStyle/>
          <a:p>
            <a:pPr algn="ctr"/>
            <a:r>
              <a:rPr lang="en-US" u="sng" dirty="0"/>
              <a:t>Superior Code</a:t>
            </a:r>
          </a:p>
        </p:txBody>
      </p:sp>
    </p:spTree>
    <p:extLst>
      <p:ext uri="{BB962C8B-B14F-4D97-AF65-F5344CB8AC3E}">
        <p14:creationId xmlns:p14="http://schemas.microsoft.com/office/powerpoint/2010/main" val="2512283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0BEE79-23E1-4363-8F84-5625008994C5}"/>
              </a:ext>
            </a:extLst>
          </p:cNvPr>
          <p:cNvSpPr>
            <a:spLocks noGrp="1"/>
          </p:cNvSpPr>
          <p:nvPr>
            <p:ph idx="1"/>
          </p:nvPr>
        </p:nvSpPr>
        <p:spPr/>
        <p:txBody>
          <a:bodyPr/>
          <a:lstStyle/>
          <a:p>
            <a:r>
              <a:rPr lang="en-US" dirty="0"/>
              <a:t>Federal permit required for drilling under superfund site?</a:t>
            </a:r>
          </a:p>
          <a:p>
            <a:endParaRPr lang="en-US" dirty="0"/>
          </a:p>
          <a:p>
            <a:r>
              <a:rPr lang="en-US" dirty="0"/>
              <a:t>Plutonium on property being proposed for oil and gas development?</a:t>
            </a:r>
          </a:p>
          <a:p>
            <a:endParaRPr lang="en-US" dirty="0"/>
          </a:p>
          <a:p>
            <a:r>
              <a:rPr lang="en-US" dirty="0"/>
              <a:t>Landowner (Level 3 Communications) to grant Surface Use Agreement? </a:t>
            </a:r>
          </a:p>
          <a:p>
            <a:endParaRPr lang="en-US" dirty="0"/>
          </a:p>
        </p:txBody>
      </p:sp>
      <p:sp>
        <p:nvSpPr>
          <p:cNvPr id="3" name="Title 2">
            <a:extLst>
              <a:ext uri="{FF2B5EF4-FFF2-40B4-BE49-F238E27FC236}">
                <a16:creationId xmlns:a16="http://schemas.microsoft.com/office/drawing/2014/main" id="{571D535A-F7E1-4834-AD8E-DBB822AE42E4}"/>
              </a:ext>
            </a:extLst>
          </p:cNvPr>
          <p:cNvSpPr>
            <a:spLocks noGrp="1"/>
          </p:cNvSpPr>
          <p:nvPr>
            <p:ph type="title"/>
          </p:nvPr>
        </p:nvSpPr>
        <p:spPr/>
        <p:txBody>
          <a:bodyPr/>
          <a:lstStyle/>
          <a:p>
            <a:r>
              <a:rPr lang="en-US" dirty="0"/>
              <a:t>Many open questions…</a:t>
            </a:r>
          </a:p>
        </p:txBody>
      </p:sp>
    </p:spTree>
    <p:extLst>
      <p:ext uri="{BB962C8B-B14F-4D97-AF65-F5344CB8AC3E}">
        <p14:creationId xmlns:p14="http://schemas.microsoft.com/office/powerpoint/2010/main" val="79907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914400"/>
            <a:ext cx="8229600" cy="5562600"/>
          </a:xfrm>
        </p:spPr>
        <p:txBody>
          <a:bodyPr>
            <a:normAutofit/>
          </a:bodyPr>
          <a:lstStyle/>
          <a:p>
            <a:pPr algn="ctr">
              <a:defRPr/>
            </a:pPr>
            <a:r>
              <a:rPr lang="en-US" u="sng" dirty="0">
                <a:solidFill>
                  <a:schemeClr val="tx1"/>
                </a:solidFill>
              </a:rPr>
              <a:t>Oil and gas development is a highly-industrialized activity that is primarily regulated by the state</a:t>
            </a:r>
            <a:br>
              <a:rPr lang="en-US" dirty="0"/>
            </a:br>
            <a:br>
              <a:rPr lang="en-US" dirty="0"/>
            </a:br>
            <a:endParaRPr lang="en-US" sz="3200" dirty="0"/>
          </a:p>
        </p:txBody>
      </p:sp>
    </p:spTree>
    <p:extLst>
      <p:ext uri="{BB962C8B-B14F-4D97-AF65-F5344CB8AC3E}">
        <p14:creationId xmlns:p14="http://schemas.microsoft.com/office/powerpoint/2010/main" val="201244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E8CB9F6A-BC0E-4E42-B3A3-B53C083D8F65" descr="E8CB9F6A-BC0E-4E42-B3A3-B53C083D8F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4763"/>
            <a:ext cx="9139237" cy="685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953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6019800"/>
          </a:xfrm>
        </p:spPr>
        <p:txBody>
          <a:bodyPr>
            <a:normAutofit/>
          </a:bodyPr>
          <a:lstStyle/>
          <a:p>
            <a:pPr algn="ctr">
              <a:defRPr/>
            </a:pPr>
            <a:r>
              <a:rPr lang="en-US" u="sng" dirty="0">
                <a:solidFill>
                  <a:schemeClr val="tx1"/>
                </a:solidFill>
              </a:rPr>
              <a:t>ENVIRONMENTAL AND COMMUNITY IMPACTS OF OIL AND GAS DEVELOPMENT</a:t>
            </a:r>
            <a:br>
              <a:rPr lang="en-US" dirty="0"/>
            </a:br>
            <a:br>
              <a:rPr lang="en-US" dirty="0"/>
            </a:br>
            <a:r>
              <a:rPr lang="en-US" dirty="0"/>
              <a:t>NOISE </a:t>
            </a:r>
            <a:br>
              <a:rPr lang="en-US" dirty="0"/>
            </a:br>
            <a:r>
              <a:rPr lang="en-US" dirty="0"/>
              <a:t>WATER  </a:t>
            </a:r>
            <a:br>
              <a:rPr lang="en-US" dirty="0"/>
            </a:br>
            <a:r>
              <a:rPr lang="en-US" dirty="0"/>
              <a:t>AIR</a:t>
            </a:r>
            <a:br>
              <a:rPr lang="en-US" dirty="0"/>
            </a:br>
            <a:r>
              <a:rPr lang="en-US" dirty="0"/>
              <a:t>PUBLIC HEALTH</a:t>
            </a:r>
            <a:br>
              <a:rPr lang="en-US" dirty="0"/>
            </a:br>
            <a:r>
              <a:rPr lang="en-US" dirty="0"/>
              <a:t>SAFETY</a:t>
            </a:r>
            <a:endParaRPr lang="en-US" sz="3200" dirty="0"/>
          </a:p>
        </p:txBody>
      </p:sp>
    </p:spTree>
    <p:extLst>
      <p:ext uri="{BB962C8B-B14F-4D97-AF65-F5344CB8AC3E}">
        <p14:creationId xmlns:p14="http://schemas.microsoft.com/office/powerpoint/2010/main" val="2022566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Sound wall near residential area</a:t>
            </a:r>
          </a:p>
        </p:txBody>
      </p:sp>
      <p:pic>
        <p:nvPicPr>
          <p:cNvPr id="1026" name="Picture 2" descr="Mead, Colorado oil wall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752600"/>
            <a:ext cx="9227212" cy="4359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929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il and gas operations move close to a home development in Winds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050456"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2489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Concourse</Template>
  <TotalTime>11888</TotalTime>
  <Words>1028</Words>
  <Application>Microsoft Office PowerPoint</Application>
  <PresentationFormat>On-screen Show (4:3)</PresentationFormat>
  <Paragraphs>178</Paragraphs>
  <Slides>47</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Arial</vt:lpstr>
      <vt:lpstr>Calibri</vt:lpstr>
      <vt:lpstr>Lucida Sans Unicode</vt:lpstr>
      <vt:lpstr>Narkisim</vt:lpstr>
      <vt:lpstr>Tahoma</vt:lpstr>
      <vt:lpstr>Times</vt:lpstr>
      <vt:lpstr>Verdana</vt:lpstr>
      <vt:lpstr>Wingdings</vt:lpstr>
      <vt:lpstr>Wingdings 2</vt:lpstr>
      <vt:lpstr>Wingdings 3</vt:lpstr>
      <vt:lpstr>Concourse</vt:lpstr>
      <vt:lpstr>OIL AND GAS DEVELOPMENT   in the Town of Superior?</vt:lpstr>
      <vt:lpstr>Outline of presentation</vt:lpstr>
      <vt:lpstr>PowerPoint Presentation</vt:lpstr>
      <vt:lpstr>PowerPoint Presentation</vt:lpstr>
      <vt:lpstr>Oil and gas development is a highly-industrialized activity that is primarily regulated by the state  </vt:lpstr>
      <vt:lpstr>PowerPoint Presentation</vt:lpstr>
      <vt:lpstr>ENVIRONMENTAL AND COMMUNITY IMPACTS OF OIL AND GAS DEVELOPMENT  NOISE  WATER   AIR PUBLIC HEALTH SAFETY</vt:lpstr>
      <vt:lpstr>Sound wall near residential area</vt:lpstr>
      <vt:lpstr>PowerPoint Presentation</vt:lpstr>
      <vt:lpstr>PowerPoint Presentation</vt:lpstr>
      <vt:lpstr> Water Quality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IMPACTS TO AIR QUALITY AND HEALTH</vt:lpstr>
      <vt:lpstr>PowerPoint Presentation</vt:lpstr>
      <vt:lpstr>PowerPoint Presentation</vt:lpstr>
      <vt:lpstr>Compressor Engines</vt:lpstr>
      <vt:lpstr>Storage Tanks</vt:lpstr>
      <vt:lpstr>PowerPoint Presentation</vt:lpstr>
      <vt:lpstr>Ground-Level Ozone</vt:lpstr>
      <vt:lpstr>PowerPoint Presentation</vt:lpstr>
      <vt:lpstr>PowerPoint Presentation</vt:lpstr>
      <vt:lpstr>PowerPoint Presentation</vt:lpstr>
      <vt:lpstr> Increased risk to public safety?  </vt:lpstr>
      <vt:lpstr>PowerPoint Presentation</vt:lpstr>
      <vt:lpstr>PowerPoint Presentation</vt:lpstr>
      <vt:lpstr>PowerPoint Presentation</vt:lpstr>
      <vt:lpstr>PowerPoint Presentation</vt:lpstr>
      <vt:lpstr>PowerPoint Presentation</vt:lpstr>
      <vt:lpstr>PowerPoint Presentation</vt:lpstr>
      <vt:lpstr>Setbacks- 600 series Rules </vt:lpstr>
      <vt:lpstr>2.  Superior’s authority to regulate</vt:lpstr>
      <vt:lpstr> 2.  Superior’s authority to regulate </vt:lpstr>
      <vt:lpstr>PowerPoint Presentation</vt:lpstr>
      <vt:lpstr>PowerPoint Presentation</vt:lpstr>
      <vt:lpstr>PowerPoint Presentation</vt:lpstr>
      <vt:lpstr>PowerPoint Presentation</vt:lpstr>
      <vt:lpstr>PowerPoint Presentation</vt:lpstr>
      <vt:lpstr>Typical process for state approval</vt:lpstr>
      <vt:lpstr>Superior Code</vt:lpstr>
      <vt:lpstr>Many open 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dc:title>
  <dc:creator>John</dc:creator>
  <cp:lastModifiedBy>Matt Sura</cp:lastModifiedBy>
  <cp:revision>265</cp:revision>
  <dcterms:created xsi:type="dcterms:W3CDTF">2011-10-24T01:09:08Z</dcterms:created>
  <dcterms:modified xsi:type="dcterms:W3CDTF">2018-11-12T23:12:11Z</dcterms:modified>
</cp:coreProperties>
</file>